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  <p:sldMasterId id="2147483690" r:id="rId3"/>
  </p:sldMasterIdLst>
  <p:notesMasterIdLst>
    <p:notesMasterId r:id="rId22"/>
  </p:notesMasterIdLst>
  <p:sldIdLst>
    <p:sldId id="647" r:id="rId4"/>
    <p:sldId id="648" r:id="rId5"/>
    <p:sldId id="649" r:id="rId6"/>
    <p:sldId id="650" r:id="rId7"/>
    <p:sldId id="651" r:id="rId8"/>
    <p:sldId id="652" r:id="rId9"/>
    <p:sldId id="653" r:id="rId10"/>
    <p:sldId id="654" r:id="rId11"/>
    <p:sldId id="655" r:id="rId12"/>
    <p:sldId id="656" r:id="rId13"/>
    <p:sldId id="657" r:id="rId14"/>
    <p:sldId id="658" r:id="rId15"/>
    <p:sldId id="659" r:id="rId16"/>
    <p:sldId id="660" r:id="rId17"/>
    <p:sldId id="661" r:id="rId18"/>
    <p:sldId id="662" r:id="rId19"/>
    <p:sldId id="663" r:id="rId20"/>
    <p:sldId id="6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42EBC-C537-48FD-B204-A0E3133627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413E07-7623-47E5-B807-572895413677}">
      <dgm:prSet custT="1"/>
      <dgm:spPr>
        <a:solidFill>
          <a:srgbClr val="3ACDF0"/>
        </a:solidFill>
      </dgm:spPr>
      <dgm:t>
        <a:bodyPr/>
        <a:lstStyle/>
        <a:p>
          <a:r>
            <a:rPr lang="vi-VN" sz="18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Analiză aprofundată a problemei, situația actuală și soluții propuse (scenariu de referință)</a:t>
          </a:r>
          <a:endParaRPr lang="en-GB" sz="18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FD89CA-E80B-4FD7-9EC1-EE1693924B92}" type="parTrans" cxnId="{3EEF1DE6-CB52-480E-B181-B86AF70D5EAE}">
      <dgm:prSet/>
      <dgm:spPr/>
      <dgm:t>
        <a:bodyPr/>
        <a:lstStyle/>
        <a:p>
          <a:endParaRPr lang="en-US"/>
        </a:p>
      </dgm:t>
    </dgm:pt>
    <dgm:pt modelId="{3F1B0BD6-90BB-4E93-BC57-2B051DFD02AF}" type="sibTrans" cxnId="{3EEF1DE6-CB52-480E-B181-B86AF70D5EAE}">
      <dgm:prSet/>
      <dgm:spPr/>
      <dgm:t>
        <a:bodyPr/>
        <a:lstStyle/>
        <a:p>
          <a:endParaRPr lang="en-US"/>
        </a:p>
      </dgm:t>
    </dgm:pt>
    <dgm:pt modelId="{04409421-0FCC-4BD9-B56C-7889E9A92420}">
      <dgm:prSet custT="1"/>
      <dgm:spPr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Parteneriat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motivat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și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competent</a:t>
          </a:r>
          <a:endParaRPr lang="en-GB" sz="1800" i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D0608F13-9134-4A7A-8F93-39B212AE06D0}" type="parTrans" cxnId="{8E77D0F6-0687-47FC-BFB9-0117D60D125E}">
      <dgm:prSet/>
      <dgm:spPr/>
      <dgm:t>
        <a:bodyPr/>
        <a:lstStyle/>
        <a:p>
          <a:endParaRPr lang="en-US"/>
        </a:p>
      </dgm:t>
    </dgm:pt>
    <dgm:pt modelId="{B38F9CAE-2E80-4E36-BFD0-CD44F30304CB}" type="sibTrans" cxnId="{8E77D0F6-0687-47FC-BFB9-0117D60D125E}">
      <dgm:prSet/>
      <dgm:spPr/>
      <dgm:t>
        <a:bodyPr/>
        <a:lstStyle/>
        <a:p>
          <a:endParaRPr lang="en-US"/>
        </a:p>
      </dgm:t>
    </dgm:pt>
    <dgm:pt modelId="{F5D724B1-97EE-4E8F-AFF6-F2813637B8F6}">
      <dgm:prSet custT="1"/>
      <dgm:spPr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Principalele părți interesate implicate (inclusiv utilizatorii)</a:t>
          </a:r>
          <a:endParaRPr lang="en-GB" sz="1800" i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5CFB583-1DF2-4B73-A5BD-ABB2D59C426F}" type="parTrans" cxnId="{D3D3F832-A15F-4314-85D0-E05033D5A368}">
      <dgm:prSet/>
      <dgm:spPr/>
      <dgm:t>
        <a:bodyPr/>
        <a:lstStyle/>
        <a:p>
          <a:endParaRPr lang="en-US"/>
        </a:p>
      </dgm:t>
    </dgm:pt>
    <dgm:pt modelId="{416DFE39-F145-4471-B3BD-13005D876E03}" type="sibTrans" cxnId="{D3D3F832-A15F-4314-85D0-E05033D5A368}">
      <dgm:prSet/>
      <dgm:spPr/>
      <dgm:t>
        <a:bodyPr/>
        <a:lstStyle/>
        <a:p>
          <a:endParaRPr lang="en-US"/>
        </a:p>
      </dgm:t>
    </dgm:pt>
    <dgm:pt modelId="{0FBFD914-446F-4F32-A2AD-3EFE9D48321E}">
      <dgm:prSet custT="1"/>
      <dgm:spPr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Evaluare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clar</a:t>
          </a:r>
          <a:r>
            <a:rPr lang="it-IT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ă a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impactului pe parcursul ciclului de viață al soluți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ei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propus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e</a:t>
          </a:r>
          <a:endParaRPr lang="en-GB" sz="1800" i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1BAA86D-CA3D-43DE-A1D3-1CAB0DAFFB7D}" type="parTrans" cxnId="{A3B73EF1-F967-4274-A0F5-593CB96E65EA}">
      <dgm:prSet/>
      <dgm:spPr/>
      <dgm:t>
        <a:bodyPr/>
        <a:lstStyle/>
        <a:p>
          <a:endParaRPr lang="en-US"/>
        </a:p>
      </dgm:t>
    </dgm:pt>
    <dgm:pt modelId="{54F80568-4D8D-43D6-95F3-CABEBA1855F8}" type="sibTrans" cxnId="{A3B73EF1-F967-4274-A0F5-593CB96E65EA}">
      <dgm:prSet/>
      <dgm:spPr/>
      <dgm:t>
        <a:bodyPr/>
        <a:lstStyle/>
        <a:p>
          <a:endParaRPr lang="en-US"/>
        </a:p>
      </dgm:t>
    </dgm:pt>
    <dgm:pt modelId="{FA7C1E7A-B12F-4546-8E11-C1E0A2A9A06B}">
      <dgm:prSet custT="1"/>
      <dgm:spPr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S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trategie clară privind 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continuitatea activit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ăț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ilor/rezultatelor 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și multipli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carea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impactul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	</a:t>
          </a:r>
        </a:p>
      </dgm:t>
    </dgm:pt>
    <dgm:pt modelId="{8731A5E1-969F-47A3-AD5A-FA946529E840}" type="parTrans" cxnId="{52975A19-E242-4E2A-9ACA-2A20618432E4}">
      <dgm:prSet/>
      <dgm:spPr/>
      <dgm:t>
        <a:bodyPr/>
        <a:lstStyle/>
        <a:p>
          <a:endParaRPr lang="en-US"/>
        </a:p>
      </dgm:t>
    </dgm:pt>
    <dgm:pt modelId="{D5BED326-2549-4DD8-933F-DB2268D2673F}" type="sibTrans" cxnId="{52975A19-E242-4E2A-9ACA-2A20618432E4}">
      <dgm:prSet/>
      <dgm:spPr/>
      <dgm:t>
        <a:bodyPr/>
        <a:lstStyle/>
        <a:p>
          <a:endParaRPr lang="en-US"/>
        </a:p>
      </dgm:t>
    </dgm:pt>
    <dgm:pt modelId="{25DC81D9-8A63-454F-BD8A-EC143781AF17}">
      <dgm:prSet custT="1"/>
      <dgm:spPr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Leg</a:t>
          </a:r>
          <a:r>
            <a:rPr lang="it-IT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ă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tur</a:t>
          </a:r>
          <a:r>
            <a:rPr lang="it-IT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ă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clar</a:t>
          </a:r>
          <a:r>
            <a:rPr lang="it-IT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ă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intre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obiective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și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activit</a:t>
          </a:r>
          <a:r>
            <a:rPr lang="it-IT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ă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ț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</a:t>
          </a:r>
          <a:endParaRPr lang="en-GB" sz="1800" i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80C1222-209D-4F79-8B13-94D213990957}" type="parTrans" cxnId="{A2660F91-7493-465D-A7FD-88D96A88386E}">
      <dgm:prSet/>
      <dgm:spPr/>
      <dgm:t>
        <a:bodyPr/>
        <a:lstStyle/>
        <a:p>
          <a:endParaRPr lang="en-IE"/>
        </a:p>
      </dgm:t>
    </dgm:pt>
    <dgm:pt modelId="{2E344C03-8064-417D-8213-0B950B15B98E}" type="sibTrans" cxnId="{A2660F91-7493-465D-A7FD-88D96A88386E}">
      <dgm:prSet/>
      <dgm:spPr/>
      <dgm:t>
        <a:bodyPr/>
        <a:lstStyle/>
        <a:p>
          <a:endParaRPr lang="en-IE"/>
        </a:p>
      </dgm:t>
    </dgm:pt>
    <dgm:pt modelId="{46CA34EA-8960-4323-97E5-511F45BDD165}" type="pres">
      <dgm:prSet presAssocID="{EBE42EBC-C537-48FD-B204-A0E3133627DB}" presName="linear" presStyleCnt="0">
        <dgm:presLayoutVars>
          <dgm:animLvl val="lvl"/>
          <dgm:resizeHandles val="exact"/>
        </dgm:presLayoutVars>
      </dgm:prSet>
      <dgm:spPr/>
    </dgm:pt>
    <dgm:pt modelId="{A48849A4-71AF-441E-9359-6724476A8CFA}" type="pres">
      <dgm:prSet presAssocID="{D8413E07-7623-47E5-B807-57289541367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78F2024-0350-49F2-BA13-AC5CC76C6324}" type="pres">
      <dgm:prSet presAssocID="{3F1B0BD6-90BB-4E93-BC57-2B051DFD02AF}" presName="spacer" presStyleCnt="0"/>
      <dgm:spPr/>
    </dgm:pt>
    <dgm:pt modelId="{02336ACE-F588-4EB8-B255-0520649747E6}" type="pres">
      <dgm:prSet presAssocID="{25DC81D9-8A63-454F-BD8A-EC143781AF1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4448FE5-6E6B-4F58-BFA9-A0B6A8AC519B}" type="pres">
      <dgm:prSet presAssocID="{2E344C03-8064-417D-8213-0B950B15B98E}" presName="spacer" presStyleCnt="0"/>
      <dgm:spPr/>
    </dgm:pt>
    <dgm:pt modelId="{9B3EC78E-FBEB-4019-9DD1-0EF3BA612E2C}" type="pres">
      <dgm:prSet presAssocID="{04409421-0FCC-4BD9-B56C-7889E9A92420}" presName="parentText" presStyleLbl="node1" presStyleIdx="2" presStyleCnt="6">
        <dgm:presLayoutVars>
          <dgm:chMax val="0"/>
          <dgm:bulletEnabled val="1"/>
        </dgm:presLayoutVars>
      </dgm:prSet>
      <dgm:spPr>
        <a:xfrm>
          <a:off x="0" y="970115"/>
          <a:ext cx="4283074" cy="636480"/>
        </a:xfrm>
        <a:prstGeom prst="roundRect">
          <a:avLst/>
        </a:prstGeom>
      </dgm:spPr>
    </dgm:pt>
    <dgm:pt modelId="{7B0795C8-03F7-4785-8736-8D4AA44D78CA}" type="pres">
      <dgm:prSet presAssocID="{B38F9CAE-2E80-4E36-BFD0-CD44F30304CB}" presName="spacer" presStyleCnt="0"/>
      <dgm:spPr/>
    </dgm:pt>
    <dgm:pt modelId="{028A0B79-8F5D-4107-B07E-EDF0C72F7AA3}" type="pres">
      <dgm:prSet presAssocID="{F5D724B1-97EE-4E8F-AFF6-F2813637B8F6}" presName="parentText" presStyleLbl="node1" presStyleIdx="3" presStyleCnt="6" custLinFactY="6098" custLinFactNeighborY="100000">
        <dgm:presLayoutVars>
          <dgm:chMax val="0"/>
          <dgm:bulletEnabled val="1"/>
        </dgm:presLayoutVars>
      </dgm:prSet>
      <dgm:spPr>
        <a:xfrm>
          <a:off x="0" y="1652675"/>
          <a:ext cx="4283074" cy="636480"/>
        </a:xfrm>
        <a:prstGeom prst="roundRect">
          <a:avLst/>
        </a:prstGeom>
      </dgm:spPr>
    </dgm:pt>
    <dgm:pt modelId="{0E7153A3-91A3-40EC-B623-EE251B9262C6}" type="pres">
      <dgm:prSet presAssocID="{416DFE39-F145-4471-B3BD-13005D876E03}" presName="spacer" presStyleCnt="0"/>
      <dgm:spPr/>
    </dgm:pt>
    <dgm:pt modelId="{2D9BF670-0F8C-4803-871A-72AA594FDBAB}" type="pres">
      <dgm:prSet presAssocID="{0FBFD914-446F-4F32-A2AD-3EFE9D48321E}" presName="parentText" presStyleLbl="node1" presStyleIdx="4" presStyleCnt="6">
        <dgm:presLayoutVars>
          <dgm:chMax val="0"/>
          <dgm:bulletEnabled val="1"/>
        </dgm:presLayoutVars>
      </dgm:prSet>
      <dgm:spPr>
        <a:xfrm>
          <a:off x="0" y="2335236"/>
          <a:ext cx="4283074" cy="636480"/>
        </a:xfrm>
        <a:prstGeom prst="roundRect">
          <a:avLst/>
        </a:prstGeom>
      </dgm:spPr>
    </dgm:pt>
    <dgm:pt modelId="{E76212DB-364F-4C77-BC1B-95A8ED97F2F2}" type="pres">
      <dgm:prSet presAssocID="{54F80568-4D8D-43D6-95F3-CABEBA1855F8}" presName="spacer" presStyleCnt="0"/>
      <dgm:spPr/>
    </dgm:pt>
    <dgm:pt modelId="{2F58C7A6-C101-4952-93F6-22C89487A56D}" type="pres">
      <dgm:prSet presAssocID="{FA7C1E7A-B12F-4546-8E11-C1E0A2A9A06B}" presName="parentText" presStyleLbl="node1" presStyleIdx="5" presStyleCnt="6" custLinFactNeighborY="1632">
        <dgm:presLayoutVars>
          <dgm:chMax val="0"/>
          <dgm:bulletEnabled val="1"/>
        </dgm:presLayoutVars>
      </dgm:prSet>
      <dgm:spPr>
        <a:xfrm>
          <a:off x="0" y="3017795"/>
          <a:ext cx="4283074" cy="636480"/>
        </a:xfrm>
        <a:prstGeom prst="roundRect">
          <a:avLst/>
        </a:prstGeom>
      </dgm:spPr>
    </dgm:pt>
  </dgm:ptLst>
  <dgm:cxnLst>
    <dgm:cxn modelId="{D40DDC05-3419-4BB5-8927-A3AC2F754868}" type="presOf" srcId="{25DC81D9-8A63-454F-BD8A-EC143781AF17}" destId="{02336ACE-F588-4EB8-B255-0520649747E6}" srcOrd="0" destOrd="0" presId="urn:microsoft.com/office/officeart/2005/8/layout/vList2"/>
    <dgm:cxn modelId="{52975A19-E242-4E2A-9ACA-2A20618432E4}" srcId="{EBE42EBC-C537-48FD-B204-A0E3133627DB}" destId="{FA7C1E7A-B12F-4546-8E11-C1E0A2A9A06B}" srcOrd="5" destOrd="0" parTransId="{8731A5E1-969F-47A3-AD5A-FA946529E840}" sibTransId="{D5BED326-2549-4DD8-933F-DB2268D2673F}"/>
    <dgm:cxn modelId="{8ECCEE1A-FE94-41FA-BED9-AE4334E479D3}" type="presOf" srcId="{F5D724B1-97EE-4E8F-AFF6-F2813637B8F6}" destId="{028A0B79-8F5D-4107-B07E-EDF0C72F7AA3}" srcOrd="0" destOrd="0" presId="urn:microsoft.com/office/officeart/2005/8/layout/vList2"/>
    <dgm:cxn modelId="{D3D3F832-A15F-4314-85D0-E05033D5A368}" srcId="{EBE42EBC-C537-48FD-B204-A0E3133627DB}" destId="{F5D724B1-97EE-4E8F-AFF6-F2813637B8F6}" srcOrd="3" destOrd="0" parTransId="{C5CFB583-1DF2-4B73-A5BD-ABB2D59C426F}" sibTransId="{416DFE39-F145-4471-B3BD-13005D876E03}"/>
    <dgm:cxn modelId="{6755974A-A05F-45FC-B31B-172FC135103F}" type="presOf" srcId="{04409421-0FCC-4BD9-B56C-7889E9A92420}" destId="{9B3EC78E-FBEB-4019-9DD1-0EF3BA612E2C}" srcOrd="0" destOrd="0" presId="urn:microsoft.com/office/officeart/2005/8/layout/vList2"/>
    <dgm:cxn modelId="{E3C33452-2360-472F-B596-E52904987CB2}" type="presOf" srcId="{EBE42EBC-C537-48FD-B204-A0E3133627DB}" destId="{46CA34EA-8960-4323-97E5-511F45BDD165}" srcOrd="0" destOrd="0" presId="urn:microsoft.com/office/officeart/2005/8/layout/vList2"/>
    <dgm:cxn modelId="{4FB2C35D-8773-403D-95F5-C7491E76BEAF}" type="presOf" srcId="{0FBFD914-446F-4F32-A2AD-3EFE9D48321E}" destId="{2D9BF670-0F8C-4803-871A-72AA594FDBAB}" srcOrd="0" destOrd="0" presId="urn:microsoft.com/office/officeart/2005/8/layout/vList2"/>
    <dgm:cxn modelId="{A2660F91-7493-465D-A7FD-88D96A88386E}" srcId="{EBE42EBC-C537-48FD-B204-A0E3133627DB}" destId="{25DC81D9-8A63-454F-BD8A-EC143781AF17}" srcOrd="1" destOrd="0" parTransId="{180C1222-209D-4F79-8B13-94D213990957}" sibTransId="{2E344C03-8064-417D-8213-0B950B15B98E}"/>
    <dgm:cxn modelId="{31FE7595-926A-458C-8859-8DFF27D948CE}" type="presOf" srcId="{FA7C1E7A-B12F-4546-8E11-C1E0A2A9A06B}" destId="{2F58C7A6-C101-4952-93F6-22C89487A56D}" srcOrd="0" destOrd="0" presId="urn:microsoft.com/office/officeart/2005/8/layout/vList2"/>
    <dgm:cxn modelId="{B0A650DF-761F-48DF-B57A-84C840DE37D0}" type="presOf" srcId="{D8413E07-7623-47E5-B807-572895413677}" destId="{A48849A4-71AF-441E-9359-6724476A8CFA}" srcOrd="0" destOrd="0" presId="urn:microsoft.com/office/officeart/2005/8/layout/vList2"/>
    <dgm:cxn modelId="{3EEF1DE6-CB52-480E-B181-B86AF70D5EAE}" srcId="{EBE42EBC-C537-48FD-B204-A0E3133627DB}" destId="{D8413E07-7623-47E5-B807-572895413677}" srcOrd="0" destOrd="0" parTransId="{72FD89CA-E80B-4FD7-9EC1-EE1693924B92}" sibTransId="{3F1B0BD6-90BB-4E93-BC57-2B051DFD02AF}"/>
    <dgm:cxn modelId="{A3B73EF1-F967-4274-A0F5-593CB96E65EA}" srcId="{EBE42EBC-C537-48FD-B204-A0E3133627DB}" destId="{0FBFD914-446F-4F32-A2AD-3EFE9D48321E}" srcOrd="4" destOrd="0" parTransId="{A1BAA86D-CA3D-43DE-A1D3-1CAB0DAFFB7D}" sibTransId="{54F80568-4D8D-43D6-95F3-CABEBA1855F8}"/>
    <dgm:cxn modelId="{8E77D0F6-0687-47FC-BFB9-0117D60D125E}" srcId="{EBE42EBC-C537-48FD-B204-A0E3133627DB}" destId="{04409421-0FCC-4BD9-B56C-7889E9A92420}" srcOrd="2" destOrd="0" parTransId="{D0608F13-9134-4A7A-8F93-39B212AE06D0}" sibTransId="{B38F9CAE-2E80-4E36-BFD0-CD44F30304CB}"/>
    <dgm:cxn modelId="{252968D7-BB52-4030-92A8-1EB9821F6A81}" type="presParOf" srcId="{46CA34EA-8960-4323-97E5-511F45BDD165}" destId="{A48849A4-71AF-441E-9359-6724476A8CFA}" srcOrd="0" destOrd="0" presId="urn:microsoft.com/office/officeart/2005/8/layout/vList2"/>
    <dgm:cxn modelId="{A8E14ADA-515A-4CBE-8515-C631E49BFCA9}" type="presParOf" srcId="{46CA34EA-8960-4323-97E5-511F45BDD165}" destId="{378F2024-0350-49F2-BA13-AC5CC76C6324}" srcOrd="1" destOrd="0" presId="urn:microsoft.com/office/officeart/2005/8/layout/vList2"/>
    <dgm:cxn modelId="{09F15056-C9CA-4520-9599-23B9B6F10CF4}" type="presParOf" srcId="{46CA34EA-8960-4323-97E5-511F45BDD165}" destId="{02336ACE-F588-4EB8-B255-0520649747E6}" srcOrd="2" destOrd="0" presId="urn:microsoft.com/office/officeart/2005/8/layout/vList2"/>
    <dgm:cxn modelId="{12E20E2C-4536-4DED-9C2D-5DD083B9FB35}" type="presParOf" srcId="{46CA34EA-8960-4323-97E5-511F45BDD165}" destId="{04448FE5-6E6B-4F58-BFA9-A0B6A8AC519B}" srcOrd="3" destOrd="0" presId="urn:microsoft.com/office/officeart/2005/8/layout/vList2"/>
    <dgm:cxn modelId="{894A47E1-3305-4FD8-BA80-8C94CFE46A36}" type="presParOf" srcId="{46CA34EA-8960-4323-97E5-511F45BDD165}" destId="{9B3EC78E-FBEB-4019-9DD1-0EF3BA612E2C}" srcOrd="4" destOrd="0" presId="urn:microsoft.com/office/officeart/2005/8/layout/vList2"/>
    <dgm:cxn modelId="{5BD9F700-A147-4267-98FB-F958391D7889}" type="presParOf" srcId="{46CA34EA-8960-4323-97E5-511F45BDD165}" destId="{7B0795C8-03F7-4785-8736-8D4AA44D78CA}" srcOrd="5" destOrd="0" presId="urn:microsoft.com/office/officeart/2005/8/layout/vList2"/>
    <dgm:cxn modelId="{0FBB0302-F929-4DBA-9294-AA44AB14762A}" type="presParOf" srcId="{46CA34EA-8960-4323-97E5-511F45BDD165}" destId="{028A0B79-8F5D-4107-B07E-EDF0C72F7AA3}" srcOrd="6" destOrd="0" presId="urn:microsoft.com/office/officeart/2005/8/layout/vList2"/>
    <dgm:cxn modelId="{C2B82A88-5FD5-4BB6-B67E-42C6DF48B5A8}" type="presParOf" srcId="{46CA34EA-8960-4323-97E5-511F45BDD165}" destId="{0E7153A3-91A3-40EC-B623-EE251B9262C6}" srcOrd="7" destOrd="0" presId="urn:microsoft.com/office/officeart/2005/8/layout/vList2"/>
    <dgm:cxn modelId="{E246A366-3FD6-490A-96C3-29754CCB27ED}" type="presParOf" srcId="{46CA34EA-8960-4323-97E5-511F45BDD165}" destId="{2D9BF670-0F8C-4803-871A-72AA594FDBAB}" srcOrd="8" destOrd="0" presId="urn:microsoft.com/office/officeart/2005/8/layout/vList2"/>
    <dgm:cxn modelId="{BC07B4F7-D151-446D-860D-58C3C0173AEE}" type="presParOf" srcId="{46CA34EA-8960-4323-97E5-511F45BDD165}" destId="{E76212DB-364F-4C77-BC1B-95A8ED97F2F2}" srcOrd="9" destOrd="0" presId="urn:microsoft.com/office/officeart/2005/8/layout/vList2"/>
    <dgm:cxn modelId="{78A10242-EA51-4A86-A27D-891038998312}" type="presParOf" srcId="{46CA34EA-8960-4323-97E5-511F45BDD165}" destId="{2F58C7A6-C101-4952-93F6-22C89487A56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81B254-4945-4F9F-835C-762582550D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0CF2BA-A089-4EA9-9C20-A26178A5D4C3}">
      <dgm:prSet custT="1"/>
      <dgm:spPr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Informații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insuficiente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privind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situația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 de 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referință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(de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ce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, cine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și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cum)</a:t>
          </a:r>
          <a:endParaRPr lang="en-GB" sz="1800" i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090324F-4A8E-46BB-A7C6-77E70ED3F052}" type="parTrans" cxnId="{C6965A41-194A-4296-AF2D-7BD57B5241A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5A71506-1E15-4447-800C-01F7933D2F54}" type="sibTrans" cxnId="{C6965A41-194A-4296-AF2D-7BD57B5241A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0F50C8BE-1D80-4FA0-8E7B-0AD3DAC05C88}">
      <dgm:prSet custT="1"/>
      <dgm:spPr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S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cenariu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l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 de referință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este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definit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pe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durata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proiectului</a:t>
          </a:r>
          <a:endParaRPr lang="en-GB" sz="1800" i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0CEFDF8-5B04-47FA-88E4-089FE1991FA2}" type="parTrans" cxnId="{165A0AB8-2F44-49F6-88C2-85E08B46935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D4D54B6-C9BC-4D35-9E43-1F9C4B740EC0}" type="sibTrans" cxnId="{165A0AB8-2F44-49F6-88C2-85E08B46935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8490289-43D6-453A-8393-9B1487E08223}">
      <dgm:prSet custT="1"/>
      <dgm:spPr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Obiective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prea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multe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și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prea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generale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,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activit</a:t>
          </a:r>
          <a:r>
            <a:rPr lang="it-IT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ă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ț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nealinite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cu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obiectivele</a:t>
          </a:r>
          <a:endParaRPr lang="en-GB" sz="1800" i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F26E514-32FA-4EE3-9B25-ABFA53FE1D57}" type="parTrans" cxnId="{1A9509EC-553B-4968-B328-8957A3223D3F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D6DB498F-EF9A-4898-B562-BF35C0DC343F}" type="sibTrans" cxnId="{1A9509EC-553B-4968-B328-8957A3223D3F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C237BBD6-35D0-4E85-85D3-9F3CF496EC84}">
      <dgm:prSet custT="1"/>
      <dgm:spPr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Parteneriat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neadecvat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parteneri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f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ă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ă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capacitate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tehnic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ă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sau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financiar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ă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</a:p>
      </dgm:t>
    </dgm:pt>
    <dgm:pt modelId="{F862DD5A-1610-4887-BB60-868CAAC362D9}" type="parTrans" cxnId="{D274A166-55F6-40E8-84F3-9B8F49D153B7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DF1E7B5-7011-4F42-B1CE-7D61998C995D}" type="sibTrans" cxnId="{D274A166-55F6-40E8-84F3-9B8F49D153B7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EE95BBFC-953D-4B64-8EC6-113FA8A61EB4}">
      <dgm:prSet custT="1"/>
      <dgm:spPr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Abordare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prea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optimist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ă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/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nerealist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ă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sau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lips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ă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de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cuantificare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a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impacturilor</a:t>
          </a:r>
          <a:endParaRPr lang="en-GB" sz="1800" i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DBA808A-BC78-46CC-B4EF-EE9C1461CA51}" type="parTrans" cxnId="{67B92686-2F57-4695-8282-5E892A01F27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ED51C4BC-10A1-4EA6-92E7-A2ADA8095C27}" type="sibTrans" cxnId="{67B92686-2F57-4695-8282-5E892A01F27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DC9351E-D076-43D1-87B9-C0E272ACBC17}">
      <dgm:prSet custT="1"/>
      <dgm:spPr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Replicarea confundată cu 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schimbul de experiențe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 și di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seminarea rezultatelor</a:t>
          </a:r>
          <a:endParaRPr lang="en-GB" sz="1800" i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3B2C42B-A918-41CB-9FAA-9ED5DE494B8A}" type="parTrans" cxnId="{26607360-4B52-4D0E-937A-8BBA6D2E1F50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1383D7F-BAA7-4F39-A481-BAA321B831B6}" type="sibTrans" cxnId="{26607360-4B52-4D0E-937A-8BBA6D2E1F50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BBD38DCE-BBEB-4974-9A7C-F8B7E4D94204}">
      <dgm:prSet custT="1"/>
      <dgm:spPr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algn="l"/>
          <a:r>
            <a:rPr lang="en-GB" sz="1800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Planuri</a:t>
          </a:r>
          <a:r>
            <a:rPr lang="en-GB" sz="18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vagi</a:t>
          </a:r>
          <a:r>
            <a:rPr lang="en-GB" sz="18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GB" sz="1800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continuare</a:t>
          </a:r>
          <a:r>
            <a:rPr lang="en-GB" sz="18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nl-BE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activit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ăț</a:t>
          </a:r>
          <a:r>
            <a:rPr lang="nl-BE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ilor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GB" sz="18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/ </a:t>
          </a:r>
          <a:r>
            <a:rPr lang="en-GB" sz="1800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folosirea</a:t>
          </a:r>
          <a:r>
            <a:rPr lang="en-GB" sz="18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rezultatelor după terminarea proiectului</a:t>
          </a:r>
          <a:endParaRPr lang="en-GB" sz="180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CB0BEF-85EE-45A9-A5B8-F72511E1B4ED}" type="parTrans" cxnId="{10CBBEBF-B6BC-408F-BAAD-4DF8C9296D34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3B23A4BA-13AD-4C7D-BCA9-6DEF833A7DAA}" type="sibTrans" cxnId="{10CBBEBF-B6BC-408F-BAAD-4DF8C9296D34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EAE0ED83-FA9D-427D-8AD7-BC028F9EDCF0}" type="pres">
      <dgm:prSet presAssocID="{3D81B254-4945-4F9F-835C-762582550DCF}" presName="linear" presStyleCnt="0">
        <dgm:presLayoutVars>
          <dgm:animLvl val="lvl"/>
          <dgm:resizeHandles val="exact"/>
        </dgm:presLayoutVars>
      </dgm:prSet>
      <dgm:spPr/>
    </dgm:pt>
    <dgm:pt modelId="{EBBE636B-7013-4020-B01A-BB66B4DC8607}" type="pres">
      <dgm:prSet presAssocID="{0E0CF2BA-A089-4EA9-9C20-A26178A5D4C3}" presName="parentText" presStyleLbl="node1" presStyleIdx="0" presStyleCnt="7" custLinFactY="-47699" custLinFactNeighborY="-100000">
        <dgm:presLayoutVars>
          <dgm:chMax val="0"/>
          <dgm:bulletEnabled val="1"/>
        </dgm:presLayoutVars>
      </dgm:prSet>
      <dgm:spPr>
        <a:xfrm>
          <a:off x="0" y="2505"/>
          <a:ext cx="4407694" cy="517140"/>
        </a:xfrm>
        <a:prstGeom prst="roundRect">
          <a:avLst/>
        </a:prstGeom>
      </dgm:spPr>
    </dgm:pt>
    <dgm:pt modelId="{52A0A4B0-762E-4309-9808-5518BE4190BF}" type="pres">
      <dgm:prSet presAssocID="{A5A71506-1E15-4447-800C-01F7933D2F54}" presName="spacer" presStyleCnt="0"/>
      <dgm:spPr/>
    </dgm:pt>
    <dgm:pt modelId="{C54E47EB-DEE7-4A37-B973-EB79BE61A7E1}" type="pres">
      <dgm:prSet presAssocID="{0F50C8BE-1D80-4FA0-8E7B-0AD3DAC05C88}" presName="parentText" presStyleLbl="node1" presStyleIdx="1" presStyleCnt="7" custLinFactNeighborY="69913">
        <dgm:presLayoutVars>
          <dgm:chMax val="0"/>
          <dgm:bulletEnabled val="1"/>
        </dgm:presLayoutVars>
      </dgm:prSet>
      <dgm:spPr>
        <a:xfrm>
          <a:off x="0" y="553447"/>
          <a:ext cx="4407694" cy="538724"/>
        </a:xfrm>
        <a:prstGeom prst="roundRect">
          <a:avLst/>
        </a:prstGeom>
      </dgm:spPr>
    </dgm:pt>
    <dgm:pt modelId="{4DBF4CD4-A20B-4FFC-B20B-18A0B47478C4}" type="pres">
      <dgm:prSet presAssocID="{1D4D54B6-C9BC-4D35-9E43-1F9C4B740EC0}" presName="spacer" presStyleCnt="0"/>
      <dgm:spPr/>
    </dgm:pt>
    <dgm:pt modelId="{EBBA30EB-4653-493E-998F-65C59690E8EE}" type="pres">
      <dgm:prSet presAssocID="{88490289-43D6-453A-8393-9B1487E08223}" presName="parentText" presStyleLbl="node1" presStyleIdx="2" presStyleCnt="7" custLinFactNeighborY="55359">
        <dgm:presLayoutVars>
          <dgm:chMax val="0"/>
          <dgm:bulletEnabled val="1"/>
        </dgm:presLayoutVars>
      </dgm:prSet>
      <dgm:spPr>
        <a:xfrm>
          <a:off x="0" y="1104450"/>
          <a:ext cx="4407694" cy="538724"/>
        </a:xfrm>
        <a:prstGeom prst="roundRect">
          <a:avLst/>
        </a:prstGeom>
      </dgm:spPr>
    </dgm:pt>
    <dgm:pt modelId="{0CE49580-798F-4BB8-84B4-1AF5DE870940}" type="pres">
      <dgm:prSet presAssocID="{D6DB498F-EF9A-4898-B562-BF35C0DC343F}" presName="spacer" presStyleCnt="0"/>
      <dgm:spPr/>
    </dgm:pt>
    <dgm:pt modelId="{275D96D0-3BEE-4D63-8540-57A8E928D73D}" type="pres">
      <dgm:prSet presAssocID="{C237BBD6-35D0-4E85-85D3-9F3CF496EC84}" presName="parentText" presStyleLbl="node1" presStyleIdx="3" presStyleCnt="7">
        <dgm:presLayoutVars>
          <dgm:chMax val="0"/>
          <dgm:bulletEnabled val="1"/>
        </dgm:presLayoutVars>
      </dgm:prSet>
      <dgm:spPr>
        <a:xfrm>
          <a:off x="0" y="1655453"/>
          <a:ext cx="4407694" cy="538724"/>
        </a:xfrm>
        <a:prstGeom prst="roundRect">
          <a:avLst/>
        </a:prstGeom>
      </dgm:spPr>
    </dgm:pt>
    <dgm:pt modelId="{1FD73583-D104-4608-A67D-8D53B88EABA3}" type="pres">
      <dgm:prSet presAssocID="{1DF1E7B5-7011-4F42-B1CE-7D61998C995D}" presName="spacer" presStyleCnt="0"/>
      <dgm:spPr/>
    </dgm:pt>
    <dgm:pt modelId="{44C1A498-DA59-43C7-9468-D537F7C045F2}" type="pres">
      <dgm:prSet presAssocID="{EE95BBFC-953D-4B64-8EC6-113FA8A61EB4}" presName="parentText" presStyleLbl="node1" presStyleIdx="4" presStyleCnt="7" custLinFactNeighborX="395" custLinFactNeighborY="35714">
        <dgm:presLayoutVars>
          <dgm:chMax val="0"/>
          <dgm:bulletEnabled val="1"/>
        </dgm:presLayoutVars>
      </dgm:prSet>
      <dgm:spPr>
        <a:xfrm>
          <a:off x="0" y="2206456"/>
          <a:ext cx="4407694" cy="538724"/>
        </a:xfrm>
        <a:prstGeom prst="roundRect">
          <a:avLst/>
        </a:prstGeom>
      </dgm:spPr>
    </dgm:pt>
    <dgm:pt modelId="{64FF8EED-7DB6-41B5-9209-55E361AC8BAD}" type="pres">
      <dgm:prSet presAssocID="{ED51C4BC-10A1-4EA6-92E7-A2ADA8095C27}" presName="spacer" presStyleCnt="0"/>
      <dgm:spPr/>
    </dgm:pt>
    <dgm:pt modelId="{13059614-DD4B-4572-9916-B4A7F073524B}" type="pres">
      <dgm:prSet presAssocID="{4DC9351E-D076-43D1-87B9-C0E272ACBC17}" presName="parentText" presStyleLbl="node1" presStyleIdx="5" presStyleCnt="7">
        <dgm:presLayoutVars>
          <dgm:chMax val="0"/>
          <dgm:bulletEnabled val="1"/>
        </dgm:presLayoutVars>
      </dgm:prSet>
      <dgm:spPr>
        <a:xfrm>
          <a:off x="0" y="2757460"/>
          <a:ext cx="4407694" cy="538724"/>
        </a:xfrm>
        <a:prstGeom prst="roundRect">
          <a:avLst/>
        </a:prstGeom>
      </dgm:spPr>
    </dgm:pt>
    <dgm:pt modelId="{4D36EC01-1FD4-4D03-BB8C-D7BE1B399813}" type="pres">
      <dgm:prSet presAssocID="{81383D7F-BAA7-4F39-A481-BAA321B831B6}" presName="spacer" presStyleCnt="0"/>
      <dgm:spPr/>
    </dgm:pt>
    <dgm:pt modelId="{8BAC7A72-0791-4BE9-990C-E1D5B3FEB006}" type="pres">
      <dgm:prSet presAssocID="{BBD38DCE-BBEB-4974-9A7C-F8B7E4D94204}" presName="parentText" presStyleLbl="node1" presStyleIdx="6" presStyleCnt="7">
        <dgm:presLayoutVars>
          <dgm:chMax val="0"/>
          <dgm:bulletEnabled val="1"/>
        </dgm:presLayoutVars>
      </dgm:prSet>
      <dgm:spPr>
        <a:xfrm>
          <a:off x="0" y="3308463"/>
          <a:ext cx="4407694" cy="538724"/>
        </a:xfrm>
        <a:prstGeom prst="roundRect">
          <a:avLst/>
        </a:prstGeom>
      </dgm:spPr>
    </dgm:pt>
  </dgm:ptLst>
  <dgm:cxnLst>
    <dgm:cxn modelId="{DFFC0029-2529-4A50-950C-0C43A1A0AD83}" type="presOf" srcId="{C237BBD6-35D0-4E85-85D3-9F3CF496EC84}" destId="{275D96D0-3BEE-4D63-8540-57A8E928D73D}" srcOrd="0" destOrd="0" presId="urn:microsoft.com/office/officeart/2005/8/layout/vList2"/>
    <dgm:cxn modelId="{A5CA7A39-5698-47E1-96F1-F8DB06AC1E7B}" type="presOf" srcId="{BBD38DCE-BBEB-4974-9A7C-F8B7E4D94204}" destId="{8BAC7A72-0791-4BE9-990C-E1D5B3FEB006}" srcOrd="0" destOrd="0" presId="urn:microsoft.com/office/officeart/2005/8/layout/vList2"/>
    <dgm:cxn modelId="{C6965A41-194A-4296-AF2D-7BD57B5241AA}" srcId="{3D81B254-4945-4F9F-835C-762582550DCF}" destId="{0E0CF2BA-A089-4EA9-9C20-A26178A5D4C3}" srcOrd="0" destOrd="0" parTransId="{0090324F-4A8E-46BB-A7C6-77E70ED3F052}" sibTransId="{A5A71506-1E15-4447-800C-01F7933D2F54}"/>
    <dgm:cxn modelId="{26607360-4B52-4D0E-937A-8BBA6D2E1F50}" srcId="{3D81B254-4945-4F9F-835C-762582550DCF}" destId="{4DC9351E-D076-43D1-87B9-C0E272ACBC17}" srcOrd="5" destOrd="0" parTransId="{C3B2C42B-A918-41CB-9FAA-9ED5DE494B8A}" sibTransId="{81383D7F-BAA7-4F39-A481-BAA321B831B6}"/>
    <dgm:cxn modelId="{D274A166-55F6-40E8-84F3-9B8F49D153B7}" srcId="{3D81B254-4945-4F9F-835C-762582550DCF}" destId="{C237BBD6-35D0-4E85-85D3-9F3CF496EC84}" srcOrd="3" destOrd="0" parTransId="{F862DD5A-1610-4887-BB60-868CAAC362D9}" sibTransId="{1DF1E7B5-7011-4F42-B1CE-7D61998C995D}"/>
    <dgm:cxn modelId="{BC66D266-5E9C-41A7-9D47-03C1DFAECED4}" type="presOf" srcId="{0F50C8BE-1D80-4FA0-8E7B-0AD3DAC05C88}" destId="{C54E47EB-DEE7-4A37-B973-EB79BE61A7E1}" srcOrd="0" destOrd="0" presId="urn:microsoft.com/office/officeart/2005/8/layout/vList2"/>
    <dgm:cxn modelId="{C5EA7B7F-F064-4235-898D-C8EE12051EAF}" type="presOf" srcId="{4DC9351E-D076-43D1-87B9-C0E272ACBC17}" destId="{13059614-DD4B-4572-9916-B4A7F073524B}" srcOrd="0" destOrd="0" presId="urn:microsoft.com/office/officeart/2005/8/layout/vList2"/>
    <dgm:cxn modelId="{67B92686-2F57-4695-8282-5E892A01F27D}" srcId="{3D81B254-4945-4F9F-835C-762582550DCF}" destId="{EE95BBFC-953D-4B64-8EC6-113FA8A61EB4}" srcOrd="4" destOrd="0" parTransId="{6DBA808A-BC78-46CC-B4EF-EE9C1461CA51}" sibTransId="{ED51C4BC-10A1-4EA6-92E7-A2ADA8095C27}"/>
    <dgm:cxn modelId="{2C7D7AAD-20CE-4054-AD86-9F0E504BE1E3}" type="presOf" srcId="{3D81B254-4945-4F9F-835C-762582550DCF}" destId="{EAE0ED83-FA9D-427D-8AD7-BC028F9EDCF0}" srcOrd="0" destOrd="0" presId="urn:microsoft.com/office/officeart/2005/8/layout/vList2"/>
    <dgm:cxn modelId="{588923B7-0F8E-472C-980E-D710446CBEC6}" type="presOf" srcId="{EE95BBFC-953D-4B64-8EC6-113FA8A61EB4}" destId="{44C1A498-DA59-43C7-9468-D537F7C045F2}" srcOrd="0" destOrd="0" presId="urn:microsoft.com/office/officeart/2005/8/layout/vList2"/>
    <dgm:cxn modelId="{165A0AB8-2F44-49F6-88C2-85E08B46935A}" srcId="{3D81B254-4945-4F9F-835C-762582550DCF}" destId="{0F50C8BE-1D80-4FA0-8E7B-0AD3DAC05C88}" srcOrd="1" destOrd="0" parTransId="{80CEFDF8-5B04-47FA-88E4-089FE1991FA2}" sibTransId="{1D4D54B6-C9BC-4D35-9E43-1F9C4B740EC0}"/>
    <dgm:cxn modelId="{10CBBEBF-B6BC-408F-BAAD-4DF8C9296D34}" srcId="{3D81B254-4945-4F9F-835C-762582550DCF}" destId="{BBD38DCE-BBEB-4974-9A7C-F8B7E4D94204}" srcOrd="6" destOrd="0" parTransId="{2DCB0BEF-85EE-45A9-A5B8-F72511E1B4ED}" sibTransId="{3B23A4BA-13AD-4C7D-BCA9-6DEF833A7DAA}"/>
    <dgm:cxn modelId="{DFEE6BC1-16D6-420F-8943-8ACCC7E148CC}" type="presOf" srcId="{88490289-43D6-453A-8393-9B1487E08223}" destId="{EBBA30EB-4653-493E-998F-65C59690E8EE}" srcOrd="0" destOrd="0" presId="urn:microsoft.com/office/officeart/2005/8/layout/vList2"/>
    <dgm:cxn modelId="{D30C9CC8-A84E-4A68-BCBB-C5C00242A1AE}" type="presOf" srcId="{0E0CF2BA-A089-4EA9-9C20-A26178A5D4C3}" destId="{EBBE636B-7013-4020-B01A-BB66B4DC8607}" srcOrd="0" destOrd="0" presId="urn:microsoft.com/office/officeart/2005/8/layout/vList2"/>
    <dgm:cxn modelId="{1A9509EC-553B-4968-B328-8957A3223D3F}" srcId="{3D81B254-4945-4F9F-835C-762582550DCF}" destId="{88490289-43D6-453A-8393-9B1487E08223}" srcOrd="2" destOrd="0" parTransId="{6F26E514-32FA-4EE3-9B25-ABFA53FE1D57}" sibTransId="{D6DB498F-EF9A-4898-B562-BF35C0DC343F}"/>
    <dgm:cxn modelId="{7639F4CB-BE7D-4E76-9585-4631C4EAB432}" type="presParOf" srcId="{EAE0ED83-FA9D-427D-8AD7-BC028F9EDCF0}" destId="{EBBE636B-7013-4020-B01A-BB66B4DC8607}" srcOrd="0" destOrd="0" presId="urn:microsoft.com/office/officeart/2005/8/layout/vList2"/>
    <dgm:cxn modelId="{FAFB8A86-833C-4590-85B0-00A40B305BC7}" type="presParOf" srcId="{EAE0ED83-FA9D-427D-8AD7-BC028F9EDCF0}" destId="{52A0A4B0-762E-4309-9808-5518BE4190BF}" srcOrd="1" destOrd="0" presId="urn:microsoft.com/office/officeart/2005/8/layout/vList2"/>
    <dgm:cxn modelId="{114B1E59-843B-41F0-8658-D3502DDAB89A}" type="presParOf" srcId="{EAE0ED83-FA9D-427D-8AD7-BC028F9EDCF0}" destId="{C54E47EB-DEE7-4A37-B973-EB79BE61A7E1}" srcOrd="2" destOrd="0" presId="urn:microsoft.com/office/officeart/2005/8/layout/vList2"/>
    <dgm:cxn modelId="{054AFA24-35C8-4C60-865B-53B9351463FC}" type="presParOf" srcId="{EAE0ED83-FA9D-427D-8AD7-BC028F9EDCF0}" destId="{4DBF4CD4-A20B-4FFC-B20B-18A0B47478C4}" srcOrd="3" destOrd="0" presId="urn:microsoft.com/office/officeart/2005/8/layout/vList2"/>
    <dgm:cxn modelId="{BAB9C1EC-4C68-4A79-87F3-6FE22F252410}" type="presParOf" srcId="{EAE0ED83-FA9D-427D-8AD7-BC028F9EDCF0}" destId="{EBBA30EB-4653-493E-998F-65C59690E8EE}" srcOrd="4" destOrd="0" presId="urn:microsoft.com/office/officeart/2005/8/layout/vList2"/>
    <dgm:cxn modelId="{6EB9FFFD-DDF7-4AAF-8FC0-F93C3B296B67}" type="presParOf" srcId="{EAE0ED83-FA9D-427D-8AD7-BC028F9EDCF0}" destId="{0CE49580-798F-4BB8-84B4-1AF5DE870940}" srcOrd="5" destOrd="0" presId="urn:microsoft.com/office/officeart/2005/8/layout/vList2"/>
    <dgm:cxn modelId="{15223DBE-C767-4852-952E-BA86B9DB2513}" type="presParOf" srcId="{EAE0ED83-FA9D-427D-8AD7-BC028F9EDCF0}" destId="{275D96D0-3BEE-4D63-8540-57A8E928D73D}" srcOrd="6" destOrd="0" presId="urn:microsoft.com/office/officeart/2005/8/layout/vList2"/>
    <dgm:cxn modelId="{C6B5967B-1663-4D53-B84E-6D772863452D}" type="presParOf" srcId="{EAE0ED83-FA9D-427D-8AD7-BC028F9EDCF0}" destId="{1FD73583-D104-4608-A67D-8D53B88EABA3}" srcOrd="7" destOrd="0" presId="urn:microsoft.com/office/officeart/2005/8/layout/vList2"/>
    <dgm:cxn modelId="{7056A840-EB70-439A-8F99-F6F0DD891670}" type="presParOf" srcId="{EAE0ED83-FA9D-427D-8AD7-BC028F9EDCF0}" destId="{44C1A498-DA59-43C7-9468-D537F7C045F2}" srcOrd="8" destOrd="0" presId="urn:microsoft.com/office/officeart/2005/8/layout/vList2"/>
    <dgm:cxn modelId="{5C5EB8C2-5CA9-4517-81A6-7BBD050C1100}" type="presParOf" srcId="{EAE0ED83-FA9D-427D-8AD7-BC028F9EDCF0}" destId="{64FF8EED-7DB6-41B5-9209-55E361AC8BAD}" srcOrd="9" destOrd="0" presId="urn:microsoft.com/office/officeart/2005/8/layout/vList2"/>
    <dgm:cxn modelId="{68B3C652-D337-415A-85D7-FF351A0824A2}" type="presParOf" srcId="{EAE0ED83-FA9D-427D-8AD7-BC028F9EDCF0}" destId="{13059614-DD4B-4572-9916-B4A7F073524B}" srcOrd="10" destOrd="0" presId="urn:microsoft.com/office/officeart/2005/8/layout/vList2"/>
    <dgm:cxn modelId="{B0F933A5-ABF3-471E-B914-C9B5192DBAE6}" type="presParOf" srcId="{EAE0ED83-FA9D-427D-8AD7-BC028F9EDCF0}" destId="{4D36EC01-1FD4-4D03-BB8C-D7BE1B399813}" srcOrd="11" destOrd="0" presId="urn:microsoft.com/office/officeart/2005/8/layout/vList2"/>
    <dgm:cxn modelId="{C837DE93-35A9-4F48-B71D-15F7F5F87F33}" type="presParOf" srcId="{EAE0ED83-FA9D-427D-8AD7-BC028F9EDCF0}" destId="{8BAC7A72-0791-4BE9-990C-E1D5B3FEB00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849A4-71AF-441E-9359-6724476A8CFA}">
      <dsp:nvSpPr>
        <dsp:cNvPr id="0" name=""/>
        <dsp:cNvSpPr/>
      </dsp:nvSpPr>
      <dsp:spPr>
        <a:xfrm>
          <a:off x="0" y="1714"/>
          <a:ext cx="5706751" cy="670487"/>
        </a:xfrm>
        <a:prstGeom prst="roundRect">
          <a:avLst/>
        </a:prstGeom>
        <a:solidFill>
          <a:srgbClr val="3ACD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Analiză aprofundată a problemei, situația actuală și soluții propuse (scenariu de referință)</a:t>
          </a:r>
          <a:endParaRPr lang="en-GB" sz="180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730" y="34444"/>
        <a:ext cx="5641291" cy="605027"/>
      </dsp:txXfrm>
    </dsp:sp>
    <dsp:sp modelId="{02336ACE-F588-4EB8-B255-0520649747E6}">
      <dsp:nvSpPr>
        <dsp:cNvPr id="0" name=""/>
        <dsp:cNvSpPr/>
      </dsp:nvSpPr>
      <dsp:spPr>
        <a:xfrm>
          <a:off x="0" y="685729"/>
          <a:ext cx="5706751" cy="670487"/>
        </a:xfrm>
        <a:prstGeom prst="roundRect">
          <a:avLst/>
        </a:prstGeom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Leg</a:t>
          </a:r>
          <a:r>
            <a:rPr lang="it-IT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ă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tur</a:t>
          </a:r>
          <a:r>
            <a:rPr lang="it-IT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ă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clar</a:t>
          </a:r>
          <a:r>
            <a:rPr lang="it-IT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ă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intre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obiective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și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activit</a:t>
          </a:r>
          <a:r>
            <a:rPr lang="it-IT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ă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ț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</a:t>
          </a:r>
          <a:endParaRPr lang="en-GB" sz="1800" i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2730" y="718459"/>
        <a:ext cx="5641291" cy="605027"/>
      </dsp:txXfrm>
    </dsp:sp>
    <dsp:sp modelId="{9B3EC78E-FBEB-4019-9DD1-0EF3BA612E2C}">
      <dsp:nvSpPr>
        <dsp:cNvPr id="0" name=""/>
        <dsp:cNvSpPr/>
      </dsp:nvSpPr>
      <dsp:spPr>
        <a:xfrm>
          <a:off x="0" y="1369745"/>
          <a:ext cx="5706751" cy="670487"/>
        </a:xfrm>
        <a:prstGeom prst="roundRect">
          <a:avLst/>
        </a:prstGeom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Parteneriat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motivat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și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competent</a:t>
          </a:r>
          <a:endParaRPr lang="en-GB" sz="1800" i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2730" y="1402475"/>
        <a:ext cx="5641291" cy="605027"/>
      </dsp:txXfrm>
    </dsp:sp>
    <dsp:sp modelId="{028A0B79-8F5D-4107-B07E-EDF0C72F7AA3}">
      <dsp:nvSpPr>
        <dsp:cNvPr id="0" name=""/>
        <dsp:cNvSpPr/>
      </dsp:nvSpPr>
      <dsp:spPr>
        <a:xfrm>
          <a:off x="0" y="2108176"/>
          <a:ext cx="5706751" cy="670487"/>
        </a:xfrm>
        <a:prstGeom prst="roundRect">
          <a:avLst/>
        </a:prstGeom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Principalele părți interesate implicate (inclusiv utilizatorii)</a:t>
          </a:r>
          <a:endParaRPr lang="en-GB" sz="1800" i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2730" y="2140906"/>
        <a:ext cx="5641291" cy="605027"/>
      </dsp:txXfrm>
    </dsp:sp>
    <dsp:sp modelId="{2D9BF670-0F8C-4803-871A-72AA594FDBAB}">
      <dsp:nvSpPr>
        <dsp:cNvPr id="0" name=""/>
        <dsp:cNvSpPr/>
      </dsp:nvSpPr>
      <dsp:spPr>
        <a:xfrm>
          <a:off x="0" y="2737777"/>
          <a:ext cx="5706751" cy="670487"/>
        </a:xfrm>
        <a:prstGeom prst="roundRect">
          <a:avLst/>
        </a:prstGeom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Evaluare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clar</a:t>
          </a:r>
          <a:r>
            <a:rPr lang="it-IT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ă a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impactului pe parcursul ciclului de viață al soluți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ei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propus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e</a:t>
          </a:r>
          <a:endParaRPr lang="en-GB" sz="1800" i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2730" y="2770507"/>
        <a:ext cx="5641291" cy="605027"/>
      </dsp:txXfrm>
    </dsp:sp>
    <dsp:sp modelId="{2F58C7A6-C101-4952-93F6-22C89487A56D}">
      <dsp:nvSpPr>
        <dsp:cNvPr id="0" name=""/>
        <dsp:cNvSpPr/>
      </dsp:nvSpPr>
      <dsp:spPr>
        <a:xfrm>
          <a:off x="0" y="3422013"/>
          <a:ext cx="5706751" cy="670487"/>
        </a:xfrm>
        <a:prstGeom prst="roundRect">
          <a:avLst/>
        </a:prstGeom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S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trategie clară privind 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continuitatea activit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ăț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ilor/rezultatelor 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și multipli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carea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impactul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	</a:t>
          </a:r>
        </a:p>
      </dsp:txBody>
      <dsp:txXfrm>
        <a:off x="32730" y="3454743"/>
        <a:ext cx="5641291" cy="60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E636B-7013-4020-B01A-BB66B4DC8607}">
      <dsp:nvSpPr>
        <dsp:cNvPr id="0" name=""/>
        <dsp:cNvSpPr/>
      </dsp:nvSpPr>
      <dsp:spPr>
        <a:xfrm>
          <a:off x="0" y="0"/>
          <a:ext cx="5777316" cy="614729"/>
        </a:xfrm>
        <a:prstGeom prst="roundRect">
          <a:avLst/>
        </a:prstGeom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Informații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insuficiente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privind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situația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 de 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referință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(de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ce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, cine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și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cum)</a:t>
          </a:r>
          <a:endParaRPr lang="en-GB" sz="1800" i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0009" y="30009"/>
        <a:ext cx="5717298" cy="554711"/>
      </dsp:txXfrm>
    </dsp:sp>
    <dsp:sp modelId="{C54E47EB-DEE7-4A37-B973-EB79BE61A7E1}">
      <dsp:nvSpPr>
        <dsp:cNvPr id="0" name=""/>
        <dsp:cNvSpPr/>
      </dsp:nvSpPr>
      <dsp:spPr>
        <a:xfrm>
          <a:off x="0" y="638034"/>
          <a:ext cx="5777316" cy="614729"/>
        </a:xfrm>
        <a:prstGeom prst="roundRect">
          <a:avLst/>
        </a:prstGeom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S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cenariu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l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 de referință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este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definit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pe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durata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proiectului</a:t>
          </a:r>
          <a:endParaRPr lang="en-GB" sz="1800" i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0009" y="668043"/>
        <a:ext cx="5717298" cy="554711"/>
      </dsp:txXfrm>
    </dsp:sp>
    <dsp:sp modelId="{EBBA30EB-4653-493E-998F-65C59690E8EE}">
      <dsp:nvSpPr>
        <dsp:cNvPr id="0" name=""/>
        <dsp:cNvSpPr/>
      </dsp:nvSpPr>
      <dsp:spPr>
        <a:xfrm>
          <a:off x="0" y="1263362"/>
          <a:ext cx="5777316" cy="614729"/>
        </a:xfrm>
        <a:prstGeom prst="roundRect">
          <a:avLst/>
        </a:prstGeom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Obiective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prea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multe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și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prea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generale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,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activit</a:t>
          </a:r>
          <a:r>
            <a:rPr lang="it-IT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ă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ț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nealinite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cu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obiectivele</a:t>
          </a:r>
          <a:endParaRPr lang="en-GB" sz="1800" i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0009" y="1293371"/>
        <a:ext cx="5717298" cy="554711"/>
      </dsp:txXfrm>
    </dsp:sp>
    <dsp:sp modelId="{275D96D0-3BEE-4D63-8540-57A8E928D73D}">
      <dsp:nvSpPr>
        <dsp:cNvPr id="0" name=""/>
        <dsp:cNvSpPr/>
      </dsp:nvSpPr>
      <dsp:spPr>
        <a:xfrm>
          <a:off x="0" y="1883629"/>
          <a:ext cx="5777316" cy="614729"/>
        </a:xfrm>
        <a:prstGeom prst="roundRect">
          <a:avLst/>
        </a:prstGeom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Parteneriat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neadecvat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parteneri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f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ă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ă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capacitate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tehnic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ă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sau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financiar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ă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</a:p>
      </dsp:txBody>
      <dsp:txXfrm>
        <a:off x="30009" y="1913638"/>
        <a:ext cx="5717298" cy="554711"/>
      </dsp:txXfrm>
    </dsp:sp>
    <dsp:sp modelId="{44C1A498-DA59-43C7-9468-D537F7C045F2}">
      <dsp:nvSpPr>
        <dsp:cNvPr id="0" name=""/>
        <dsp:cNvSpPr/>
      </dsp:nvSpPr>
      <dsp:spPr>
        <a:xfrm>
          <a:off x="0" y="2515192"/>
          <a:ext cx="5777316" cy="614729"/>
        </a:xfrm>
        <a:prstGeom prst="roundRect">
          <a:avLst/>
        </a:prstGeom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Abordare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prea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optimist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ă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/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nerealist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ă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800" i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sau</a:t>
          </a:r>
          <a:r>
            <a:rPr lang="en-GB" sz="1800" i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lips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ă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de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cuantificare</a:t>
          </a:r>
          <a:r>
            <a:rPr lang="en-US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a </a:t>
          </a:r>
          <a:r>
            <a:rPr lang="en-US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impacturilor</a:t>
          </a:r>
          <a:endParaRPr lang="en-GB" sz="1800" i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0009" y="2545201"/>
        <a:ext cx="5717298" cy="554711"/>
      </dsp:txXfrm>
    </dsp:sp>
    <dsp:sp modelId="{13059614-DD4B-4572-9916-B4A7F073524B}">
      <dsp:nvSpPr>
        <dsp:cNvPr id="0" name=""/>
        <dsp:cNvSpPr/>
      </dsp:nvSpPr>
      <dsp:spPr>
        <a:xfrm>
          <a:off x="0" y="3137895"/>
          <a:ext cx="5777316" cy="614729"/>
        </a:xfrm>
        <a:prstGeom prst="roundRect">
          <a:avLst/>
        </a:prstGeom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Replicarea confundată cu 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schimbul de experiențe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 și di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seminarea rezultatelor</a:t>
          </a:r>
          <a:endParaRPr lang="en-GB" sz="1800" i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0009" y="3167904"/>
        <a:ext cx="5717298" cy="554711"/>
      </dsp:txXfrm>
    </dsp:sp>
    <dsp:sp modelId="{8BAC7A72-0791-4BE9-990C-E1D5B3FEB006}">
      <dsp:nvSpPr>
        <dsp:cNvPr id="0" name=""/>
        <dsp:cNvSpPr/>
      </dsp:nvSpPr>
      <dsp:spPr>
        <a:xfrm>
          <a:off x="0" y="3765028"/>
          <a:ext cx="5777316" cy="614729"/>
        </a:xfrm>
        <a:prstGeom prst="roundRect">
          <a:avLst/>
        </a:prstGeom>
        <a:solidFill>
          <a:srgbClr val="3ACDF0"/>
        </a:solidFill>
        <a:ln w="25400" cap="flat" cmpd="sng" algn="ctr">
          <a:solidFill>
            <a:srgbClr val="F2F2F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Planuri</a:t>
          </a:r>
          <a:r>
            <a:rPr lang="en-GB" sz="18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vagi</a:t>
          </a:r>
          <a:r>
            <a:rPr lang="en-GB" sz="18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GB" sz="1800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continuare</a:t>
          </a:r>
          <a:r>
            <a:rPr lang="en-GB" sz="18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nl-BE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activit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ăț</a:t>
          </a:r>
          <a:r>
            <a:rPr lang="nl-BE" sz="1800" strike="noStrike" kern="1200" spc="-1" dirty="0" err="1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ilor</a:t>
          </a:r>
          <a:r>
            <a:rPr lang="nl-BE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rPr>
            <a:t> </a:t>
          </a:r>
          <a:r>
            <a:rPr lang="en-GB" sz="18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/ </a:t>
          </a:r>
          <a:r>
            <a:rPr lang="en-GB" sz="1800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folosirea</a:t>
          </a:r>
          <a:r>
            <a:rPr lang="en-GB" sz="18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vi-VN" sz="1800" strike="noStrike" kern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ＭＳ Ｐゴシック"/>
            </a:rPr>
            <a:t>rezultatelor după terminarea proiectului</a:t>
          </a:r>
          <a:endParaRPr lang="en-GB" sz="180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009" y="3795037"/>
        <a:ext cx="5717298" cy="554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C29F4-5106-4614-BA3D-1DD72B54A28E}" type="datetimeFigureOut">
              <a:rPr lang="en-IE" smtClean="0"/>
              <a:t>09/06/2024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806BE-A033-4B6A-BC1E-94E68AB669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46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>
            <a:extLst>
              <a:ext uri="{FF2B5EF4-FFF2-40B4-BE49-F238E27FC236}">
                <a16:creationId xmlns:a16="http://schemas.microsoft.com/office/drawing/2014/main" id="{A61F667F-0831-9C7F-A2AD-966EF468A9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F3BCDB0B-ECF7-4804-855E-B0339E01A92D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E81929C4-C064-492B-F545-0E1A8E76734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021DABC9-E300-08FC-3FF1-7C9B852095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jdelijke aanduiding voor dia-afbeelding 1">
            <a:extLst>
              <a:ext uri="{FF2B5EF4-FFF2-40B4-BE49-F238E27FC236}">
                <a16:creationId xmlns:a16="http://schemas.microsoft.com/office/drawing/2014/main" id="{DF48EFA2-ACBF-594C-9E5E-82C400D981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18350" cy="4003675"/>
          </a:xfrm>
        </p:spPr>
      </p:sp>
      <p:sp>
        <p:nvSpPr>
          <p:cNvPr id="74755" name="Tijdelijke aanduiding voor notities 2">
            <a:extLst>
              <a:ext uri="{FF2B5EF4-FFF2-40B4-BE49-F238E27FC236}">
                <a16:creationId xmlns:a16="http://schemas.microsoft.com/office/drawing/2014/main" id="{774BAFFB-8A76-C7EE-DC66-953EE2AD0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 alt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6A8B00-189E-20AC-8486-EFBC2F05F58B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002BAB-5F90-4CBF-85CA-8E4A57106A8E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26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Google Shape;227;g29d9095e9a7_1_6:notes">
            <a:extLst>
              <a:ext uri="{FF2B5EF4-FFF2-40B4-BE49-F238E27FC236}">
                <a16:creationId xmlns:a16="http://schemas.microsoft.com/office/drawing/2014/main" id="{C02C9C2B-E976-BB62-0767-4128E09A53C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5486400 w 120000"/>
              <a:gd name="T3" fmla="*/ 0 h 120000"/>
              <a:gd name="T4" fmla="*/ 5486400 w 120000"/>
              <a:gd name="T5" fmla="*/ 3086100 h 120000"/>
              <a:gd name="T6" fmla="*/ 0 w 120000"/>
              <a:gd name="T7" fmla="*/ 30861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  <p:sp>
        <p:nvSpPr>
          <p:cNvPr id="77827" name="Google Shape;228;g29d9095e9a7_1_6:notes">
            <a:extLst>
              <a:ext uri="{FF2B5EF4-FFF2-40B4-BE49-F238E27FC236}">
                <a16:creationId xmlns:a16="http://schemas.microsoft.com/office/drawing/2014/main" id="{6B6AECB9-48B9-D75E-7908-0D72F8A43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9" name="Google Shape;229;g29d9095e9a7_1_6:notes">
            <a:extLst>
              <a:ext uri="{FF2B5EF4-FFF2-40B4-BE49-F238E27FC236}">
                <a16:creationId xmlns:a16="http://schemas.microsoft.com/office/drawing/2014/main" id="{EECBDF3E-8927-F2B9-708D-DE3CBF05E73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</p:spPr>
        <p:txBody>
          <a:bodyPr spcFirstLastPara="1" lIns="91425" tIns="45700" rIns="91425" bIns="4570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E5F0F3A-78D5-49AD-ACB8-778053D86DEC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48E05DEE-B636-95BE-2F39-DB3891A00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18350" cy="4003675"/>
          </a:xfrm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8EA922AA-4AF3-B0A4-6462-49E927209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232FE84E-D784-18B7-3C69-D522F67334D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065C935-0682-451F-9BDF-D63F19C1E492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30BC03B4-BCE7-EAEE-458B-CB1EA79FC1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18350" cy="4003675"/>
          </a:xfrm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14F980F1-30D3-03B3-BDBA-BD7737FAF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8F9A2F4F-A1A4-B673-60B7-1152BCACB20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040F651-3634-4242-B46D-A2004EC863FC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354F2801-A2AE-73B4-78AB-D0EEB17CD3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18350" cy="4003675"/>
          </a:xfrm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9933F861-7B0C-AFAD-D6B1-BD3D1925CA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195B5C0E-695C-F381-3D0F-5EDC1B20B6A2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5368A8E-E7FE-441F-80F0-E8197982CED7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1C574B74-BB12-3F0A-E985-4C8EFE165E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18350" cy="4003675"/>
          </a:xfrm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7CD4CC92-292F-EDA9-9E81-EFCF3C1F2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0730EFD3-ED4C-145E-7666-0BBA6DFF5EB4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1E3678A3-12EC-4F03-AEC8-878CA1653F18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25820B77-CA0A-4375-0A2D-C049DC78D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18350" cy="4003675"/>
          </a:xfrm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AE9BB304-107B-4DB3-1F08-77A5B8736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B4F093C1-CDD5-276D-E133-B65E55E2462A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171BD7B-0309-4E25-94DF-E6437A012855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97C863AA-18C4-2510-8A40-E826921C92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3013" indent="-227013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0213" indent="-227013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7413" indent="-227013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4613" indent="-227013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88D0403E-B1C6-4954-8368-05B6544A07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62657206-DCFB-B0F2-E57E-24394BABAE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18350" cy="4003675"/>
          </a:xfrm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37AB1028-3198-BFEE-642B-33D128CA6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 algn="just" eaLnBrk="1" hangingPunct="1"/>
            <a:endParaRPr lang="en-GB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>
            <a:extLst>
              <a:ext uri="{FF2B5EF4-FFF2-40B4-BE49-F238E27FC236}">
                <a16:creationId xmlns:a16="http://schemas.microsoft.com/office/drawing/2014/main" id="{6F8A510F-8B14-27EE-F6D6-2E211C27FB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51B888A-ACC2-4355-BE38-6B3CB2A3754D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8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5779" name="Rectangle 1">
            <a:extLst>
              <a:ext uri="{FF2B5EF4-FFF2-40B4-BE49-F238E27FC236}">
                <a16:creationId xmlns:a16="http://schemas.microsoft.com/office/drawing/2014/main" id="{32D1682E-99AD-1506-2CF2-383851DDA4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00BC6EC7-BF14-B8CE-57B4-0B214403D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DA77FAB8-A2B6-6F5D-3F8E-656F07018C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18350" cy="4003675"/>
          </a:xfrm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4AA60B26-FB27-0F46-D015-770650CDC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EA5EC7C3-964A-7B1D-F1C8-37FF7C3D8A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708B354E-330A-4189-856E-CDD252B56B21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9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4397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43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D7391F-63D0-A39B-C091-13C8FE91660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CCDC4-B088-4CF5-ACB7-0B179EC83F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644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FDE42A-1EC6-7218-97B3-A0E4D883EF0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6143-CDFE-419E-BED0-4EC46ED3A1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741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2654" y="2489201"/>
            <a:ext cx="2512686" cy="3730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423" y="2489201"/>
            <a:ext cx="7388850" cy="3730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C8A042-BB3A-9FDA-143F-17CA37F5DF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662B1-89E9-43DC-A124-FF5F44FF3F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4425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4397" cy="2387600"/>
          </a:xfrm>
        </p:spPr>
        <p:txBody>
          <a:bodyPr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43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910D86-80E8-0D5D-2E81-78634605443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748D7-E7E2-4B03-8DF7-71D8966AFE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0718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8BCB19-7995-794A-EBC8-6D8DB8F5CB7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E2B99-0A8A-4544-BBA6-6CC24E2EED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913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5818" cy="2852737"/>
          </a:xfrm>
        </p:spPr>
        <p:txBody>
          <a:bodyPr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581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54" indent="0">
              <a:buNone/>
              <a:defRPr sz="2000"/>
            </a:lvl2pPr>
            <a:lvl3pPr marL="914309" indent="0">
              <a:buNone/>
              <a:defRPr sz="18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15F4E8-B204-269E-4D89-E6D7975EB20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1E26A-B2AF-450E-8F1A-C05CCBF85F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442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6"/>
            <a:ext cx="5371400" cy="3871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1872" y="1825626"/>
            <a:ext cx="5371400" cy="3871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19C5C-4A97-52F1-731C-079E3338A87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6194-7613-44C4-8D8E-1806CDF189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4329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581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984" y="1681163"/>
            <a:ext cx="5182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984" y="2505075"/>
            <a:ext cx="51825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E871E39-E88F-B95C-21F7-A65B80DFBFC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FF558-D160-46AF-96A9-34B9470753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447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D93071-C20F-E151-2A48-4B263C079B1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0C99F-20A4-4415-9C0D-2CCD74B80B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661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61CF7A-E5FD-3ECA-9884-CDBF230FB99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1D4A8-D454-4F48-84B9-A4741396D7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1840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6"/>
            <a:ext cx="61729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F7C590-EA5E-0746-5273-4F0E29FB34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9D9BA-1BDE-4DE9-B007-0073E1C052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821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1A5F5F-34CF-75EE-51F5-762EF5C3483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91ADE-7499-4DD3-824B-6BC081D03A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4343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29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D1DC53-E06A-9725-7C41-E97BF0B2C4C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B4A7-D5E7-499B-9281-2CBE455B51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7718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B5EC08-6382-44DF-1032-401B9321528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1FCD-8252-4EB6-B4B2-4F1999324C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7256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09477" y="482600"/>
            <a:ext cx="2723795" cy="5214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482600"/>
            <a:ext cx="8019006" cy="5214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77085F-99C2-4462-A0D4-AC5A3CDE44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1DCAA-AF76-4192-ACD9-8A3671A442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5066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37" y="482601"/>
            <a:ext cx="10504707" cy="773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E12EC5-71BD-A673-10AE-F5604CFB7CF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9EDE0-356D-486D-B5D8-0CC09B5A12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3609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27;p23">
            <a:extLst>
              <a:ext uri="{FF2B5EF4-FFF2-40B4-BE49-F238E27FC236}">
                <a16:creationId xmlns:a16="http://schemas.microsoft.com/office/drawing/2014/main" id="{72914262-9DDD-1B7B-AABB-13CD60B83563}"/>
              </a:ext>
            </a:extLst>
          </p:cNvPr>
          <p:cNvCxnSpPr/>
          <p:nvPr/>
        </p:nvCxnSpPr>
        <p:spPr>
          <a:xfrm flipH="1">
            <a:off x="838091" y="0"/>
            <a:ext cx="0" cy="127635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970722" y="482862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L="457154" lvl="0" indent="-38096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309" lvl="1" indent="-355564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463" lvl="2" indent="-342866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617" lvl="3" indent="-330167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5771" lvl="4" indent="-330167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24;p23">
            <a:extLst>
              <a:ext uri="{FF2B5EF4-FFF2-40B4-BE49-F238E27FC236}">
                <a16:creationId xmlns:a16="http://schemas.microsoft.com/office/drawing/2014/main" id="{224486ED-E5BE-2223-3E81-AFCDE921184E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696823" y="6130926"/>
            <a:ext cx="2744430" cy="365125"/>
          </a:xfrm>
        </p:spPr>
        <p:txBody>
          <a:bodyPr spcFirstLastPara="1" lIns="91425" tIns="45700" rIns="91425" bIns="45700" anchor="ctr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EE946EA9-FAA8-4ED1-A711-87B80EB92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61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2">
            <a:extLst>
              <a:ext uri="{FF2B5EF4-FFF2-40B4-BE49-F238E27FC236}">
                <a16:creationId xmlns:a16="http://schemas.microsoft.com/office/drawing/2014/main" id="{46FD797A-2BFC-C773-777A-6B53B6EC06C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2058667" y="0"/>
            <a:ext cx="1333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E" alt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824400" y="1270802"/>
            <a:ext cx="7920000" cy="480525"/>
          </a:xfrm>
        </p:spPr>
        <p:txBody>
          <a:bodyPr>
            <a:noAutofit/>
          </a:bodyPr>
          <a:lstStyle>
            <a:lvl1pPr marL="0" indent="0">
              <a:buNone/>
              <a:defRPr sz="2800" b="0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62E38-0442-AF93-E50F-548646377D8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fld id="{D1A4A609-44D4-4774-9512-208C3611ED1A}" type="datetimeFigureOut">
              <a:rPr lang="nl-NL"/>
              <a:pPr>
                <a:defRPr/>
              </a:pPr>
              <a:t>09-06-2024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C7CB-9F19-C5B1-F4A7-1DD95204D0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B2507-AE72-B3A7-2610-1A1A63EF7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1FDC-BEE7-40F7-9C83-2514027AF95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518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2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endParaRPr lang="en-GB" sz="1800" dirty="0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2488675"/>
            <a:ext cx="10065224" cy="1653420"/>
          </a:xfrm>
        </p:spPr>
        <p:txBody>
          <a:bodyPr wrap="none" anchor="t">
            <a:noAutofit/>
          </a:bodyPr>
          <a:lstStyle>
            <a:lvl1pPr algn="l">
              <a:defRPr sz="5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7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2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1" y="5700416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8498A33-8940-0C41-B2B7-5823564EDC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71" y="258146"/>
            <a:ext cx="1668865" cy="115246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3E8AA13-1374-DC4D-BC41-E84D4DA250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38" y="6335395"/>
            <a:ext cx="785524" cy="54479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69BF826-34BE-E040-B601-D81738D54F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8" y="5563922"/>
            <a:ext cx="1016969" cy="7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6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90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73022" y="6241395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2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4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4"/>
            <a:ext cx="10065224" cy="872647"/>
          </a:xfrm>
        </p:spPr>
        <p:txBody>
          <a:bodyPr anchor="t">
            <a:normAutofit/>
          </a:bodyPr>
          <a:lstStyle>
            <a:lvl1pPr algn="l">
              <a:defRPr sz="5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7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9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2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1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00EA104-6311-5E47-A5A4-5F6AFAA4A3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8" y="5912699"/>
            <a:ext cx="1016969" cy="7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98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90" y="1078175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2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4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5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7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9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2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4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1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AF6F55C-2897-E647-8558-8BEDD3FAAB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8" y="5422568"/>
            <a:ext cx="1016969" cy="7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0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5999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36608" y="6126895"/>
            <a:ext cx="27432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78FF4EC-9D51-6D46-9BCE-E41D8E70E9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036070"/>
            <a:ext cx="626929" cy="4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23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5818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581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54" indent="0">
              <a:buNone/>
              <a:defRPr sz="2000"/>
            </a:lvl2pPr>
            <a:lvl3pPr marL="914309" indent="0">
              <a:buNone/>
              <a:defRPr sz="18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FAF825-62DE-087F-8EEB-3FF6B04C2A8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B26B4-2E1D-4885-9235-FA328EC07F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0033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4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5999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90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8919925-D462-2244-8963-2C9DD228AE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036070"/>
            <a:ext cx="626929" cy="4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08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1" y="6116229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4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5999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2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1" y="4160828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956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1320" y="6104235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4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5999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2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1" y="4160828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702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9449" y="608537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0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822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6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56923" y="6098767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0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792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6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56923" y="6109907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0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198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56923" y="6082592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80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200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494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56923" y="610964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200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574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56923" y="6082592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0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146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882053" y="-48814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5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8" y="743804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4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720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06" y="5700713"/>
            <a:ext cx="2438082" cy="519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5669" y="5700713"/>
            <a:ext cx="2439670" cy="519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B31919D-EC4D-E5F7-0A82-B1D0B8EA4EF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7EA8-87DB-44CF-887B-2D6651DB29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0661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7" y="1825627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2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2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274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35318" y="6082592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0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9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2" y="2284670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9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6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6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9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554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56923" y="613665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0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8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9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8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60030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5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724401" y="6142109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5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19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20439" y="6104235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56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581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984" y="1681163"/>
            <a:ext cx="5182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984" y="2505075"/>
            <a:ext cx="51825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396730B-47B4-5B52-7EFA-ADF942D43C7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A857A-C6B1-41F8-8F7A-3DBF2B7606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414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1CCFF71-3CFE-E31B-C642-7BE557AEBD5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31658-41E0-4E1C-8422-E423A11817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963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3D95155-B8EC-D31C-7134-17673AF1486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E183A-C97F-4E9F-AA38-F10D28171B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675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6"/>
            <a:ext cx="61729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0ADB472-B54A-8CB6-B902-9358B524D08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9D4F6-42D7-4236-B086-45FC21FA50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793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29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183E41B-92AE-C739-F0F3-479C946563B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FA5D-F0E1-45A8-8C48-890E492CB0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47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59DB8B9B-98DE-1602-761C-380905DF3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281" y="6045201"/>
            <a:ext cx="1715864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F643004B-0C05-3043-4982-004D791E9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2" y="6035676"/>
            <a:ext cx="62698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E5FE0417-413A-738B-3AEE-5620FF54B38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723785" y="6130925"/>
            <a:ext cx="2733319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C2B709F-F32A-4448-B681-7E2E22C920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A3FD3848-B693-845E-B923-1B0332612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0412" cy="1077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E" altLang="en-US" sz="1800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4F597236-571B-C7BD-FF53-BF68697B5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914"/>
            <a:ext cx="12190412" cy="5780087"/>
          </a:xfrm>
          <a:prstGeom prst="rect">
            <a:avLst/>
          </a:prstGeom>
          <a:solidFill>
            <a:srgbClr val="0356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E" altLang="en-US" sz="1800"/>
          </a:p>
        </p:txBody>
      </p:sp>
      <p:sp>
        <p:nvSpPr>
          <p:cNvPr id="1031" name="Rectangle 6">
            <a:extLst>
              <a:ext uri="{FF2B5EF4-FFF2-40B4-BE49-F238E27FC236}">
                <a16:creationId xmlns:a16="http://schemas.microsoft.com/office/drawing/2014/main" id="{750FB26E-E2DB-760A-E97B-235D8E68F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1424" y="2489201"/>
            <a:ext cx="10053915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32" name="Line 7">
            <a:extLst>
              <a:ext uri="{FF2B5EF4-FFF2-40B4-BE49-F238E27FC236}">
                <a16:creationId xmlns:a16="http://schemas.microsoft.com/office/drawing/2014/main" id="{AD11C620-2A93-5233-A5A2-B9B409D9F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091" y="1979614"/>
            <a:ext cx="1588" cy="4878387"/>
          </a:xfrm>
          <a:prstGeom prst="line">
            <a:avLst/>
          </a:prstGeom>
          <a:noFill/>
          <a:ln w="2844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1033" name="Rectangle 8">
            <a:extLst>
              <a:ext uri="{FF2B5EF4-FFF2-40B4-BE49-F238E27FC236}">
                <a16:creationId xmlns:a16="http://schemas.microsoft.com/office/drawing/2014/main" id="{DBBDC3D7-DC7F-38B0-C626-BF4A10719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06" y="5700713"/>
            <a:ext cx="503013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4" name="Picture 9">
            <a:extLst>
              <a:ext uri="{FF2B5EF4-FFF2-40B4-BE49-F238E27FC236}">
                <a16:creationId xmlns:a16="http://schemas.microsoft.com/office/drawing/2014/main" id="{9A337E1B-AC3B-6A20-70A9-5A6DCBBA9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274" y="258764"/>
            <a:ext cx="1668246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0">
            <a:extLst>
              <a:ext uri="{FF2B5EF4-FFF2-40B4-BE49-F238E27FC236}">
                <a16:creationId xmlns:a16="http://schemas.microsoft.com/office/drawing/2014/main" id="{7EFE9FA1-9AF0-81E1-33F9-EBF92EB90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5" y="6335713"/>
            <a:ext cx="78571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1">
            <a:extLst>
              <a:ext uri="{FF2B5EF4-FFF2-40B4-BE49-F238E27FC236}">
                <a16:creationId xmlns:a16="http://schemas.microsoft.com/office/drawing/2014/main" id="{E3BE0547-8FD8-3F04-F08B-7D5131C1D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4" y="5564188"/>
            <a:ext cx="1015868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70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49218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D4D4D"/>
          </a:solidFill>
          <a:latin typeface="+mj-lt"/>
          <a:ea typeface="+mj-ea"/>
          <a:cs typeface="+mj-cs"/>
        </a:defRPr>
      </a:lvl1pPr>
      <a:lvl2pPr algn="l" defTabSz="449218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4D4D4D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18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4D4D4D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18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4D4D4D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18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4D4D4D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349" indent="-228577" algn="l" defTabSz="449218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4D4D4D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503" indent="-228577" algn="l" defTabSz="449218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4D4D4D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8657" indent="-228577" algn="l" defTabSz="449218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4D4D4D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5811" indent="-228577" algn="l" defTabSz="449218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4D4D4D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866" indent="-342866" algn="l" defTabSz="449218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876" indent="-285721" algn="l" defTabSz="449218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D4D4D"/>
          </a:solidFill>
          <a:latin typeface="+mn-lt"/>
          <a:ea typeface="+mn-ea"/>
          <a:cs typeface="+mn-cs"/>
        </a:defRPr>
      </a:lvl2pPr>
      <a:lvl3pPr marL="1142886" indent="-228577" algn="l" defTabSz="449218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040" indent="-228577" algn="l" defTabSz="449218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194" indent="-228577" algn="l" defTabSz="44921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4D8CE055-7345-4075-C6FA-A1709F4E8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281" y="6045201"/>
            <a:ext cx="1715864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2">
            <a:extLst>
              <a:ext uri="{FF2B5EF4-FFF2-40B4-BE49-F238E27FC236}">
                <a16:creationId xmlns:a16="http://schemas.microsoft.com/office/drawing/2014/main" id="{5DBE941A-544C-EEF4-13B5-0434A41F9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2" y="6035676"/>
            <a:ext cx="62698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Rectangle 3">
            <a:extLst>
              <a:ext uri="{FF2B5EF4-FFF2-40B4-BE49-F238E27FC236}">
                <a16:creationId xmlns:a16="http://schemas.microsoft.com/office/drawing/2014/main" id="{2288582F-7F55-8D0F-D526-C239FEEBD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091" y="1825626"/>
            <a:ext cx="10895181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2C56C24-E4B3-B589-D551-63B2953FD78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919023" y="6084888"/>
            <a:ext cx="2733319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828" algn="l"/>
                <a:tab pos="1447655" algn="l"/>
                <a:tab pos="2171483" algn="l"/>
              </a:tabLst>
              <a:defRPr smtClean="0">
                <a:solidFill>
                  <a:srgbClr val="4D4D4D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BED80BD4-27B6-4D85-AF25-2EC19EA43B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054" name="Line 5">
            <a:extLst>
              <a:ext uri="{FF2B5EF4-FFF2-40B4-BE49-F238E27FC236}">
                <a16:creationId xmlns:a16="http://schemas.microsoft.com/office/drawing/2014/main" id="{6B43A0C9-BCD8-4E44-A9DF-EAE846C4FEB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091" y="0"/>
            <a:ext cx="1588" cy="1276350"/>
          </a:xfrm>
          <a:prstGeom prst="line">
            <a:avLst/>
          </a:prstGeom>
          <a:noFill/>
          <a:ln w="2844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94D47CE9-73C1-51AE-724D-ABF7990C1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69837" y="482601"/>
            <a:ext cx="10504707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</p:spTree>
    <p:extLst>
      <p:ext uri="{BB962C8B-B14F-4D97-AF65-F5344CB8AC3E}">
        <p14:creationId xmlns:p14="http://schemas.microsoft.com/office/powerpoint/2010/main" val="178608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449218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D4D4D"/>
          </a:solidFill>
          <a:latin typeface="+mj-lt"/>
          <a:ea typeface="+mj-ea"/>
          <a:cs typeface="+mj-cs"/>
        </a:defRPr>
      </a:lvl1pPr>
      <a:lvl2pPr algn="l" defTabSz="449218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4D4D4D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18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4D4D4D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18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4D4D4D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18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4D4D4D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349" indent="-228577" algn="l" defTabSz="449218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4D4D4D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503" indent="-228577" algn="l" defTabSz="449218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4D4D4D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8657" indent="-228577" algn="l" defTabSz="449218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4D4D4D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5811" indent="-228577" algn="l" defTabSz="449218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4D4D4D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866" indent="-342866" algn="l" defTabSz="449218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876" indent="-285721" algn="l" defTabSz="449218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D4D4D"/>
          </a:solidFill>
          <a:latin typeface="+mn-lt"/>
          <a:ea typeface="+mn-ea"/>
          <a:cs typeface="+mn-cs"/>
        </a:defRPr>
      </a:lvl2pPr>
      <a:lvl3pPr marL="1142886" indent="-228577" algn="l" defTabSz="449218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040" indent="-228577" algn="l" defTabSz="449218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194" indent="-228577" algn="l" defTabSz="44921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1" y="6131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3" y="6045990"/>
            <a:ext cx="1715733" cy="4504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9F991B-8FF5-1445-A640-8FA468FD6DC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036070"/>
            <a:ext cx="626929" cy="4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9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hf sldNum="0"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uven.be/sites/leuven.be/files/documents/2024-04/LIFE%20-%20Practices%20book.pdf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oana.lucaciu@elmen-eeig.eu" TargetMode="External"/><Relationship Id="rId2" Type="http://schemas.openxmlformats.org/officeDocument/2006/relationships/hyperlink" Target="mailto:CINEA-LIFE-ENQUIRIES@ec.europa.eu" TargetMode="External"/><Relationship Id="rId1" Type="http://schemas.openxmlformats.org/officeDocument/2006/relationships/slideLayout" Target="../slideLayouts/slideLayout31.xml"/><Relationship Id="rId4" Type="http://schemas.openxmlformats.org/officeDocument/2006/relationships/hyperlink" Target="mailto:Ioana.lucaciu.nat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inea.ec.europa.eu/life_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marisanda.piriianu@mmediu.ro" TargetMode="External"/><Relationship Id="rId4" Type="http://schemas.openxmlformats.org/officeDocument/2006/relationships/hyperlink" Target="https://ec.europa.eu/info/funding-tenders/opportunities/portal/screen/hom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>
            <a:extLst>
              <a:ext uri="{FF2B5EF4-FFF2-40B4-BE49-F238E27FC236}">
                <a16:creationId xmlns:a16="http://schemas.microsoft.com/office/drawing/2014/main" id="{94A66008-1475-D728-163C-228D6730B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280" y="2421019"/>
            <a:ext cx="10063440" cy="165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4994" rIns="89988" bIns="44994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1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</a:tabLst>
            </a:pPr>
            <a:r>
              <a:rPr lang="en-US" altLang="en-US" sz="4800" b="1" dirty="0">
                <a:solidFill>
                  <a:srgbClr val="FFFFFF"/>
                </a:solidFill>
                <a:latin typeface="Arial"/>
              </a:rPr>
              <a:t>Cum </a:t>
            </a:r>
            <a:r>
              <a:rPr lang="en-US" altLang="en-US" sz="4800" b="1" dirty="0" err="1">
                <a:solidFill>
                  <a:srgbClr val="FFFFFF"/>
                </a:solidFill>
                <a:latin typeface="Arial"/>
              </a:rPr>
              <a:t>c</a:t>
            </a:r>
            <a:r>
              <a:rPr lang="en-US" altLang="en-US" sz="4800" b="1" dirty="0" err="1">
                <a:solidFill>
                  <a:srgbClr val="FFFFFF"/>
                </a:solidFill>
                <a:latin typeface="Arial"/>
                <a:cs typeface="Calibri" panose="020F0502020204030204" pitchFamily="34" charset="0"/>
              </a:rPr>
              <a:t>a</a:t>
            </a:r>
            <a:r>
              <a:rPr lang="en-US" altLang="en-US" sz="4800" b="1" dirty="0" err="1">
                <a:solidFill>
                  <a:srgbClr val="FFFFFF"/>
                </a:solidFill>
                <a:latin typeface="Arial"/>
              </a:rPr>
              <a:t>știgi</a:t>
            </a:r>
            <a:r>
              <a:rPr lang="en-US" altLang="en-US" sz="4800" b="1" dirty="0">
                <a:solidFill>
                  <a:srgbClr val="FFFFFF"/>
                </a:solidFill>
                <a:latin typeface="Arial"/>
              </a:rPr>
              <a:t> o </a:t>
            </a:r>
            <a:r>
              <a:rPr lang="en-US" altLang="en-US" sz="4800" b="1" dirty="0" err="1">
                <a:solidFill>
                  <a:srgbClr val="FFFFFF"/>
                </a:solidFill>
                <a:latin typeface="Arial"/>
              </a:rPr>
              <a:t>finanțare</a:t>
            </a:r>
            <a:r>
              <a:rPr lang="en-US" altLang="en-US" sz="4800" b="1" dirty="0">
                <a:solidFill>
                  <a:srgbClr val="FFFFFF"/>
                </a:solidFill>
                <a:latin typeface="Arial"/>
              </a:rPr>
              <a:t> LIFE?</a:t>
            </a:r>
            <a:r>
              <a:rPr lang="en-US" altLang="en-US" sz="4000" b="1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50179" name="Text Box 2">
            <a:extLst>
              <a:ext uri="{FF2B5EF4-FFF2-40B4-BE49-F238E27FC236}">
                <a16:creationId xmlns:a16="http://schemas.microsoft.com/office/drawing/2014/main" id="{30C0F1E3-5F2F-0165-6418-89ED48E0B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980" y="5255976"/>
            <a:ext cx="4535913" cy="115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4994" rIns="89988" bIns="44994"/>
          <a:lstStyle>
            <a:lvl1pPr marL="228600" indent="-2270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28577" indent="-226990" defTabSz="449218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034EA2"/>
              </a:buClr>
              <a:buSzPct val="45000"/>
              <a:buFont typeface="Arial" panose="020B0604020202020204" pitchFamily="34" charset="0"/>
              <a:buChar char="•"/>
              <a:tabLst>
                <a:tab pos="228577" algn="l"/>
                <a:tab pos="676207" algn="l"/>
                <a:tab pos="1125425" algn="l"/>
                <a:tab pos="1574643" algn="l"/>
                <a:tab pos="2023861" algn="l"/>
                <a:tab pos="2473078" algn="l"/>
                <a:tab pos="2922296" algn="l"/>
                <a:tab pos="3371513" algn="l"/>
                <a:tab pos="3820731" algn="l"/>
                <a:tab pos="4269948" algn="l"/>
                <a:tab pos="4719166" algn="l"/>
                <a:tab pos="5168383" algn="l"/>
                <a:tab pos="5617601" algn="l"/>
                <a:tab pos="6066818" algn="l"/>
                <a:tab pos="6516036" algn="l"/>
                <a:tab pos="6965253" algn="l"/>
                <a:tab pos="7414471" algn="l"/>
                <a:tab pos="7863689" algn="l"/>
                <a:tab pos="8312907" algn="l"/>
                <a:tab pos="8762124" algn="l"/>
                <a:tab pos="9211342" algn="l"/>
              </a:tabLst>
            </a:pPr>
            <a:r>
              <a:rPr lang="en-US" altLang="en-US" sz="2400" dirty="0" err="1">
                <a:solidFill>
                  <a:srgbClr val="333300"/>
                </a:solidFill>
              </a:rPr>
              <a:t>Sesiune</a:t>
            </a:r>
            <a:r>
              <a:rPr lang="en-US" altLang="en-US" sz="2400" dirty="0">
                <a:solidFill>
                  <a:srgbClr val="333300"/>
                </a:solidFill>
              </a:rPr>
              <a:t> </a:t>
            </a:r>
            <a:r>
              <a:rPr lang="en-US" altLang="en-US" sz="2400" dirty="0" err="1">
                <a:solidFill>
                  <a:srgbClr val="333300"/>
                </a:solidFill>
              </a:rPr>
              <a:t>Informare</a:t>
            </a:r>
            <a:r>
              <a:rPr lang="en-US" altLang="en-US" sz="2400" dirty="0">
                <a:solidFill>
                  <a:srgbClr val="333300"/>
                </a:solidFill>
              </a:rPr>
              <a:t> LIFE  2024</a:t>
            </a:r>
          </a:p>
          <a:p>
            <a:pPr marL="228577" indent="-226990" defTabSz="449218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034EA2"/>
              </a:buClr>
              <a:buSzPct val="45000"/>
              <a:buFont typeface="Arial" panose="020B0604020202020204" pitchFamily="34" charset="0"/>
              <a:buChar char="•"/>
              <a:tabLst>
                <a:tab pos="228577" algn="l"/>
                <a:tab pos="676207" algn="l"/>
                <a:tab pos="1125425" algn="l"/>
                <a:tab pos="1574643" algn="l"/>
                <a:tab pos="2023861" algn="l"/>
                <a:tab pos="2473078" algn="l"/>
                <a:tab pos="2922296" algn="l"/>
                <a:tab pos="3371513" algn="l"/>
                <a:tab pos="3820731" algn="l"/>
                <a:tab pos="4269948" algn="l"/>
                <a:tab pos="4719166" algn="l"/>
                <a:tab pos="5168383" algn="l"/>
                <a:tab pos="5617601" algn="l"/>
                <a:tab pos="6066818" algn="l"/>
                <a:tab pos="6516036" algn="l"/>
                <a:tab pos="6965253" algn="l"/>
                <a:tab pos="7414471" algn="l"/>
                <a:tab pos="7863689" algn="l"/>
                <a:tab pos="8312907" algn="l"/>
                <a:tab pos="8762124" algn="l"/>
                <a:tab pos="9211342" algn="l"/>
              </a:tabLst>
            </a:pPr>
            <a:r>
              <a:rPr lang="en-US" altLang="en-US" sz="2400" dirty="0">
                <a:solidFill>
                  <a:srgbClr val="333300"/>
                </a:solidFill>
              </a:rPr>
              <a:t>    29 </a:t>
            </a:r>
            <a:r>
              <a:rPr lang="en-US" altLang="en-US" sz="2400" dirty="0" err="1">
                <a:solidFill>
                  <a:srgbClr val="333300"/>
                </a:solidFill>
              </a:rPr>
              <a:t>mai</a:t>
            </a:r>
            <a:r>
              <a:rPr lang="en-US" altLang="en-US" sz="2400" dirty="0">
                <a:solidFill>
                  <a:srgbClr val="333300"/>
                </a:solidFill>
              </a:rPr>
              <a:t> - online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1">
            <a:extLst>
              <a:ext uri="{FF2B5EF4-FFF2-40B4-BE49-F238E27FC236}">
                <a16:creationId xmlns:a16="http://schemas.microsoft.com/office/drawing/2014/main" id="{174765EC-3D9E-C63A-716D-A365E8D6B9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8" algn="l"/>
                <a:tab pos="1447655" algn="l"/>
                <a:tab pos="217148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8" algn="l"/>
                <a:tab pos="1447655" algn="l"/>
                <a:tab pos="217148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8" algn="l"/>
                <a:tab pos="1447655" algn="l"/>
                <a:tab pos="217148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8" algn="l"/>
                <a:tab pos="1447655" algn="l"/>
                <a:tab pos="217148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8" algn="l"/>
                <a:tab pos="1447655" algn="l"/>
                <a:tab pos="217148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349" indent="-228577" defTabSz="4492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8" algn="l"/>
                <a:tab pos="1447655" algn="l"/>
                <a:tab pos="217148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503" indent="-228577" defTabSz="4492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8" algn="l"/>
                <a:tab pos="1447655" algn="l"/>
                <a:tab pos="217148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8657" indent="-228577" defTabSz="4492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8" algn="l"/>
                <a:tab pos="1447655" algn="l"/>
                <a:tab pos="217148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5811" indent="-228577" defTabSz="4492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8" algn="l"/>
                <a:tab pos="1447655" algn="l"/>
                <a:tab pos="217148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1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fld id="{CA8E4E37-EB18-4803-B132-0E5658C4E0BA}" type="slidenum">
              <a:rPr lang="en-GB" altLang="en-US">
                <a:solidFill>
                  <a:srgbClr val="4D4D4D"/>
                </a:solidFill>
              </a:rPr>
              <a:pPr defTabSz="449218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t>10</a:t>
            </a:fld>
            <a:endParaRPr lang="en-GB" altLang="en-US">
              <a:solidFill>
                <a:srgbClr val="4D4D4D"/>
              </a:solidFill>
            </a:endParaRPr>
          </a:p>
        </p:txBody>
      </p:sp>
      <p:sp>
        <p:nvSpPr>
          <p:cNvPr id="78851" name="Title 2">
            <a:extLst>
              <a:ext uri="{FF2B5EF4-FFF2-40B4-BE49-F238E27FC236}">
                <a16:creationId xmlns:a16="http://schemas.microsoft.com/office/drawing/2014/main" id="{71432797-8685-65F8-678A-C210C7955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4098" y="123393"/>
            <a:ext cx="10514231" cy="1091314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</a:rPr>
              <a:t>Proiecte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</a:rPr>
              <a:t> LIFE CLIMA</a:t>
            </a:r>
            <a:br>
              <a:rPr lang="en-US" altLang="en-US" sz="24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altLang="en-US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</a:rPr>
              <a:t>LIFE PACT- LIFE20 CCA/BE/001710 </a:t>
            </a:r>
            <a:endParaRPr lang="en-IE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D59CA-343A-88DA-AE30-C6445FE5A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01" y="1213554"/>
            <a:ext cx="7514247" cy="5521053"/>
          </a:xfrm>
        </p:spPr>
        <p:txBody>
          <a:bodyPr/>
          <a:lstStyle/>
          <a:p>
            <a:pPr marL="346040" indent="-346040" defTabSz="914309" eaLnBrk="1" fontAlgn="auto" hangingPunct="1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SzTx/>
              <a:buBlip>
                <a:blip r:embed="rId2"/>
              </a:buBlip>
              <a:defRPr/>
            </a:pPr>
            <a:r>
              <a:rPr lang="en-US" sz="1800" kern="0" noProof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O abordare integrat</a:t>
            </a:r>
            <a:r>
              <a:rPr lang="es-ES" sz="1800" spc="-1" dirty="0">
                <a:solidFill>
                  <a:schemeClr val="tx1"/>
                </a:solidFill>
                <a:latin typeface="+mj-lt"/>
                <a:ea typeface="ＭＳ Ｐゴシック"/>
              </a:rPr>
              <a:t>ă</a:t>
            </a:r>
            <a:r>
              <a:rPr lang="en-US" sz="1800" kern="0" noProof="1">
                <a:solidFill>
                  <a:schemeClr val="tx1"/>
                </a:solidFill>
                <a:latin typeface="+mj-lt"/>
                <a:cs typeface="Arial"/>
                <a:sym typeface="Arial"/>
              </a:rPr>
              <a:t> a adapt</a:t>
            </a:r>
            <a:r>
              <a:rPr lang="es-ES" sz="1800" spc="-1" dirty="0">
                <a:solidFill>
                  <a:schemeClr val="tx1"/>
                </a:solidFill>
                <a:latin typeface="+mj-lt"/>
                <a:ea typeface="ＭＳ Ｐゴシック"/>
              </a:rPr>
              <a:t>ă</a:t>
            </a:r>
            <a:r>
              <a:rPr lang="en-US" sz="1800" kern="0" noProof="1">
                <a:solidFill>
                  <a:schemeClr val="tx1"/>
                </a:solidFill>
                <a:latin typeface="+mj-lt"/>
                <a:cs typeface="Arial"/>
                <a:sym typeface="Arial"/>
              </a:rPr>
              <a:t>rii </a:t>
            </a:r>
            <a:r>
              <a:rPr lang="en-US" sz="1800" kern="0" noProof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la schimbările climatice </a:t>
            </a:r>
            <a:r>
              <a:rPr lang="en-GB" sz="1800" spc="-1" dirty="0">
                <a:latin typeface="+mj-lt"/>
                <a:ea typeface="ＭＳ Ｐゴシック"/>
              </a:rPr>
              <a:t>î</a:t>
            </a:r>
            <a:r>
              <a:rPr lang="en-US" sz="1800" kern="0" noProof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 mediul urban</a:t>
            </a:r>
          </a:p>
          <a:p>
            <a:pPr marL="742876" lvl="1" indent="-285721" defTabSz="914309" eaLnBrk="1" fontAlgn="auto" hangingPunct="1">
              <a:lnSpc>
                <a:spcPct val="150000"/>
              </a:lnSpc>
              <a:spcBef>
                <a:spcPts val="0"/>
              </a:spcBef>
              <a:buSzTx/>
              <a:buFont typeface="Symbol" panose="05050102010706020507" pitchFamily="18" charset="2"/>
              <a:buChar char="Þ"/>
              <a:defRPr/>
            </a:pPr>
            <a:r>
              <a:rPr lang="en-US" kern="0" noProof="1">
                <a:solidFill>
                  <a:srgbClr val="EA670C"/>
                </a:solidFill>
                <a:latin typeface="+mj-lt"/>
                <a:cs typeface="Arial"/>
                <a:sym typeface="Arial"/>
              </a:rPr>
              <a:t>Eficientizarea procesului de amenajare de spații verzi în orase</a:t>
            </a:r>
          </a:p>
          <a:p>
            <a:pPr marL="1257174" lvl="2" defTabSz="914309" eaLnBrk="1" fontAlgn="auto" hangingPunct="1">
              <a:lnSpc>
                <a:spcPct val="150000"/>
              </a:lnSpc>
              <a:spcBef>
                <a:spcPts val="0"/>
              </a:spcBef>
              <a:buSzTx/>
              <a:buFont typeface="+mj-lt"/>
              <a:buAutoNum type="arabicPeriod"/>
              <a:defRPr/>
            </a:pPr>
            <a:r>
              <a:rPr lang="en-US" sz="1800" kern="0" noProof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Multiple situri pilot și de replicare (spa</a:t>
            </a:r>
            <a:r>
              <a:rPr lang="en-US" altLang="en-US" sz="1800" dirty="0">
                <a:latin typeface="+mj-lt"/>
              </a:rPr>
              <a:t>ț</a:t>
            </a:r>
            <a:r>
              <a:rPr lang="en-US" sz="1800" kern="0" noProof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iul public si privat);</a:t>
            </a:r>
          </a:p>
          <a:p>
            <a:pPr marL="1257174" lvl="2" defTabSz="914309" eaLnBrk="1" fontAlgn="auto" hangingPunct="1">
              <a:lnSpc>
                <a:spcPct val="150000"/>
              </a:lnSpc>
              <a:spcBef>
                <a:spcPts val="0"/>
              </a:spcBef>
              <a:buSzTx/>
              <a:buFont typeface="+mj-lt"/>
              <a:buAutoNum type="arabicPeriod"/>
              <a:defRPr/>
            </a:pPr>
            <a:r>
              <a:rPr lang="en-US" sz="1800" kern="0" noProof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Dezvoltarea unei metode de implicare a cetățenilor și actorilor locali</a:t>
            </a:r>
          </a:p>
          <a:p>
            <a:pPr marL="1257174" lvl="2" defTabSz="91430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Tx/>
              <a:buFont typeface="+mj-lt"/>
              <a:buAutoNum type="arabicPeriod"/>
              <a:defRPr/>
            </a:pPr>
            <a:r>
              <a:rPr lang="en-US" sz="1800" kern="0" noProof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Facilitarea ac</a:t>
            </a:r>
            <a:r>
              <a:rPr lang="es-ES" sz="1800" spc="-1" dirty="0">
                <a:solidFill>
                  <a:schemeClr val="tx1"/>
                </a:solidFill>
                <a:latin typeface="+mj-lt"/>
                <a:ea typeface="ＭＳ Ｐゴシック"/>
              </a:rPr>
              <a:t>ț</a:t>
            </a:r>
            <a:r>
              <a:rPr lang="en-US" sz="1800" kern="0" noProof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iunii cet</a:t>
            </a:r>
            <a:r>
              <a:rPr lang="es-ES" sz="1800" spc="-1" dirty="0" err="1">
                <a:solidFill>
                  <a:schemeClr val="tx1"/>
                </a:solidFill>
                <a:latin typeface="+mj-lt"/>
                <a:ea typeface="ＭＳ Ｐゴシック"/>
              </a:rPr>
              <a:t>ăț</a:t>
            </a:r>
            <a:r>
              <a:rPr lang="en-US" sz="1800" kern="0" noProof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enilor în spa</a:t>
            </a:r>
            <a:r>
              <a:rPr lang="es-ES" sz="1800" spc="-1" dirty="0">
                <a:solidFill>
                  <a:schemeClr val="tx1"/>
                </a:solidFill>
                <a:latin typeface="+mj-lt"/>
                <a:ea typeface="ＭＳ Ｐゴシック"/>
              </a:rPr>
              <a:t>ț</a:t>
            </a:r>
            <a:r>
              <a:rPr lang="en-US" sz="1800" kern="0" noProof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iile private</a:t>
            </a:r>
          </a:p>
          <a:p>
            <a:pPr marL="1257174" lvl="2" defTabSz="91430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Tx/>
              <a:buFont typeface="+mj-lt"/>
              <a:buAutoNum type="arabicPeriod"/>
              <a:defRPr/>
            </a:pPr>
            <a:r>
              <a:rPr lang="en-US" sz="1800" kern="0" noProof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Monitorizarea eficien</a:t>
            </a:r>
            <a:r>
              <a:rPr lang="es-ES" sz="1800" spc="-1" dirty="0">
                <a:solidFill>
                  <a:schemeClr val="tx1"/>
                </a:solidFill>
                <a:latin typeface="+mj-lt"/>
                <a:ea typeface="ＭＳ Ｐゴシック"/>
              </a:rPr>
              <a:t>ț</a:t>
            </a:r>
            <a:r>
              <a:rPr lang="en-US" sz="1800" kern="0" noProof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ei măsurilor implementate (temperatură,umiditate, permeabilitate sol,biodiversitate)</a:t>
            </a:r>
            <a:endParaRPr lang="en-IE" sz="1800" dirty="0">
              <a:latin typeface="+mj-lt"/>
            </a:endParaRPr>
          </a:p>
        </p:txBody>
      </p:sp>
      <p:pic>
        <p:nvPicPr>
          <p:cNvPr id="68613" name="Afbeelding 9">
            <a:extLst>
              <a:ext uri="{FF2B5EF4-FFF2-40B4-BE49-F238E27FC236}">
                <a16:creationId xmlns:a16="http://schemas.microsoft.com/office/drawing/2014/main" id="{DD48C3D0-97ED-4455-DA7E-0BE922BD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815" y="6796"/>
            <a:ext cx="4109503" cy="416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Euro Budget Icon - Download in Line Style">
            <a:extLst>
              <a:ext uri="{FF2B5EF4-FFF2-40B4-BE49-F238E27FC236}">
                <a16:creationId xmlns:a16="http://schemas.microsoft.com/office/drawing/2014/main" id="{9BCC389F-DE69-6D3F-F577-C4F3F37F5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681" y="4786136"/>
            <a:ext cx="512696" cy="51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8" descr="Calendar - Free time and date icons">
            <a:extLst>
              <a:ext uri="{FF2B5EF4-FFF2-40B4-BE49-F238E27FC236}">
                <a16:creationId xmlns:a16="http://schemas.microsoft.com/office/drawing/2014/main" id="{EDFF84B2-360F-071E-845F-A225F5B18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363" y="5502005"/>
            <a:ext cx="539680" cy="53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Box 8">
            <a:extLst>
              <a:ext uri="{FF2B5EF4-FFF2-40B4-BE49-F238E27FC236}">
                <a16:creationId xmlns:a16="http://schemas.microsoft.com/office/drawing/2014/main" id="{ABE0EE85-A3C4-566B-DCA5-CAE916FFE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582" y="4889311"/>
            <a:ext cx="6095206" cy="55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1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nl-BE" alt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Total: € 3.944.564</a:t>
            </a:r>
          </a:p>
          <a:p>
            <a:pPr defTabSz="44921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nl-BE" alt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UE: 2,128,172 €€ </a:t>
            </a:r>
            <a:r>
              <a:rPr lang="nl-BE" altLang="en-US" b="1" dirty="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2.128.171</a:t>
            </a:r>
            <a:r>
              <a:rPr lang="nl-BE" altLang="en-US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68617" name="TextBox 10">
            <a:extLst>
              <a:ext uri="{FF2B5EF4-FFF2-40B4-BE49-F238E27FC236}">
                <a16:creationId xmlns:a16="http://schemas.microsoft.com/office/drawing/2014/main" id="{B0E38951-A779-6B49-4805-9678493D8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582" y="5605180"/>
            <a:ext cx="8158688" cy="34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1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nl-BE" altLang="en-US" b="1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Oct 21 – aug 2025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Afbeelding 8">
            <a:extLst>
              <a:ext uri="{FF2B5EF4-FFF2-40B4-BE49-F238E27FC236}">
                <a16:creationId xmlns:a16="http://schemas.microsoft.com/office/drawing/2014/main" id="{BC066B3E-0907-C087-33B7-57F3BF18F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85" y="447"/>
            <a:ext cx="8330115" cy="68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itle 5">
            <a:extLst>
              <a:ext uri="{FF2B5EF4-FFF2-40B4-BE49-F238E27FC236}">
                <a16:creationId xmlns:a16="http://schemas.microsoft.com/office/drawing/2014/main" id="{CB02790E-FC0A-03C8-91DE-0D5354C2A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679" y="451238"/>
            <a:ext cx="3931725" cy="1599992"/>
          </a:xfrm>
        </p:spPr>
        <p:txBody>
          <a:bodyPr/>
          <a:lstStyle/>
          <a:p>
            <a:pPr eaLnBrk="1" hangingPunct="1"/>
            <a:r>
              <a:rPr lang="nl-NL" altLang="en-US" b="1" dirty="0">
                <a:solidFill>
                  <a:schemeClr val="accent2"/>
                </a:solidFill>
              </a:rPr>
              <a:t>Leuven-</a:t>
            </a:r>
            <a:r>
              <a:rPr lang="nl-NL" altLang="en-US" b="1" dirty="0" err="1">
                <a:solidFill>
                  <a:schemeClr val="accent2"/>
                </a:solidFill>
              </a:rPr>
              <a:t>Domeniul</a:t>
            </a:r>
            <a:r>
              <a:rPr lang="nl-NL" altLang="en-US" b="1" dirty="0">
                <a:solidFill>
                  <a:schemeClr val="accent2"/>
                </a:solidFill>
              </a:rPr>
              <a:t> public</a:t>
            </a:r>
          </a:p>
        </p:txBody>
      </p:sp>
      <p:sp>
        <p:nvSpPr>
          <p:cNvPr id="69636" name="Text Placeholder 4">
            <a:extLst>
              <a:ext uri="{FF2B5EF4-FFF2-40B4-BE49-F238E27FC236}">
                <a16:creationId xmlns:a16="http://schemas.microsoft.com/office/drawing/2014/main" id="{38198420-A8D0-E82F-8242-8D84984A459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IE" altLang="en-US" b="1" dirty="0">
              <a:solidFill>
                <a:srgbClr val="CCCCFF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eaLnBrk="1" hangingPunct="1"/>
            <a:endParaRPr lang="en-IE" altLang="en-US" b="1" dirty="0">
              <a:solidFill>
                <a:srgbClr val="CCCCFF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eaLnBrk="1" hangingPunct="1"/>
            <a:r>
              <a:rPr lang="en-IE" altLang="en-U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NBS Practices book</a:t>
            </a:r>
            <a:endParaRPr lang="en-IE" altLang="en-US" b="1" dirty="0">
              <a:solidFill>
                <a:srgbClr val="FF0000"/>
              </a:solidFill>
            </a:endParaRPr>
          </a:p>
        </p:txBody>
      </p:sp>
      <p:pic>
        <p:nvPicPr>
          <p:cNvPr id="69637" name="Picture 2">
            <a:extLst>
              <a:ext uri="{FF2B5EF4-FFF2-40B4-BE49-F238E27FC236}">
                <a16:creationId xmlns:a16="http://schemas.microsoft.com/office/drawing/2014/main" id="{26A45074-536D-32D6-1E9C-9468CD20E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19" y="4252806"/>
            <a:ext cx="885710" cy="190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A road with grass and a building&#10;&#10;Description automatically generated">
            <a:extLst>
              <a:ext uri="{FF2B5EF4-FFF2-40B4-BE49-F238E27FC236}">
                <a16:creationId xmlns:a16="http://schemas.microsoft.com/office/drawing/2014/main" id="{CF9769E0-1D9F-790B-7C01-E04C2603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9" y="1105203"/>
            <a:ext cx="11792003" cy="464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A collage of a parking lot&#10;&#10;Description automatically generated">
            <a:extLst>
              <a:ext uri="{FF2B5EF4-FFF2-40B4-BE49-F238E27FC236}">
                <a16:creationId xmlns:a16="http://schemas.microsoft.com/office/drawing/2014/main" id="{C73FE7BA-D532-DF07-DE81-94B515D3D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6" y="790919"/>
            <a:ext cx="11588829" cy="527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5">
            <a:extLst>
              <a:ext uri="{FF2B5EF4-FFF2-40B4-BE49-F238E27FC236}">
                <a16:creationId xmlns:a16="http://schemas.microsoft.com/office/drawing/2014/main" id="{528B662B-B888-1AA2-ED3D-89EA8D526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5392" y="824252"/>
            <a:ext cx="9480904" cy="480949"/>
          </a:xfrm>
        </p:spPr>
        <p:txBody>
          <a:bodyPr/>
          <a:lstStyle/>
          <a:p>
            <a:pPr eaLnBrk="1" hangingPunct="1"/>
            <a:r>
              <a:rPr lang="nl-NL" altLang="en-US" sz="2800" b="1" dirty="0">
                <a:solidFill>
                  <a:schemeClr val="accent2"/>
                </a:solidFill>
              </a:rPr>
              <a:t>Leuven: </a:t>
            </a:r>
            <a:r>
              <a:rPr lang="nl-NL" altLang="en-US" sz="2800" b="1" dirty="0" err="1">
                <a:solidFill>
                  <a:schemeClr val="accent2"/>
                </a:solidFill>
              </a:rPr>
              <a:t>Amenajare</a:t>
            </a:r>
            <a:r>
              <a:rPr lang="nl-NL" altLang="en-US" sz="2800" b="1" dirty="0">
                <a:solidFill>
                  <a:schemeClr val="accent2"/>
                </a:solidFill>
              </a:rPr>
              <a:t> </a:t>
            </a:r>
            <a:r>
              <a:rPr lang="nl-NL" altLang="en-US" sz="2800" b="1" dirty="0" err="1">
                <a:solidFill>
                  <a:schemeClr val="accent2"/>
                </a:solidFill>
              </a:rPr>
              <a:t>spații</a:t>
            </a:r>
            <a:r>
              <a:rPr lang="nl-NL" altLang="en-US" sz="2800" b="1" dirty="0">
                <a:solidFill>
                  <a:schemeClr val="accent2"/>
                </a:solidFill>
              </a:rPr>
              <a:t> </a:t>
            </a:r>
            <a:r>
              <a:rPr lang="nl-NL" altLang="en-US" sz="2800" b="1" dirty="0" err="1">
                <a:solidFill>
                  <a:schemeClr val="accent2"/>
                </a:solidFill>
              </a:rPr>
              <a:t>verzi</a:t>
            </a:r>
            <a:r>
              <a:rPr lang="nl-NL" altLang="en-US" sz="2800" b="1" dirty="0">
                <a:solidFill>
                  <a:schemeClr val="accent2"/>
                </a:solidFill>
              </a:rPr>
              <a:t> - </a:t>
            </a:r>
            <a:r>
              <a:rPr lang="nl-NL" altLang="en-US" sz="2800" b="1" dirty="0" err="1">
                <a:solidFill>
                  <a:schemeClr val="accent2"/>
                </a:solidFill>
              </a:rPr>
              <a:t>cămin</a:t>
            </a:r>
            <a:r>
              <a:rPr lang="nl-NL" altLang="en-US" sz="2800" b="1" dirty="0">
                <a:solidFill>
                  <a:schemeClr val="accent2"/>
                </a:solidFill>
              </a:rPr>
              <a:t> de </a:t>
            </a:r>
            <a:r>
              <a:rPr lang="nl-NL" altLang="en-US" sz="2800" b="1" dirty="0" err="1">
                <a:solidFill>
                  <a:schemeClr val="accent2"/>
                </a:solidFill>
              </a:rPr>
              <a:t>bătrani</a:t>
            </a:r>
            <a:endParaRPr lang="nl-NL" altLang="en-US" sz="2800" b="1" dirty="0">
              <a:solidFill>
                <a:schemeClr val="accent2"/>
              </a:solidFill>
            </a:endParaRPr>
          </a:p>
        </p:txBody>
      </p:sp>
      <p:pic>
        <p:nvPicPr>
          <p:cNvPr id="72707" name="Picture 3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973F43EE-563B-BA37-6E69-173E1DC9C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86" y="1754406"/>
            <a:ext cx="8604717" cy="460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5">
            <a:extLst>
              <a:ext uri="{FF2B5EF4-FFF2-40B4-BE49-F238E27FC236}">
                <a16:creationId xmlns:a16="http://schemas.microsoft.com/office/drawing/2014/main" id="{490BAFCB-7980-4D49-4918-D0939A479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5393" y="824252"/>
            <a:ext cx="10536453" cy="480949"/>
          </a:xfrm>
        </p:spPr>
        <p:txBody>
          <a:bodyPr/>
          <a:lstStyle/>
          <a:p>
            <a:pPr eaLnBrk="1" hangingPunct="1"/>
            <a:r>
              <a:rPr lang="nl-NL" altLang="en-US" sz="2800" b="1" dirty="0">
                <a:solidFill>
                  <a:schemeClr val="accent2"/>
                </a:solidFill>
              </a:rPr>
              <a:t>Leuven: </a:t>
            </a:r>
            <a:r>
              <a:rPr lang="nl-NL" altLang="en-US" sz="2800" b="1" dirty="0" err="1">
                <a:solidFill>
                  <a:schemeClr val="accent2"/>
                </a:solidFill>
              </a:rPr>
              <a:t>Amenajare</a:t>
            </a:r>
            <a:r>
              <a:rPr lang="nl-NL" altLang="en-US" sz="2800" b="1" dirty="0">
                <a:solidFill>
                  <a:schemeClr val="accent2"/>
                </a:solidFill>
              </a:rPr>
              <a:t> </a:t>
            </a:r>
            <a:r>
              <a:rPr lang="nl-NL" altLang="en-US" sz="2800" b="1" dirty="0" err="1">
                <a:solidFill>
                  <a:schemeClr val="accent2"/>
                </a:solidFill>
              </a:rPr>
              <a:t>spatii</a:t>
            </a:r>
            <a:r>
              <a:rPr lang="nl-NL" altLang="en-US" sz="2800" b="1" dirty="0">
                <a:solidFill>
                  <a:schemeClr val="accent2"/>
                </a:solidFill>
              </a:rPr>
              <a:t> </a:t>
            </a:r>
            <a:r>
              <a:rPr lang="nl-NL" altLang="en-US" sz="2800" b="1" dirty="0" err="1">
                <a:solidFill>
                  <a:schemeClr val="accent2"/>
                </a:solidFill>
              </a:rPr>
              <a:t>verzi</a:t>
            </a:r>
            <a:r>
              <a:rPr lang="nl-NL" altLang="en-US" sz="2800" b="1" dirty="0">
                <a:solidFill>
                  <a:schemeClr val="accent2"/>
                </a:solidFill>
              </a:rPr>
              <a:t> - </a:t>
            </a:r>
            <a:r>
              <a:rPr lang="nl-NL" altLang="en-US" sz="2800" b="1" dirty="0" err="1">
                <a:solidFill>
                  <a:schemeClr val="accent2"/>
                </a:solidFill>
              </a:rPr>
              <a:t>camin</a:t>
            </a:r>
            <a:r>
              <a:rPr lang="nl-NL" altLang="en-US" sz="2800" b="1" dirty="0">
                <a:solidFill>
                  <a:schemeClr val="accent2"/>
                </a:solidFill>
              </a:rPr>
              <a:t> de </a:t>
            </a:r>
            <a:r>
              <a:rPr lang="nl-NL" altLang="en-US" sz="2800" b="1" dirty="0" err="1">
                <a:solidFill>
                  <a:schemeClr val="accent2"/>
                </a:solidFill>
              </a:rPr>
              <a:t>batrani</a:t>
            </a:r>
            <a:endParaRPr lang="nl-NL" altLang="en-US" sz="2800" b="1" dirty="0">
              <a:solidFill>
                <a:schemeClr val="accent2"/>
              </a:solidFill>
            </a:endParaRPr>
          </a:p>
        </p:txBody>
      </p:sp>
      <p:pic>
        <p:nvPicPr>
          <p:cNvPr id="75779" name="Picture 3" descr="A garden with benches and trees&#10;&#10;Description automatically generated">
            <a:extLst>
              <a:ext uri="{FF2B5EF4-FFF2-40B4-BE49-F238E27FC236}">
                <a16:creationId xmlns:a16="http://schemas.microsoft.com/office/drawing/2014/main" id="{14AC6291-E495-F430-235D-4CE5B81A4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655994"/>
            <a:ext cx="4896799" cy="520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6" descr="A building with flowers and grass&#10;&#10;Description automatically generated">
            <a:extLst>
              <a:ext uri="{FF2B5EF4-FFF2-40B4-BE49-F238E27FC236}">
                <a16:creationId xmlns:a16="http://schemas.microsoft.com/office/drawing/2014/main" id="{B17DD6CE-4661-3FEF-7DC5-B89E15C6E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86"/>
          <a:stretch>
            <a:fillRect/>
          </a:stretch>
        </p:blipFill>
        <p:spPr bwMode="auto">
          <a:xfrm>
            <a:off x="4979339" y="1655994"/>
            <a:ext cx="8057101" cy="520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">
            <a:extLst>
              <a:ext uri="{FF2B5EF4-FFF2-40B4-BE49-F238E27FC236}">
                <a16:creationId xmlns:a16="http://schemas.microsoft.com/office/drawing/2014/main" id="{C3D902A1-3042-CC5E-F3FE-2E3DF0C91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393" y="1271869"/>
            <a:ext cx="8887256" cy="5174576"/>
          </a:xfrm>
        </p:spPr>
        <p:txBody>
          <a:bodyPr/>
          <a:lstStyle/>
          <a:p>
            <a:pPr marL="0" indent="0" algn="just" eaLnBrk="1" hangingPunct="1">
              <a:lnSpc>
                <a:spcPct val="115000"/>
              </a:lnSpc>
              <a:defRPr/>
            </a:pPr>
            <a:endParaRPr lang="nl-BE" sz="14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15000"/>
              </a:lnSpc>
              <a:defRPr/>
            </a:pPr>
            <a:r>
              <a:rPr lang="en-US" b="1" dirty="0" err="1">
                <a:cs typeface="Arial" panose="020B0604020202020204" pitchFamily="34" charset="0"/>
              </a:rPr>
              <a:t>Facilitarea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acțiunii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>
                <a:cs typeface="Arial" panose="020B0604020202020204" pitchFamily="34" charset="0"/>
              </a:rPr>
              <a:t>cetățenilor</a:t>
            </a:r>
            <a:r>
              <a:rPr lang="en-US" b="1" dirty="0"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err="1">
                <a:cs typeface="Arial" panose="020B0604020202020204" pitchFamily="34" charset="0"/>
              </a:rPr>
              <a:t>Sfaturi</a:t>
            </a:r>
            <a:r>
              <a:rPr lang="en-US" dirty="0">
                <a:cs typeface="Arial" panose="020B0604020202020204" pitchFamily="34" charset="0"/>
              </a:rPr>
              <a:t> de </a:t>
            </a:r>
            <a:r>
              <a:rPr lang="en-US" dirty="0" err="1">
                <a:cs typeface="Arial" panose="020B0604020202020204" pitchFamily="34" charset="0"/>
              </a:rPr>
              <a:t>amenajare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personalizate</a:t>
            </a:r>
            <a:endParaRPr lang="en-US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err="1">
                <a:cs typeface="Arial" panose="020B0604020202020204" pitchFamily="34" charset="0"/>
              </a:rPr>
              <a:t>Cumpărare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colectivă</a:t>
            </a:r>
            <a:r>
              <a:rPr lang="en-US" dirty="0">
                <a:cs typeface="Arial" panose="020B0604020202020204" pitchFamily="34" charset="0"/>
              </a:rPr>
              <a:t> a </a:t>
            </a:r>
            <a:r>
              <a:rPr lang="en-US" dirty="0" err="1">
                <a:cs typeface="Arial" panose="020B0604020202020204" pitchFamily="34" charset="0"/>
              </a:rPr>
              <a:t>materialului</a:t>
            </a:r>
            <a:r>
              <a:rPr lang="en-US" dirty="0">
                <a:cs typeface="Arial" panose="020B0604020202020204" pitchFamily="34" charset="0"/>
              </a:rPr>
              <a:t> de </a:t>
            </a:r>
            <a:r>
              <a:rPr lang="en-US" dirty="0" err="1">
                <a:cs typeface="Arial" panose="020B0604020202020204" pitchFamily="34" charset="0"/>
              </a:rPr>
              <a:t>plantat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Zi </a:t>
            </a:r>
            <a:r>
              <a:rPr lang="en-US" dirty="0" err="1">
                <a:cs typeface="Arial" panose="020B0604020202020204" pitchFamily="34" charset="0"/>
              </a:rPr>
              <a:t>colectivă</a:t>
            </a:r>
            <a:r>
              <a:rPr lang="en-US" dirty="0">
                <a:cs typeface="Arial" panose="020B0604020202020204" pitchFamily="34" charset="0"/>
              </a:rPr>
              <a:t> de </a:t>
            </a:r>
            <a:r>
              <a:rPr lang="en-US" dirty="0" err="1">
                <a:cs typeface="Arial" panose="020B0604020202020204" pitchFamily="34" charset="0"/>
              </a:rPr>
              <a:t>plantare</a:t>
            </a:r>
            <a:endParaRPr lang="en-US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err="1">
                <a:cs typeface="Arial" panose="020B0604020202020204" pitchFamily="34" charset="0"/>
              </a:rPr>
              <a:t>Cooperare</a:t>
            </a:r>
            <a:r>
              <a:rPr lang="en-US" dirty="0">
                <a:cs typeface="Arial" panose="020B0604020202020204" pitchFamily="34" charset="0"/>
              </a:rPr>
              <a:t> cu </a:t>
            </a:r>
            <a:r>
              <a:rPr lang="en-US" dirty="0" err="1">
                <a:cs typeface="Arial" panose="020B0604020202020204" pitchFamily="34" charset="0"/>
              </a:rPr>
              <a:t>antreprenori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ecologici</a:t>
            </a:r>
            <a:endParaRPr lang="en-US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err="1">
                <a:cs typeface="Arial" panose="020B0604020202020204" pitchFamily="34" charset="0"/>
              </a:rPr>
              <a:t>Mici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granturi</a:t>
            </a:r>
            <a:endParaRPr lang="en-US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C00000"/>
                </a:solidFill>
                <a:cs typeface="Arial" panose="020B0604020202020204" pitchFamily="34" charset="0"/>
              </a:rPr>
              <a:t>Concursuri</a:t>
            </a: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 de cartier cu </a:t>
            </a:r>
            <a:r>
              <a:rPr lang="en-US" dirty="0" err="1">
                <a:solidFill>
                  <a:srgbClr val="C00000"/>
                </a:solidFill>
                <a:cs typeface="Arial" panose="020B0604020202020204" pitchFamily="34" charset="0"/>
              </a:rPr>
              <a:t>premii</a:t>
            </a:r>
            <a:endParaRPr lang="nl-BE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15000"/>
              </a:lnSpc>
              <a:defRPr/>
            </a:pPr>
            <a:endParaRPr lang="nl-BE" sz="1400" dirty="0">
              <a:solidFill>
                <a:srgbClr val="C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1" name="Title 5">
            <a:extLst>
              <a:ext uri="{FF2B5EF4-FFF2-40B4-BE49-F238E27FC236}">
                <a16:creationId xmlns:a16="http://schemas.microsoft.com/office/drawing/2014/main" id="{58A80211-B142-7B0E-F1AB-613ED0861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694" y="790919"/>
            <a:ext cx="7717420" cy="48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3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l-BE" altLang="en-US" sz="3200" b="1" dirty="0" err="1">
                <a:solidFill>
                  <a:srgbClr val="BD1721"/>
                </a:solidFill>
                <a:latin typeface="Strawford"/>
              </a:rPr>
              <a:t>Spații</a:t>
            </a:r>
            <a:r>
              <a:rPr lang="nl-BE" altLang="en-US" sz="3200" b="1" dirty="0">
                <a:solidFill>
                  <a:srgbClr val="BD1721"/>
                </a:solidFill>
                <a:latin typeface="Strawford"/>
              </a:rPr>
              <a:t> private (</a:t>
            </a:r>
            <a:r>
              <a:rPr lang="nl-BE" altLang="en-US" sz="3200" b="1" dirty="0" err="1">
                <a:solidFill>
                  <a:srgbClr val="BD1721"/>
                </a:solidFill>
                <a:latin typeface="Strawford"/>
              </a:rPr>
              <a:t>grădini</a:t>
            </a:r>
            <a:r>
              <a:rPr lang="nl-BE" altLang="en-US" sz="3200" b="1" dirty="0">
                <a:solidFill>
                  <a:srgbClr val="BD1721"/>
                </a:solidFill>
                <a:latin typeface="Strawford"/>
              </a:rPr>
              <a:t> &amp; </a:t>
            </a:r>
            <a:r>
              <a:rPr lang="nl-BE" altLang="en-US" sz="3200" b="1" dirty="0" err="1">
                <a:solidFill>
                  <a:srgbClr val="BD1721"/>
                </a:solidFill>
                <a:latin typeface="Strawford"/>
              </a:rPr>
              <a:t>intrare</a:t>
            </a:r>
            <a:r>
              <a:rPr lang="nl-BE" altLang="en-US" sz="3200" b="1" dirty="0">
                <a:solidFill>
                  <a:srgbClr val="BD1721"/>
                </a:solidFill>
                <a:latin typeface="Strawford"/>
              </a:rPr>
              <a:t> </a:t>
            </a:r>
            <a:r>
              <a:rPr lang="nl-BE" altLang="en-US" sz="3200" b="1" dirty="0" err="1">
                <a:solidFill>
                  <a:srgbClr val="BD1721"/>
                </a:solidFill>
                <a:latin typeface="Strawford"/>
              </a:rPr>
              <a:t>garaj</a:t>
            </a:r>
            <a:r>
              <a:rPr lang="nl-BE" altLang="en-US" sz="3200" b="1" dirty="0">
                <a:solidFill>
                  <a:srgbClr val="BD1721"/>
                </a:solidFill>
                <a:latin typeface="Strawford"/>
              </a:rPr>
              <a:t>)</a:t>
            </a:r>
          </a:p>
        </p:txBody>
      </p:sp>
      <p:pic>
        <p:nvPicPr>
          <p:cNvPr id="73734" name="Picture 4">
            <a:extLst>
              <a:ext uri="{FF2B5EF4-FFF2-40B4-BE49-F238E27FC236}">
                <a16:creationId xmlns:a16="http://schemas.microsoft.com/office/drawing/2014/main" id="{F26142CA-4532-C2FA-EF59-7174DE3BA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077" y="3943283"/>
            <a:ext cx="2217448" cy="220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4" descr="Image result for Vlaanderen garden rangers">
            <a:extLst>
              <a:ext uri="{FF2B5EF4-FFF2-40B4-BE49-F238E27FC236}">
                <a16:creationId xmlns:a16="http://schemas.microsoft.com/office/drawing/2014/main" id="{6832CEFE-0A6F-17AA-6793-BFC693CDF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713">
            <a:off x="7460279" y="465524"/>
            <a:ext cx="4085693" cy="271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03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Google Shape;231;g29d9095e9a7_1_6">
            <a:extLst>
              <a:ext uri="{FF2B5EF4-FFF2-40B4-BE49-F238E27FC236}">
                <a16:creationId xmlns:a16="http://schemas.microsoft.com/office/drawing/2014/main" id="{CA98F33E-C03C-67DC-253A-B7FE1CCCF3A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15" y="471873"/>
            <a:ext cx="10082487" cy="638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Google Shape;232;g29d9095e9a7_1_6">
            <a:extLst>
              <a:ext uri="{FF2B5EF4-FFF2-40B4-BE49-F238E27FC236}">
                <a16:creationId xmlns:a16="http://schemas.microsoft.com/office/drawing/2014/main" id="{BECCB45B-CAEF-9074-F64C-0E375C8FF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4437" y="57589"/>
            <a:ext cx="6715838" cy="479363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en-US" sz="3300"/>
              <a:t>Madrid: Scoala Navas Tolosa </a:t>
            </a:r>
            <a:br>
              <a:rPr lang="en-US" altLang="en-US" sz="3300"/>
            </a:br>
            <a:endParaRPr lang="en-US" altLang="en-US" sz="2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358C9-9D99-674A-8C2E-3A7F776E7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altLang="en-US" dirty="0">
                <a:solidFill>
                  <a:srgbClr val="000000"/>
                </a:solidFill>
              </a:rPr>
            </a:br>
            <a:br>
              <a:rPr lang="en-GB" altLang="en-US" dirty="0">
                <a:solidFill>
                  <a:srgbClr val="000000"/>
                </a:solidFill>
              </a:rPr>
            </a:br>
            <a:br>
              <a:rPr lang="en-GB" altLang="en-US" dirty="0">
                <a:solidFill>
                  <a:srgbClr val="000000"/>
                </a:solidFill>
              </a:rPr>
            </a:br>
            <a:br>
              <a:rPr lang="en-GB" altLang="en-US" dirty="0">
                <a:solidFill>
                  <a:srgbClr val="000000"/>
                </a:solidFill>
              </a:rPr>
            </a:br>
            <a:br>
              <a:rPr lang="en-GB" altLang="en-US" dirty="0">
                <a:solidFill>
                  <a:srgbClr val="000000"/>
                </a:solidFill>
              </a:rPr>
            </a:br>
            <a:br>
              <a:rPr lang="en-GB" altLang="en-US" dirty="0">
                <a:solidFill>
                  <a:srgbClr val="000000"/>
                </a:solidFill>
              </a:rPr>
            </a:br>
            <a:br>
              <a:rPr lang="en-GB" altLang="en-US" dirty="0">
                <a:solidFill>
                  <a:srgbClr val="000000"/>
                </a:solidFill>
              </a:rPr>
            </a:br>
            <a:br>
              <a:rPr lang="en-GB" altLang="en-US" dirty="0">
                <a:solidFill>
                  <a:srgbClr val="000000"/>
                </a:solidFill>
              </a:rPr>
            </a:br>
            <a:br>
              <a:rPr lang="en-GB" altLang="en-US" dirty="0">
                <a:solidFill>
                  <a:srgbClr val="000000"/>
                </a:solidFill>
              </a:rPr>
            </a:br>
            <a:br>
              <a:rPr lang="en-GB" altLang="en-US" dirty="0">
                <a:solidFill>
                  <a:srgbClr val="000000"/>
                </a:solidFill>
              </a:rPr>
            </a:br>
            <a:br>
              <a:rPr lang="en-GB" altLang="en-US" dirty="0">
                <a:solidFill>
                  <a:srgbClr val="000000"/>
                </a:solidFill>
              </a:rPr>
            </a:br>
            <a:r>
              <a:rPr lang="en-GB" altLang="en-US" dirty="0">
                <a:solidFill>
                  <a:srgbClr val="002060"/>
                </a:solidFill>
              </a:rPr>
              <a:t>Mult success!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163D953-E81C-4EE7-81A6-73B1CDDDF1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</a:rPr>
              <a:t>CINEA mail: </a:t>
            </a:r>
            <a:r>
              <a:rPr lang="en-GB" altLang="en-US" sz="1400" dirty="0">
                <a:solidFill>
                  <a:srgbClr val="000000"/>
                </a:solidFill>
                <a:hlinkClick r:id="rId2"/>
              </a:rPr>
              <a:t>CINEA-LIFE-ENQUIRIES@ec.europa.eu</a:t>
            </a:r>
            <a:r>
              <a:rPr lang="en-GB" altLang="en-US" sz="1400" dirty="0">
                <a:solidFill>
                  <a:srgbClr val="000000"/>
                </a:solidFill>
              </a:rPr>
              <a:t>;</a:t>
            </a:r>
          </a:p>
          <a:p>
            <a:pPr eaLnBrk="1">
              <a:buClrTx/>
              <a:buFontTx/>
              <a:buNone/>
            </a:pPr>
            <a:r>
              <a:rPr lang="en-GB" altLang="en-US" dirty="0">
                <a:solidFill>
                  <a:srgbClr val="000000"/>
                </a:solidFill>
              </a:rPr>
              <a:t>Diana </a:t>
            </a:r>
            <a:r>
              <a:rPr lang="en-GB" altLang="en-US" dirty="0" err="1">
                <a:solidFill>
                  <a:srgbClr val="000000"/>
                </a:solidFill>
              </a:rPr>
              <a:t>Oancea</a:t>
            </a:r>
            <a:r>
              <a:rPr lang="en-GB" altLang="en-US" dirty="0">
                <a:solidFill>
                  <a:srgbClr val="000000"/>
                </a:solidFill>
              </a:rPr>
              <a:t>, LIFE Project Advisor:</a:t>
            </a:r>
            <a:r>
              <a:rPr lang="en-GB" altLang="en-US" sz="1400" dirty="0">
                <a:solidFill>
                  <a:srgbClr val="000000"/>
                </a:solidFill>
              </a:rPr>
              <a:t> diana.oancea@ec</a:t>
            </a:r>
            <a:r>
              <a:rPr lang="en-GB" altLang="en-US" dirty="0">
                <a:solidFill>
                  <a:srgbClr val="000000"/>
                </a:solidFill>
              </a:rPr>
              <a:t>.europa.eu</a:t>
            </a:r>
            <a:r>
              <a:rPr lang="en-GB" altLang="en-US" sz="1400" dirty="0">
                <a:solidFill>
                  <a:srgbClr val="000000"/>
                </a:solidFill>
              </a:rPr>
              <a:t>            </a:t>
            </a:r>
          </a:p>
          <a:p>
            <a:pPr eaLnBrk="1">
              <a:buClrTx/>
              <a:buFontTx/>
              <a:buNone/>
            </a:pPr>
            <a:r>
              <a:rPr lang="en-GB" altLang="en-US" sz="1400" dirty="0" err="1">
                <a:solidFill>
                  <a:srgbClr val="000000"/>
                </a:solidFill>
              </a:rPr>
              <a:t>Echipa</a:t>
            </a:r>
            <a:r>
              <a:rPr lang="en-GB" altLang="en-US" sz="1400" dirty="0">
                <a:solidFill>
                  <a:srgbClr val="000000"/>
                </a:solidFill>
              </a:rPr>
              <a:t> </a:t>
            </a:r>
            <a:r>
              <a:rPr lang="en-GB" altLang="en-US" sz="1400" dirty="0" err="1">
                <a:solidFill>
                  <a:srgbClr val="000000"/>
                </a:solidFill>
              </a:rPr>
              <a:t>externă</a:t>
            </a:r>
            <a:r>
              <a:rPr lang="en-GB" altLang="en-US" sz="1400" dirty="0">
                <a:solidFill>
                  <a:srgbClr val="000000"/>
                </a:solidFill>
              </a:rPr>
              <a:t> de </a:t>
            </a:r>
            <a:r>
              <a:rPr lang="en-GB" altLang="en-US" sz="1400" dirty="0" err="1">
                <a:solidFill>
                  <a:srgbClr val="000000"/>
                </a:solidFill>
              </a:rPr>
              <a:t>monitorizare</a:t>
            </a:r>
            <a:r>
              <a:rPr lang="en-GB" altLang="en-US" sz="1400" dirty="0">
                <a:solidFill>
                  <a:srgbClr val="000000"/>
                </a:solidFill>
              </a:rPr>
              <a:t> LIFE - ELMEN-EEIG</a:t>
            </a:r>
          </a:p>
          <a:p>
            <a:pPr eaLnBrk="1">
              <a:buClrTx/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Ioana.lucaciu@elmen-eeig.eu</a:t>
            </a:r>
            <a:r>
              <a:rPr lang="en-GB" altLang="en-US" sz="1400" dirty="0">
                <a:solidFill>
                  <a:schemeClr val="tx1"/>
                </a:solidFill>
              </a:rPr>
              <a:t> ;</a:t>
            </a:r>
            <a:r>
              <a:rPr lang="en-GB" altLang="en-US" sz="1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Ioana.lucaciu.nat@gmail.com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4473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>
            <a:extLst>
              <a:ext uri="{FF2B5EF4-FFF2-40B4-BE49-F238E27FC236}">
                <a16:creationId xmlns:a16="http://schemas.microsoft.com/office/drawing/2014/main" id="{BDAA9A8B-0560-FC61-875B-5B7BAD378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90" y="1557581"/>
            <a:ext cx="6155523" cy="863488"/>
          </a:xfrm>
        </p:spPr>
        <p:txBody>
          <a:bodyPr vert="horz" wrap="square" lIns="91440" tIns="45720" rIns="91440" bIns="45714" numCol="1" anchor="t" anchorCtr="0" compatLnSpc="1">
            <a:prstTxWarp prst="textNoShape">
              <a:avLst/>
            </a:prstTxWarp>
          </a:bodyPr>
          <a:lstStyle/>
          <a:p>
            <a:pPr marL="359964" algn="ctr" eaLnBrk="1" fontAlgn="auto" hangingPunct="1">
              <a:spcAft>
                <a:spcPts val="0"/>
              </a:spcAft>
              <a:defRPr/>
            </a:pPr>
            <a:r>
              <a:rPr lang="en-GB" altLang="en-US" sz="2800" b="1" cap="small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ea typeface="Calibri" charset="0"/>
                <a:cs typeface="Calibri" charset="0"/>
              </a:rPr>
              <a:t>Ce </a:t>
            </a:r>
            <a:r>
              <a:rPr lang="en-GB" altLang="en-US" sz="2800" b="1" cap="small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ea typeface="Calibri" charset="0"/>
                <a:cs typeface="Calibri" charset="0"/>
              </a:rPr>
              <a:t>imi</a:t>
            </a:r>
            <a:r>
              <a:rPr lang="en-GB" altLang="en-US" sz="2800" b="1" cap="small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ea typeface="Calibri" charset="0"/>
                <a:cs typeface="Calibri" charset="0"/>
              </a:rPr>
              <a:t> </a:t>
            </a:r>
            <a:r>
              <a:rPr lang="en-GB" altLang="en-US" sz="2800" b="1" cap="small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ea typeface="Calibri" charset="0"/>
                <a:cs typeface="Calibri" charset="0"/>
              </a:rPr>
              <a:t>poate</a:t>
            </a:r>
            <a:r>
              <a:rPr lang="en-GB" altLang="en-US" sz="2800" b="1" cap="small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ea typeface="Calibri" charset="0"/>
                <a:cs typeface="Calibri" charset="0"/>
              </a:rPr>
              <a:t> </a:t>
            </a:r>
            <a:r>
              <a:rPr lang="en-GB" altLang="en-US" sz="2800" b="1" cap="small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ea typeface="Calibri" charset="0"/>
                <a:cs typeface="Calibri" charset="0"/>
              </a:rPr>
              <a:t>oferi</a:t>
            </a:r>
            <a:r>
              <a:rPr lang="en-GB" altLang="en-US" sz="2800" b="1" cap="small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ea typeface="Calibri" charset="0"/>
                <a:cs typeface="Calibri" charset="0"/>
              </a:rPr>
              <a:t> life?</a:t>
            </a:r>
            <a:endParaRPr lang="en-GB" altLang="en-US" sz="2800" b="1" cap="small" dirty="0">
              <a:solidFill>
                <a:srgbClr val="000066"/>
              </a:solidFill>
              <a:ea typeface="Calibri" charset="0"/>
              <a:cs typeface="Calibri" charset="0"/>
            </a:endParaRPr>
          </a:p>
        </p:txBody>
      </p:sp>
      <p:sp>
        <p:nvSpPr>
          <p:cNvPr id="67586" name="Content Placeholder 4">
            <a:extLst>
              <a:ext uri="{FF2B5EF4-FFF2-40B4-BE49-F238E27FC236}">
                <a16:creationId xmlns:a16="http://schemas.microsoft.com/office/drawing/2014/main" id="{19C591E9-2C8B-23AC-583E-13DADF268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053" y="2636942"/>
            <a:ext cx="9431845" cy="2447606"/>
          </a:xfrm>
        </p:spPr>
        <p:txBody>
          <a:bodyPr rtlCol="0"/>
          <a:lstStyle/>
          <a:p>
            <a:pPr marL="857164" lvl="2" indent="0" eaLnBrk="1" fontAlgn="auto" hangingPunct="1">
              <a:buClr>
                <a:srgbClr val="718F0A"/>
              </a:buClr>
              <a:buSzPct val="90000"/>
              <a:defRPr/>
            </a:pPr>
            <a:r>
              <a:rPr lang="it-IT" sz="2800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Abordare</a:t>
            </a:r>
            <a:r>
              <a:rPr lang="it-IT" sz="28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</a:t>
            </a:r>
            <a:r>
              <a:rPr lang="it-IT" sz="2800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adaptată</a:t>
            </a:r>
            <a:r>
              <a:rPr lang="it-IT" sz="28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</a:t>
            </a:r>
            <a:r>
              <a:rPr lang="it-IT" sz="2800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specificităților</a:t>
            </a:r>
            <a:r>
              <a:rPr lang="it-IT" sz="28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locale</a:t>
            </a:r>
          </a:p>
          <a:p>
            <a:pPr marL="1771473" lvl="3" indent="-457154" eaLnBrk="1" fontAlgn="auto" hangingPunct="1">
              <a:buClr>
                <a:srgbClr val="718F0A"/>
              </a:buClr>
              <a:buSzPct val="90000"/>
              <a:buFont typeface="Wingdings" charset="2"/>
              <a:buChar char="v"/>
              <a:defRPr/>
            </a:pPr>
            <a:r>
              <a:rPr lang="it-IT" sz="2600" spc="-1" dirty="0" err="1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Fără</a:t>
            </a:r>
            <a:r>
              <a:rPr lang="it-IT" sz="26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</a:t>
            </a:r>
            <a:r>
              <a:rPr lang="it-IT" sz="2600" spc="-1" dirty="0" err="1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priorită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ț</a:t>
            </a:r>
            <a:r>
              <a:rPr lang="it-IT" sz="26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i </a:t>
            </a:r>
            <a:r>
              <a:rPr lang="it-IT" sz="2600" spc="-1" dirty="0" err="1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impuse</a:t>
            </a:r>
            <a:r>
              <a:rPr lang="it-IT" sz="26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î</a:t>
            </a:r>
            <a:r>
              <a:rPr lang="it-IT" sz="26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n </a:t>
            </a:r>
            <a:r>
              <a:rPr lang="it-IT" sz="2600" spc="-1" dirty="0" err="1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apel</a:t>
            </a:r>
            <a:r>
              <a:rPr lang="it-IT" sz="26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la </a:t>
            </a:r>
            <a:r>
              <a:rPr lang="it-IT" sz="2600" spc="-1" dirty="0" err="1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proiecte</a:t>
            </a:r>
            <a:endParaRPr lang="it-IT" sz="2600" spc="-1" dirty="0">
              <a:solidFill>
                <a:schemeClr val="accent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  <a:ea typeface="ヒラギノ角ゴ Pro W3"/>
            </a:endParaRPr>
          </a:p>
          <a:p>
            <a:pPr marL="1771473" lvl="3" indent="-457154" eaLnBrk="1" fontAlgn="auto" hangingPunct="1">
              <a:buClr>
                <a:srgbClr val="718F0A"/>
              </a:buClr>
              <a:buSzPct val="90000"/>
              <a:buFont typeface="Wingdings" charset="2"/>
              <a:buChar char="v"/>
              <a:defRPr/>
            </a:pPr>
            <a:r>
              <a:rPr lang="it-IT" sz="2600" spc="-1" dirty="0" err="1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Fără</a:t>
            </a:r>
            <a:r>
              <a:rPr lang="it-IT" sz="26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</a:t>
            </a:r>
            <a:r>
              <a:rPr lang="it-IT" sz="2600" spc="-1" dirty="0" err="1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obliga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ț</a:t>
            </a:r>
            <a:r>
              <a:rPr lang="it-IT" sz="2600" spc="-1" dirty="0" err="1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ia</a:t>
            </a:r>
            <a:r>
              <a:rPr lang="it-IT" sz="26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</a:t>
            </a:r>
            <a:r>
              <a:rPr lang="it-IT" sz="2600" spc="-1" dirty="0" err="1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unui</a:t>
            </a:r>
            <a:r>
              <a:rPr lang="it-IT" sz="26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</a:t>
            </a:r>
            <a:r>
              <a:rPr lang="it-IT" sz="2600" spc="-1" dirty="0" err="1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consor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ț</a:t>
            </a:r>
            <a:r>
              <a:rPr lang="it-IT" sz="2600" spc="-1" dirty="0" err="1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iu</a:t>
            </a:r>
            <a:r>
              <a:rPr lang="it-IT" sz="26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</a:t>
            </a:r>
            <a:r>
              <a:rPr lang="it-IT" sz="2600" spc="-1" dirty="0" err="1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transna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ț</a:t>
            </a:r>
            <a:r>
              <a:rPr lang="it-IT" sz="2600" spc="-1" dirty="0" err="1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ional</a:t>
            </a:r>
            <a:endParaRPr lang="it-IT" sz="2600" spc="-1" dirty="0">
              <a:solidFill>
                <a:schemeClr val="accent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  <a:ea typeface="ヒラギノ角ゴ Pro W3"/>
            </a:endParaRPr>
          </a:p>
          <a:p>
            <a:pPr marL="1771473" lvl="3" indent="-457154" eaLnBrk="1" fontAlgn="auto" hangingPunct="1">
              <a:buClr>
                <a:srgbClr val="718F0A"/>
              </a:buClr>
              <a:buSzPct val="90000"/>
              <a:buFont typeface="Wingdings" charset="2"/>
              <a:buChar char="v"/>
              <a:defRPr/>
            </a:pPr>
            <a:endParaRPr lang="it-IT" sz="26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  <a:ea typeface="ヒラギノ角ゴ Pro W3"/>
            </a:endParaRPr>
          </a:p>
          <a:p>
            <a:pPr marL="1771473" lvl="3" indent="-457154" eaLnBrk="1" fontAlgn="auto" hangingPunct="1">
              <a:buClr>
                <a:srgbClr val="718F0A"/>
              </a:buClr>
              <a:buSzPct val="90000"/>
              <a:buFont typeface="Wingdings" charset="2"/>
              <a:buChar char="v"/>
              <a:defRPr/>
            </a:pPr>
            <a:endParaRPr lang="it-IT" sz="26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  <a:ea typeface="ヒラギノ角ゴ Pro W3"/>
            </a:endParaRPr>
          </a:p>
          <a:p>
            <a:pPr eaLnBrk="1" fontAlgn="auto" hangingPunct="1">
              <a:buFontTx/>
              <a:buNone/>
              <a:defRPr/>
            </a:pPr>
            <a:endParaRPr lang="en-GB" altLang="x-none" sz="2800" b="1" dirty="0">
              <a:solidFill>
                <a:srgbClr val="33689D"/>
              </a:solidFill>
              <a:latin typeface="Calibri" charset="0"/>
              <a:ea typeface="ヒラギノ角ゴ Pro W3" charset="-128"/>
            </a:endParaRPr>
          </a:p>
          <a:p>
            <a:pPr eaLnBrk="1" fontAlgn="auto" hangingPunct="1">
              <a:buFontTx/>
              <a:buNone/>
              <a:defRPr/>
            </a:pPr>
            <a:endParaRPr lang="en-GB" altLang="x-none" b="1" dirty="0">
              <a:solidFill>
                <a:srgbClr val="33689D"/>
              </a:solidFill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>
            <a:extLst>
              <a:ext uri="{FF2B5EF4-FFF2-40B4-BE49-F238E27FC236}">
                <a16:creationId xmlns:a16="http://schemas.microsoft.com/office/drawing/2014/main" id="{8CB3F341-CB9A-C011-3C10-6DC636D2F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90" y="666751"/>
            <a:ext cx="6155523" cy="893342"/>
          </a:xfrm>
        </p:spPr>
        <p:txBody>
          <a:bodyPr vert="horz" wrap="square" lIns="91440" tIns="45720" rIns="91440" bIns="45714" numCol="1" anchor="t" anchorCtr="0" compatLnSpc="1">
            <a:prstTxWarp prst="textNoShape">
              <a:avLst/>
            </a:prstTxWarp>
          </a:bodyPr>
          <a:lstStyle/>
          <a:p>
            <a:pPr marL="359964" algn="ctr" eaLnBrk="1" fontAlgn="auto" hangingPunct="1">
              <a:spcAft>
                <a:spcPts val="0"/>
              </a:spcAft>
              <a:defRPr/>
            </a:pPr>
            <a:r>
              <a:rPr lang="en-GB" altLang="en-US" sz="2800" b="1" cap="small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ea typeface="Calibri" charset="0"/>
                <a:cs typeface="Calibri" charset="0"/>
              </a:rPr>
              <a:t>Ce </a:t>
            </a:r>
            <a:r>
              <a:rPr lang="en-GB" altLang="en-US" sz="2800" b="1" cap="small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ea typeface="Calibri" charset="0"/>
                <a:cs typeface="Calibri" charset="0"/>
              </a:rPr>
              <a:t>este</a:t>
            </a:r>
            <a:r>
              <a:rPr lang="en-GB" altLang="en-US" sz="2800" b="1" cap="small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ea typeface="Calibri" charset="0"/>
                <a:cs typeface="Calibri" charset="0"/>
              </a:rPr>
              <a:t> important in life?</a:t>
            </a:r>
            <a:endParaRPr lang="en-GB" altLang="en-US" sz="2800" b="1" cap="small" dirty="0">
              <a:solidFill>
                <a:srgbClr val="000066"/>
              </a:solidFill>
              <a:ea typeface="Calibri" charset="0"/>
              <a:cs typeface="Calibri" charset="0"/>
            </a:endParaRPr>
          </a:p>
        </p:txBody>
      </p:sp>
      <p:sp>
        <p:nvSpPr>
          <p:cNvPr id="67586" name="Content Placeholder 4">
            <a:extLst>
              <a:ext uri="{FF2B5EF4-FFF2-40B4-BE49-F238E27FC236}">
                <a16:creationId xmlns:a16="http://schemas.microsoft.com/office/drawing/2014/main" id="{6709D8DB-6945-16D6-C0D6-E18B6E7C1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053" y="2850302"/>
            <a:ext cx="7949165" cy="2447606"/>
          </a:xfrm>
        </p:spPr>
        <p:txBody>
          <a:bodyPr rtlCol="0"/>
          <a:lstStyle/>
          <a:p>
            <a:pPr marL="1771473" lvl="3" indent="-457154" eaLnBrk="1" fontAlgn="auto" hangingPunct="1">
              <a:buClr>
                <a:srgbClr val="718F0A"/>
              </a:buClr>
              <a:buSzPct val="90000"/>
              <a:buFont typeface="Wingdings" charset="2"/>
              <a:buChar char="v"/>
              <a:defRPr/>
            </a:pPr>
            <a:r>
              <a:rPr lang="it-IT" sz="2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Impact</a:t>
            </a:r>
          </a:p>
          <a:p>
            <a:pPr marL="1771473" lvl="3" indent="-457154" eaLnBrk="1" fontAlgn="auto" hangingPunct="1">
              <a:buClr>
                <a:srgbClr val="718F0A"/>
              </a:buClr>
              <a:buSzPct val="90000"/>
              <a:buFont typeface="Wingdings" charset="2"/>
              <a:buChar char="v"/>
              <a:defRPr/>
            </a:pPr>
            <a:endParaRPr lang="it-IT" sz="28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  <a:ea typeface="ヒラギノ角ゴ Pro W3"/>
            </a:endParaRPr>
          </a:p>
          <a:p>
            <a:pPr marL="1771473" lvl="3" indent="-457154" eaLnBrk="1" fontAlgn="auto" hangingPunct="1">
              <a:buClr>
                <a:srgbClr val="718F0A"/>
              </a:buClr>
              <a:buSzPct val="90000"/>
              <a:buFont typeface="Wingdings" charset="2"/>
              <a:buChar char="v"/>
              <a:defRPr/>
            </a:pPr>
            <a:r>
              <a:rPr lang="it-IT" sz="28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Sustenabilitate</a:t>
            </a:r>
            <a:endParaRPr lang="it-IT" sz="28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  <a:ea typeface="ヒラギノ角ゴ Pro W3"/>
            </a:endParaRPr>
          </a:p>
          <a:p>
            <a:pPr marL="1771473" lvl="3" indent="-457154" eaLnBrk="1" fontAlgn="auto" hangingPunct="1">
              <a:buClr>
                <a:srgbClr val="718F0A"/>
              </a:buClr>
              <a:buSzPct val="90000"/>
              <a:buFont typeface="Wingdings" charset="2"/>
              <a:buChar char="v"/>
              <a:defRPr/>
            </a:pPr>
            <a:endParaRPr lang="it-IT" sz="28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  <a:ea typeface="ヒラギノ角ゴ Pro W3"/>
            </a:endParaRPr>
          </a:p>
          <a:p>
            <a:pPr marL="1771473" lvl="3" indent="-457154" eaLnBrk="1" fontAlgn="auto" hangingPunct="1">
              <a:buClr>
                <a:srgbClr val="718F0A"/>
              </a:buClr>
              <a:buSzPct val="90000"/>
              <a:buFont typeface="Wingdings" charset="2"/>
              <a:buChar char="v"/>
              <a:defRPr/>
            </a:pPr>
            <a:r>
              <a:rPr lang="it-IT" sz="2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Replicare</a:t>
            </a:r>
          </a:p>
          <a:p>
            <a:pPr marL="1771473" lvl="3" indent="-457154" eaLnBrk="1" fontAlgn="auto" hangingPunct="1">
              <a:buClr>
                <a:srgbClr val="718F0A"/>
              </a:buClr>
              <a:buSzPct val="90000"/>
              <a:buFont typeface="Wingdings" charset="2"/>
              <a:buChar char="v"/>
              <a:defRPr/>
            </a:pPr>
            <a:endParaRPr lang="it-IT" sz="26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  <a:ea typeface="ヒラギノ角ゴ Pro W3"/>
            </a:endParaRPr>
          </a:p>
          <a:p>
            <a:pPr marL="1771473" lvl="3" indent="-457154" eaLnBrk="1" fontAlgn="auto" hangingPunct="1">
              <a:buClr>
                <a:srgbClr val="718F0A"/>
              </a:buClr>
              <a:buSzPct val="90000"/>
              <a:buFont typeface="Wingdings" charset="2"/>
              <a:buChar char="v"/>
              <a:defRPr/>
            </a:pPr>
            <a:endParaRPr lang="it-IT" sz="26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  <a:ea typeface="ヒラギノ角ゴ Pro W3"/>
            </a:endParaRPr>
          </a:p>
          <a:p>
            <a:pPr eaLnBrk="1" fontAlgn="auto" hangingPunct="1">
              <a:buFontTx/>
              <a:buNone/>
              <a:defRPr/>
            </a:pPr>
            <a:endParaRPr lang="en-GB" altLang="x-none" sz="2800" b="1" dirty="0">
              <a:solidFill>
                <a:srgbClr val="33689D"/>
              </a:solidFill>
              <a:latin typeface="Calibri" charset="0"/>
              <a:ea typeface="ヒラギノ角ゴ Pro W3" charset="-128"/>
            </a:endParaRPr>
          </a:p>
          <a:p>
            <a:pPr eaLnBrk="1" fontAlgn="auto" hangingPunct="1">
              <a:buFontTx/>
              <a:buNone/>
              <a:defRPr/>
            </a:pPr>
            <a:endParaRPr lang="en-GB" altLang="x-none" b="1" dirty="0">
              <a:solidFill>
                <a:srgbClr val="33689D"/>
              </a:solidFill>
              <a:ea typeface="ヒラギノ角ゴ Pro W3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2AB502-BDD6-4084-36B1-ECB873CE0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186820"/>
            <a:ext cx="2400301" cy="1746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97F3-3684-4255-D374-33A1AAEF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46" y="-99553"/>
            <a:ext cx="6142825" cy="1441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sz="2800" b="1" cap="small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ヒラギノ角ゴ Pro W3"/>
              </a:rPr>
              <a:t>Impact</a:t>
            </a:r>
            <a:br>
              <a:rPr lang="vi-VN" sz="3600" dirty="0"/>
            </a:br>
            <a:endParaRPr lang="en-GB" sz="3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E3919-909B-6662-0409-ABD93C3F2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736" y="1484566"/>
            <a:ext cx="8533289" cy="4823784"/>
          </a:xfrm>
        </p:spPr>
        <p:txBody>
          <a:bodyPr rtlCol="0"/>
          <a:lstStyle/>
          <a:p>
            <a:pPr eaLnBrk="1" fontAlgn="auto" hangingPunct="1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vi-VN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Care sunt schimbările realizate?</a:t>
            </a:r>
            <a:endParaRPr lang="vi-VN" b="1" dirty="0">
              <a:latin typeface="+mj-lt"/>
            </a:endParaRPr>
          </a:p>
          <a:p>
            <a:pPr eaLnBrk="1" fontAlgn="auto" hangingPunct="1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it-IT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Indicatori de impact cantitativ și calitativ</a:t>
            </a:r>
            <a:endParaRPr lang="it-IT" dirty="0">
              <a:latin typeface="+mj-lt"/>
            </a:endParaRPr>
          </a:p>
          <a:p>
            <a:pPr eaLnBrk="1" fontAlgn="auto" hangingPunct="1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nl-BE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Indicatori de realizare </a:t>
            </a:r>
            <a:r>
              <a:rPr lang="nl-B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(output)</a:t>
            </a:r>
            <a:r>
              <a:rPr lang="vi-VN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/indicatori de impact</a:t>
            </a:r>
            <a:endParaRPr lang="vi-VN" dirty="0">
              <a:latin typeface="+mj-lt"/>
            </a:endParaRPr>
          </a:p>
          <a:p>
            <a:pPr eaLnBrk="1" fontAlgn="auto" hangingPunct="1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en-GB" b="1" dirty="0" err="1">
                <a:solidFill>
                  <a:srgbClr val="002060"/>
                </a:solidFill>
                <a:latin typeface="+mj-lt"/>
              </a:rPr>
              <a:t>Valoare</a:t>
            </a:r>
            <a:r>
              <a:rPr lang="en-GB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+mj-lt"/>
              </a:rPr>
              <a:t>adaugat</a:t>
            </a:r>
            <a:r>
              <a:rPr lang="vi-VN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ă</a:t>
            </a:r>
            <a:r>
              <a:rPr lang="en-GB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+mj-lt"/>
              </a:rPr>
              <a:t>pentru</a:t>
            </a:r>
            <a:r>
              <a:rPr lang="en-GB" b="1" dirty="0">
                <a:solidFill>
                  <a:srgbClr val="002060"/>
                </a:solidFill>
                <a:latin typeface="+mj-lt"/>
              </a:rPr>
              <a:t> EU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: </a:t>
            </a:r>
            <a:r>
              <a:rPr lang="en-GB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:</a:t>
            </a:r>
            <a:r>
              <a:rPr lang="en-GB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</a:t>
            </a:r>
            <a:r>
              <a:rPr lang="en-GB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îmbunătățirea</a:t>
            </a:r>
            <a:r>
              <a:rPr lang="en-GB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</a:t>
            </a:r>
            <a:r>
              <a:rPr lang="en-GB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stării</a:t>
            </a:r>
            <a:r>
              <a:rPr lang="en-GB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de </a:t>
            </a:r>
            <a:r>
              <a:rPr lang="en-GB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conservare</a:t>
            </a:r>
            <a:r>
              <a:rPr lang="en-GB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, </a:t>
            </a:r>
            <a:r>
              <a:rPr lang="en-GB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actualizarea</a:t>
            </a:r>
            <a:r>
              <a:rPr lang="en-GB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</a:t>
            </a:r>
            <a:r>
              <a:rPr lang="en-GB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politicilor</a:t>
            </a:r>
            <a:r>
              <a:rPr lang="en-GB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, </a:t>
            </a:r>
            <a:r>
              <a:rPr lang="en-GB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schimbarea</a:t>
            </a:r>
            <a:r>
              <a:rPr lang="en-GB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</a:t>
            </a:r>
            <a:r>
              <a:rPr lang="en-GB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comportamentelor</a:t>
            </a:r>
            <a:r>
              <a:rPr lang="en-GB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, </a:t>
            </a:r>
            <a:r>
              <a:rPr lang="en-GB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introducerea</a:t>
            </a:r>
            <a:r>
              <a:rPr lang="en-GB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</a:t>
            </a:r>
            <a:r>
              <a:rPr lang="en-GB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pe</a:t>
            </a:r>
            <a:r>
              <a:rPr lang="en-GB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</a:t>
            </a:r>
            <a:r>
              <a:rPr lang="en-GB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piață</a:t>
            </a:r>
            <a:r>
              <a:rPr lang="en-GB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a </a:t>
            </a:r>
            <a:r>
              <a:rPr lang="en-GB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unui</a:t>
            </a:r>
            <a:r>
              <a:rPr lang="en-GB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</a:t>
            </a:r>
            <a:r>
              <a:rPr lang="en-GB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produs</a:t>
            </a:r>
            <a:r>
              <a:rPr lang="en-GB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, </a:t>
            </a:r>
            <a:r>
              <a:rPr lang="en-GB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îmbunătățirea</a:t>
            </a:r>
            <a:r>
              <a:rPr lang="en-GB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</a:t>
            </a:r>
            <a:r>
              <a:rPr lang="en-GB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calității</a:t>
            </a:r>
            <a:r>
              <a:rPr lang="en-GB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</a:t>
            </a:r>
            <a:r>
              <a:rPr lang="en-GB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aerului</a:t>
            </a:r>
            <a:r>
              <a:rPr lang="en-GB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/ </a:t>
            </a:r>
            <a:r>
              <a:rPr lang="en-GB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apei</a:t>
            </a:r>
            <a:r>
              <a:rPr lang="en-GB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etc.</a:t>
            </a:r>
          </a:p>
          <a:p>
            <a:pPr eaLnBrk="1" fontAlgn="auto" hangingPunct="1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en-GB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Fără</a:t>
            </a:r>
            <a:r>
              <a:rPr lang="en-GB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</a:t>
            </a:r>
            <a:r>
              <a:rPr lang="en-GB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efecte</a:t>
            </a:r>
            <a:r>
              <a:rPr lang="en-GB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negative </a:t>
            </a:r>
            <a:r>
              <a:rPr lang="en-GB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asupra</a:t>
            </a:r>
            <a:r>
              <a:rPr lang="en-GB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 </a:t>
            </a:r>
            <a:r>
              <a:rPr lang="en-GB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ヒラギノ角ゴ Pro W3"/>
              </a:rPr>
              <a:t>mediului</a:t>
            </a:r>
            <a:endParaRPr lang="en-GB" dirty="0">
              <a:latin typeface="+mj-lt"/>
            </a:endParaRPr>
          </a:p>
          <a:p>
            <a:pPr eaLnBrk="1" fontAlgn="auto" hangingPunct="1">
              <a:defRPr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eaLnBrk="1" fontAlgn="auto" hangingPunct="1">
              <a:defRPr/>
            </a:pP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56324" name="AutoShape 2" descr="Risultati immagini per impact sustainability">
            <a:extLst>
              <a:ext uri="{FF2B5EF4-FFF2-40B4-BE49-F238E27FC236}">
                <a16:creationId xmlns:a16="http://schemas.microsoft.com/office/drawing/2014/main" id="{CB727638-5463-71E7-5EEE-EEE12DA377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0944" y="-143997"/>
            <a:ext cx="304760" cy="30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1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7171" name="Picture 3" descr="C:\Users\giappla\AppData\Local\Local Documents - no backup\Pictures\images.png">
            <a:extLst>
              <a:ext uri="{FF2B5EF4-FFF2-40B4-BE49-F238E27FC236}">
                <a16:creationId xmlns:a16="http://schemas.microsoft.com/office/drawing/2014/main" id="{3C4B535A-628D-76AD-A477-0A40AF0B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8137" y="176519"/>
            <a:ext cx="2452561" cy="188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3CA3-6A12-357D-467A-EB34F927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545" y="692506"/>
            <a:ext cx="6206317" cy="4333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cap="small" dirty="0" err="1">
                <a:solidFill>
                  <a:srgbClr val="002060"/>
                </a:solidFill>
                <a:ea typeface="ヒラギノ角ゴ Pro W3" charset="-128"/>
              </a:rPr>
              <a:t>Sustenabilitate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F67CAD5D-237C-49BE-5FA2-6D886E16E5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5544" y="1700438"/>
            <a:ext cx="7949165" cy="4671404"/>
          </a:xfrm>
        </p:spPr>
        <p:txBody>
          <a:bodyPr/>
          <a:lstStyle/>
          <a:p>
            <a:pPr eaLnBrk="1" hangingPunct="1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vi-VN" altLang="en-US" b="1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Continuarea</a:t>
            </a:r>
            <a:r>
              <a:rPr lang="vi-VN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 </a:t>
            </a:r>
            <a:r>
              <a:rPr lang="vi-VN" altLang="en-US" dirty="0">
                <a:solidFill>
                  <a:srgbClr val="002060"/>
                </a:solidFill>
                <a:latin typeface="+mj-lt"/>
                <a:ea typeface="MS PGothic" panose="020B0600070205080204" pitchFamily="34" charset="-128"/>
              </a:rPr>
              <a:t>ac</a:t>
            </a:r>
            <a:r>
              <a:rPr lang="en-GB" altLang="en-US" dirty="0" err="1">
                <a:solidFill>
                  <a:srgbClr val="002060"/>
                </a:solidFill>
                <a:latin typeface="+mj-lt"/>
                <a:ea typeface="MS PGothic" panose="020B0600070205080204" pitchFamily="34" charset="-128"/>
              </a:rPr>
              <a:t>tivit</a:t>
            </a:r>
            <a:r>
              <a:rPr lang="vi-VN" altLang="en-US" dirty="0">
                <a:solidFill>
                  <a:srgbClr val="002060"/>
                </a:solidFill>
                <a:latin typeface="+mj-lt"/>
                <a:ea typeface="MS PGothic" panose="020B0600070205080204" pitchFamily="34" charset="-128"/>
              </a:rPr>
              <a:t>ăț</a:t>
            </a:r>
            <a:r>
              <a:rPr lang="en-GB" altLang="en-US" dirty="0" err="1">
                <a:solidFill>
                  <a:srgbClr val="002060"/>
                </a:solidFill>
                <a:latin typeface="+mj-lt"/>
                <a:ea typeface="MS PGothic" panose="020B0600070205080204" pitchFamily="34" charset="-128"/>
              </a:rPr>
              <a:t>i</a:t>
            </a:r>
            <a:r>
              <a:rPr lang="en-GB" altLang="en-US" dirty="0" err="1">
                <a:solidFill>
                  <a:srgbClr val="002060"/>
                </a:solidFill>
                <a:latin typeface="+mj-lt"/>
                <a:ea typeface="MS PGothic" panose="020B0600070205080204" pitchFamily="34" charset="-128"/>
                <a:sym typeface="Wingdings" panose="05000000000000000000" pitchFamily="2" charset="2"/>
              </a:rPr>
              <a:t>lor</a:t>
            </a:r>
            <a:r>
              <a:rPr lang="vi-VN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/</a:t>
            </a:r>
            <a:r>
              <a:rPr lang="vi-VN" altLang="en-US" b="1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utilizarea</a:t>
            </a:r>
            <a:r>
              <a:rPr lang="vi-VN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 rezultatelor după terminarea proiectului</a:t>
            </a:r>
            <a:endParaRPr lang="vi-VN" altLang="en-US" dirty="0">
              <a:latin typeface="+mj-lt"/>
            </a:endParaRPr>
          </a:p>
          <a:p>
            <a:pPr eaLnBrk="1" hangingPunct="1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vi-VN" altLang="en-US" b="1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Sustenabilitatea tehnică construită în cadrul proiectului</a:t>
            </a:r>
            <a:r>
              <a:rPr lang="nl-BE" altLang="en-US" b="1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 </a:t>
            </a:r>
            <a:r>
              <a:rPr lang="nl-BE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(</a:t>
            </a:r>
            <a:r>
              <a:rPr lang="vi-VN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 </a:t>
            </a:r>
            <a:r>
              <a:rPr lang="nl-BE" altLang="en-US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prototip→produc</a:t>
            </a:r>
            <a:r>
              <a:rPr lang="vi-VN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ț</a:t>
            </a:r>
            <a:r>
              <a:rPr lang="nl-BE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ie </a:t>
            </a:r>
            <a:r>
              <a:rPr lang="vi-VN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î</a:t>
            </a:r>
            <a:r>
              <a:rPr lang="nl-BE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n serie→</a:t>
            </a:r>
            <a:r>
              <a:rPr lang="vi-VN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î</a:t>
            </a:r>
            <a:r>
              <a:rPr lang="nl-BE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n </a:t>
            </a:r>
            <a:r>
              <a:rPr lang="nl-BE" altLang="en-US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mas</a:t>
            </a:r>
            <a:r>
              <a:rPr lang="vi-VN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ă, adoptare recomandări politici/instrumente</a:t>
            </a:r>
            <a:r>
              <a:rPr lang="nl-BE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)</a:t>
            </a:r>
            <a:endParaRPr lang="en-GB" altLang="en-US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b="1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Definirea</a:t>
            </a:r>
            <a:r>
              <a:rPr lang="en-GB" altLang="en-US" b="1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 </a:t>
            </a:r>
            <a:r>
              <a:rPr lang="en-GB" altLang="en-US" b="1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responsabilităților</a:t>
            </a:r>
            <a:r>
              <a:rPr lang="en-GB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 – cine </a:t>
            </a:r>
            <a:r>
              <a:rPr lang="en-GB" altLang="en-US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continu</a:t>
            </a:r>
            <a:r>
              <a:rPr lang="vi-VN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ă</a:t>
            </a:r>
            <a:r>
              <a:rPr lang="en-GB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 ac</a:t>
            </a:r>
            <a:r>
              <a:rPr lang="nl-BE" altLang="en-US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tivit</a:t>
            </a:r>
            <a:r>
              <a:rPr lang="vi-VN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ăț</a:t>
            </a:r>
            <a:r>
              <a:rPr lang="nl-BE" altLang="en-US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ile</a:t>
            </a:r>
            <a:r>
              <a:rPr lang="en-GB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? cine </a:t>
            </a:r>
            <a:r>
              <a:rPr lang="en-GB" altLang="en-US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asigura</a:t>
            </a:r>
            <a:r>
              <a:rPr lang="en-GB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 </a:t>
            </a:r>
            <a:r>
              <a:rPr lang="en-GB" altLang="en-US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mentenenta</a:t>
            </a:r>
            <a:r>
              <a:rPr lang="en-GB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? cine </a:t>
            </a:r>
            <a:r>
              <a:rPr lang="en-GB" altLang="en-US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folosește</a:t>
            </a:r>
            <a:r>
              <a:rPr lang="en-GB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 </a:t>
            </a:r>
            <a:r>
              <a:rPr lang="en-GB" altLang="en-US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rezultatele</a:t>
            </a:r>
            <a:r>
              <a:rPr lang="en-GB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?</a:t>
            </a:r>
          </a:p>
          <a:p>
            <a:pPr eaLnBrk="1" hangingPunct="1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vi-VN" altLang="en-US" b="1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Viabilitate financiară</a:t>
            </a:r>
            <a:endParaRPr lang="vi-VN" altLang="en-US" b="1" dirty="0">
              <a:latin typeface="+mj-lt"/>
            </a:endParaRPr>
          </a:p>
          <a:p>
            <a:pPr eaLnBrk="1" hangingPunct="1">
              <a:defRPr/>
            </a:pPr>
            <a:endParaRPr lang="en-GB" altLang="en-US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Picture 2" descr="C:\Users\giappla\AppData\Local\Local Documents - no backup\Pictures\sust.jpg">
            <a:extLst>
              <a:ext uri="{FF2B5EF4-FFF2-40B4-BE49-F238E27FC236}">
                <a16:creationId xmlns:a16="http://schemas.microsoft.com/office/drawing/2014/main" id="{66A49F6E-AC4E-7900-5756-C4A79C31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9942" y="189062"/>
            <a:ext cx="2540739" cy="1274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BCD8F-0188-5546-9364-3BCEED11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46" y="522667"/>
            <a:ext cx="5792034" cy="81904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cap="small" dirty="0" err="1">
                <a:solidFill>
                  <a:srgbClr val="002060"/>
                </a:solidFill>
                <a:ea typeface="ヒラギノ角ゴ Pro W3" charset="-128"/>
              </a:rPr>
              <a:t>Replicare</a:t>
            </a:r>
            <a:r>
              <a:rPr lang="en-US" sz="3200" b="1" cap="small" dirty="0">
                <a:solidFill>
                  <a:srgbClr val="002060"/>
                </a:solidFill>
                <a:ea typeface="ヒラギノ角ゴ Pro W3" charset="-128"/>
              </a:rPr>
              <a:t> 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0532D257-1444-DA46-82F2-CB5F8867CE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92052" y="2087738"/>
            <a:ext cx="7949165" cy="4436484"/>
          </a:xfrm>
        </p:spPr>
        <p:txBody>
          <a:bodyPr/>
          <a:lstStyle/>
          <a:p>
            <a:pPr eaLnBrk="1" hangingPunct="1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Reproducerea</a:t>
            </a:r>
            <a:r>
              <a:rPr lang="en-GB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 </a:t>
            </a:r>
            <a:r>
              <a:rPr lang="en-GB" altLang="en-US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abordării</a:t>
            </a:r>
            <a:r>
              <a:rPr lang="en-GB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/</a:t>
            </a:r>
            <a:r>
              <a:rPr lang="en-GB" altLang="en-US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extinderea</a:t>
            </a:r>
            <a:r>
              <a:rPr lang="en-GB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 </a:t>
            </a:r>
            <a:r>
              <a:rPr lang="en-GB" altLang="en-US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operațiunilor</a:t>
            </a:r>
            <a:r>
              <a:rPr lang="en-GB" altLang="en-US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 </a:t>
            </a:r>
            <a:r>
              <a:rPr lang="en-GB" altLang="en-US" b="1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în</a:t>
            </a:r>
            <a:r>
              <a:rPr lang="en-GB" altLang="en-US" b="1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 alt </a:t>
            </a:r>
            <a:r>
              <a:rPr lang="en-GB" altLang="en-US" b="1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spațiu</a:t>
            </a:r>
            <a:r>
              <a:rPr lang="en-GB" altLang="en-US" b="1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 </a:t>
            </a:r>
            <a:r>
              <a:rPr lang="en-GB" altLang="en-US" b="1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geografic</a:t>
            </a:r>
            <a:r>
              <a:rPr lang="en-GB" altLang="en-US" b="1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/ sector</a:t>
            </a:r>
          </a:p>
          <a:p>
            <a:pPr eaLnBrk="1" hangingPunct="1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dirty="0" err="1">
                <a:solidFill>
                  <a:srgbClr val="002060"/>
                </a:solidFill>
                <a:latin typeface="+mj-lt"/>
              </a:rPr>
              <a:t>Doar</a:t>
            </a:r>
            <a:r>
              <a:rPr lang="en-GB" altLang="en-US" dirty="0">
                <a:solidFill>
                  <a:srgbClr val="002060"/>
                </a:solidFill>
                <a:latin typeface="+mj-lt"/>
              </a:rPr>
              <a:t> un plan de </a:t>
            </a:r>
            <a:r>
              <a:rPr lang="en-GB" altLang="en-US" dirty="0" err="1">
                <a:solidFill>
                  <a:srgbClr val="002060"/>
                </a:solidFill>
                <a:latin typeface="+mj-lt"/>
              </a:rPr>
              <a:t>replicare</a:t>
            </a:r>
            <a:r>
              <a:rPr lang="en-GB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altLang="en-US" dirty="0" err="1">
                <a:solidFill>
                  <a:srgbClr val="002060"/>
                </a:solidFill>
                <a:latin typeface="+mj-lt"/>
              </a:rPr>
              <a:t>sau</a:t>
            </a:r>
            <a:r>
              <a:rPr lang="en-GB" altLang="en-US" dirty="0">
                <a:solidFill>
                  <a:srgbClr val="002060"/>
                </a:solidFill>
                <a:latin typeface="+mj-lt"/>
              </a:rPr>
              <a:t> o </a:t>
            </a:r>
            <a:r>
              <a:rPr lang="en-GB" altLang="en-US" dirty="0" err="1">
                <a:solidFill>
                  <a:srgbClr val="002060"/>
                </a:solidFill>
                <a:latin typeface="+mj-lt"/>
              </a:rPr>
              <a:t>conferin</a:t>
            </a:r>
            <a:r>
              <a:rPr lang="en-GB" altLang="en-US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ță</a:t>
            </a:r>
            <a:r>
              <a:rPr lang="en-GB" altLang="en-US" dirty="0">
                <a:solidFill>
                  <a:srgbClr val="002060"/>
                </a:solidFill>
                <a:latin typeface="+mj-lt"/>
              </a:rPr>
              <a:t> nu sunt </a:t>
            </a:r>
            <a:r>
              <a:rPr lang="en-GB" altLang="en-US" dirty="0" err="1">
                <a:solidFill>
                  <a:srgbClr val="002060"/>
                </a:solidFill>
                <a:latin typeface="+mj-lt"/>
              </a:rPr>
              <a:t>suficiente</a:t>
            </a:r>
            <a:endParaRPr lang="en-GB" altLang="en-US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b="1" dirty="0" err="1">
                <a:solidFill>
                  <a:srgbClr val="002060"/>
                </a:solidFill>
                <a:latin typeface="+mj-lt"/>
              </a:rPr>
              <a:t>Activitati</a:t>
            </a:r>
            <a:r>
              <a:rPr lang="en-GB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altLang="en-US" b="1" dirty="0" err="1">
                <a:solidFill>
                  <a:srgbClr val="002060"/>
                </a:solidFill>
                <a:latin typeface="+mj-lt"/>
              </a:rPr>
              <a:t>preliminare</a:t>
            </a:r>
            <a:r>
              <a:rPr lang="en-GB" altLang="en-US" b="1" dirty="0">
                <a:solidFill>
                  <a:srgbClr val="002060"/>
                </a:solidFill>
                <a:latin typeface="+mj-lt"/>
              </a:rPr>
              <a:t> de </a:t>
            </a:r>
            <a:r>
              <a:rPr lang="en-GB" altLang="en-US" b="1" dirty="0" err="1">
                <a:solidFill>
                  <a:srgbClr val="002060"/>
                </a:solidFill>
                <a:latin typeface="+mj-lt"/>
              </a:rPr>
              <a:t>replicare</a:t>
            </a:r>
            <a:r>
              <a:rPr lang="en-GB" altLang="en-US" b="1" dirty="0">
                <a:solidFill>
                  <a:srgbClr val="002060"/>
                </a:solidFill>
                <a:latin typeface="+mj-lt"/>
              </a:rPr>
              <a:t> integrat</a:t>
            </a:r>
            <a:r>
              <a:rPr lang="en-GB" altLang="en-US" b="1" dirty="0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e</a:t>
            </a:r>
            <a:r>
              <a:rPr lang="en-GB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altLang="en-US" b="1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î</a:t>
            </a:r>
            <a:r>
              <a:rPr lang="en-GB" altLang="en-US" b="1" dirty="0" err="1">
                <a:solidFill>
                  <a:srgbClr val="002060"/>
                </a:solidFill>
                <a:latin typeface="+mj-lt"/>
              </a:rPr>
              <a:t>n</a:t>
            </a:r>
            <a:r>
              <a:rPr lang="en-GB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altLang="en-US" b="1" dirty="0" err="1">
                <a:solidFill>
                  <a:srgbClr val="002060"/>
                </a:solidFill>
                <a:latin typeface="+mj-lt"/>
              </a:rPr>
              <a:t>activit</a:t>
            </a:r>
            <a:r>
              <a:rPr lang="en-GB" altLang="en-US" b="1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ăț</a:t>
            </a:r>
            <a:r>
              <a:rPr lang="en-GB" altLang="en-US" b="1" dirty="0" err="1">
                <a:solidFill>
                  <a:srgbClr val="002060"/>
                </a:solidFill>
                <a:latin typeface="+mj-lt"/>
              </a:rPr>
              <a:t>ile</a:t>
            </a:r>
            <a:r>
              <a:rPr lang="en-GB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altLang="en-US" b="1" dirty="0" err="1">
                <a:solidFill>
                  <a:srgbClr val="002060"/>
                </a:solidFill>
                <a:latin typeface="+mj-lt"/>
              </a:rPr>
              <a:t>proiectului</a:t>
            </a:r>
            <a:endParaRPr lang="en-GB" altLang="en-US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b="1" dirty="0" err="1">
                <a:solidFill>
                  <a:srgbClr val="002060"/>
                </a:solidFill>
                <a:latin typeface="+mj-lt"/>
              </a:rPr>
              <a:t>Adaptare</a:t>
            </a:r>
            <a:r>
              <a:rPr lang="en-GB" altLang="en-US" dirty="0">
                <a:solidFill>
                  <a:srgbClr val="002060"/>
                </a:solidFill>
                <a:latin typeface="+mj-lt"/>
              </a:rPr>
              <a:t> la </a:t>
            </a:r>
            <a:r>
              <a:rPr lang="en-GB" altLang="en-US" dirty="0" err="1">
                <a:solidFill>
                  <a:srgbClr val="002060"/>
                </a:solidFill>
                <a:latin typeface="+mj-lt"/>
              </a:rPr>
              <a:t>noul</a:t>
            </a:r>
            <a:r>
              <a:rPr lang="en-GB" altLang="en-US" dirty="0">
                <a:solidFill>
                  <a:srgbClr val="002060"/>
                </a:solidFill>
                <a:latin typeface="+mj-lt"/>
              </a:rPr>
              <a:t> context</a:t>
            </a:r>
          </a:p>
          <a:p>
            <a:pPr eaLnBrk="1" hangingPunct="1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dirty="0" err="1">
                <a:solidFill>
                  <a:srgbClr val="002060"/>
                </a:solidFill>
                <a:latin typeface="+mj-lt"/>
                <a:ea typeface="MS PGothic" panose="020B0600070205080204" pitchFamily="34" charset="-128"/>
              </a:rPr>
              <a:t>Transnațional</a:t>
            </a:r>
            <a:r>
              <a:rPr lang="en-GB" altLang="en-US" dirty="0">
                <a:solidFill>
                  <a:srgbClr val="002060"/>
                </a:solidFill>
                <a:latin typeface="+mj-lt"/>
                <a:ea typeface="MS PGothic" panose="020B0600070205080204" pitchFamily="34" charset="-128"/>
              </a:rPr>
              <a:t> </a:t>
            </a:r>
            <a:r>
              <a:rPr lang="en-GB" altLang="en-US" dirty="0" err="1">
                <a:solidFill>
                  <a:srgbClr val="002060"/>
                </a:solidFill>
                <a:latin typeface="+mj-lt"/>
                <a:ea typeface="MS PGothic" panose="020B0600070205080204" pitchFamily="34" charset="-128"/>
              </a:rPr>
              <a:t>doar</a:t>
            </a:r>
            <a:r>
              <a:rPr lang="en-GB" altLang="en-US" dirty="0">
                <a:solidFill>
                  <a:srgbClr val="002060"/>
                </a:solidFill>
                <a:latin typeface="+mj-lt"/>
                <a:ea typeface="MS PGothic" panose="020B0600070205080204" pitchFamily="34" charset="-128"/>
              </a:rPr>
              <a:t> </a:t>
            </a:r>
            <a:r>
              <a:rPr lang="en-GB" altLang="en-US" dirty="0" err="1">
                <a:solidFill>
                  <a:srgbClr val="002060"/>
                </a:solidFill>
                <a:latin typeface="+mj-lt"/>
                <a:ea typeface="MS PGothic" panose="020B0600070205080204" pitchFamily="34" charset="-128"/>
              </a:rPr>
              <a:t>dac</a:t>
            </a:r>
            <a:r>
              <a:rPr lang="en-GB" altLang="en-US" dirty="0" err="1">
                <a:solidFill>
                  <a:srgbClr val="002060"/>
                </a:solidFill>
                <a:latin typeface="+mj-lt"/>
                <a:ea typeface="ヒラギノ角ゴ Pro W3"/>
                <a:cs typeface="ヒラギノ角ゴ Pro W3"/>
              </a:rPr>
              <a:t>ă</a:t>
            </a:r>
            <a:r>
              <a:rPr lang="en-GB" altLang="en-US" dirty="0">
                <a:solidFill>
                  <a:srgbClr val="002060"/>
                </a:solidFill>
                <a:latin typeface="+mj-lt"/>
                <a:ea typeface="MS PGothic" panose="020B0600070205080204" pitchFamily="34" charset="-128"/>
              </a:rPr>
              <a:t> </a:t>
            </a:r>
            <a:r>
              <a:rPr lang="en-GB" altLang="en-US" dirty="0" err="1">
                <a:solidFill>
                  <a:srgbClr val="002060"/>
                </a:solidFill>
                <a:latin typeface="+mj-lt"/>
                <a:ea typeface="MS PGothic" panose="020B0600070205080204" pitchFamily="34" charset="-128"/>
              </a:rPr>
              <a:t>este</a:t>
            </a:r>
            <a:r>
              <a:rPr lang="en-GB" altLang="en-US" dirty="0">
                <a:solidFill>
                  <a:srgbClr val="002060"/>
                </a:solidFill>
                <a:latin typeface="+mj-lt"/>
                <a:ea typeface="MS PGothic" panose="020B0600070205080204" pitchFamily="34" charset="-128"/>
              </a:rPr>
              <a:t> relevant</a:t>
            </a:r>
          </a:p>
          <a:p>
            <a:pPr eaLnBrk="1" hangingPunct="1">
              <a:buClr>
                <a:srgbClr val="92D050"/>
              </a:buClr>
              <a:buFont typeface="Wingdings" panose="05000000000000000000" pitchFamily="2" charset="2"/>
              <a:buChar char="v"/>
              <a:defRPr/>
            </a:pPr>
            <a:endParaRPr lang="en-GB" altLang="en-US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0420" name="AutoShape 4" descr="Risultati immagini per transfer innovation">
            <a:extLst>
              <a:ext uri="{FF2B5EF4-FFF2-40B4-BE49-F238E27FC236}">
                <a16:creationId xmlns:a16="http://schemas.microsoft.com/office/drawing/2014/main" id="{2D6EA1F0-21CD-BE54-C4E5-457789A72C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0944" y="-143997"/>
            <a:ext cx="304760" cy="30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1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8197" name="Picture 5" descr="C:\Users\giappla\AppData\Local\Local Documents - no backup\Pictures\c4d02c_58cb8ca7fdbe47bcaf9a521a05d2c163.jpg">
            <a:extLst>
              <a:ext uri="{FF2B5EF4-FFF2-40B4-BE49-F238E27FC236}">
                <a16:creationId xmlns:a16="http://schemas.microsoft.com/office/drawing/2014/main" id="{57C5B333-5A24-B5EE-12B8-4CC3F295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7943" y="333059"/>
            <a:ext cx="2445612" cy="1754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A998D-C702-1A8B-1C29-59F1A8D9D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4121" y="448064"/>
            <a:ext cx="10509470" cy="777774"/>
          </a:xfrm>
        </p:spPr>
        <p:txBody>
          <a:bodyPr/>
          <a:lstStyle/>
          <a:p>
            <a:pPr marL="358739" eaLnBrk="1" hangingPunct="1">
              <a:lnSpc>
                <a:spcPct val="150000"/>
              </a:lnSpc>
              <a:defRPr/>
            </a:pPr>
            <a:r>
              <a:rPr lang="en-GB" altLang="en-US" sz="2800" b="1" cap="small" dirty="0" err="1">
                <a:solidFill>
                  <a:srgbClr val="002060"/>
                </a:solidFill>
                <a:ea typeface="ヒラギノ角ゴ Pro W3" charset="-128"/>
              </a:rPr>
              <a:t>Planificarea</a:t>
            </a:r>
            <a:r>
              <a:rPr lang="en-GB" altLang="en-US" sz="2800" b="1" cap="small" dirty="0">
                <a:solidFill>
                  <a:srgbClr val="002060"/>
                </a:solidFill>
                <a:ea typeface="ヒラギノ角ゴ Pro W3" charset="-128"/>
              </a:rPr>
              <a:t> </a:t>
            </a:r>
            <a:r>
              <a:rPr lang="en-GB" altLang="en-US" sz="2800" b="1" cap="small" dirty="0" err="1">
                <a:solidFill>
                  <a:srgbClr val="002060"/>
                </a:solidFill>
                <a:ea typeface="ヒラギノ角ゴ Pro W3" charset="-128"/>
              </a:rPr>
              <a:t>Proiectului</a:t>
            </a:r>
            <a:endParaRPr lang="en-GB" altLang="en-US" sz="2800" b="1" cap="small" dirty="0">
              <a:solidFill>
                <a:srgbClr val="002060"/>
              </a:solidFill>
              <a:ea typeface="ヒラギノ角ゴ Pro W3" charset="-128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03BB88E-4078-655F-DF25-30F62B349A0B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0" y="1926956"/>
          <a:ext cx="5706751" cy="409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AE587F-F682-A596-7DC0-B1E483CD50F4}"/>
              </a:ext>
            </a:extLst>
          </p:cNvPr>
          <p:cNvSpPr txBox="1">
            <a:spLocks/>
          </p:cNvSpPr>
          <p:nvPr/>
        </p:nvSpPr>
        <p:spPr bwMode="auto">
          <a:xfrm>
            <a:off x="1488088" y="1413138"/>
            <a:ext cx="4039662" cy="51428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3200">
                <a:solidFill>
                  <a:srgbClr val="000066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>
                <a:solidFill>
                  <a:srgbClr val="000066"/>
                </a:solidFill>
                <a:latin typeface="+mn-lt"/>
                <a:ea typeface="ＭＳ Ｐゴシック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000066"/>
                </a:solidFill>
                <a:latin typeface="+mn-lt"/>
                <a:ea typeface="ＭＳ Ｐゴシック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  <a:ea typeface="ＭＳ Ｐゴシック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ea typeface="ＭＳ Ｐゴシック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 defTabSz="449218">
              <a:lnSpc>
                <a:spcPct val="93000"/>
              </a:lnSpc>
              <a:buClr>
                <a:srgbClr val="000000"/>
              </a:buClr>
              <a:buSzPct val="100000"/>
              <a:buNone/>
              <a:defRPr/>
            </a:pPr>
            <a:r>
              <a:rPr lang="en-GB" sz="2000" kern="0" dirty="0" err="1">
                <a:latin typeface="Arial"/>
              </a:rPr>
              <a:t>Bune</a:t>
            </a:r>
            <a:r>
              <a:rPr lang="en-GB" sz="2000" kern="0" dirty="0">
                <a:latin typeface="Arial"/>
              </a:rPr>
              <a:t> </a:t>
            </a:r>
            <a:r>
              <a:rPr lang="en-GB" sz="2000" kern="0" dirty="0" err="1">
                <a:latin typeface="Arial"/>
              </a:rPr>
              <a:t>practici</a:t>
            </a:r>
            <a:endParaRPr lang="en-GB" sz="2000" kern="0" dirty="0">
              <a:latin typeface="Arial"/>
            </a:endParaRPr>
          </a:p>
        </p:txBody>
      </p:sp>
      <p:sp>
        <p:nvSpPr>
          <p:cNvPr id="69637" name="Text Placeholder 4">
            <a:extLst>
              <a:ext uri="{FF2B5EF4-FFF2-40B4-BE49-F238E27FC236}">
                <a16:creationId xmlns:a16="http://schemas.microsoft.com/office/drawing/2014/main" id="{2AFB5EFA-601C-3031-65AF-54F04CF45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760" y="1413138"/>
            <a:ext cx="3663473" cy="51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4D4D4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4D4D4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4D4D4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4D4D4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18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66"/>
                </a:solidFill>
                <a:ea typeface="MS PGothic" panose="020B0600070205080204" pitchFamily="34" charset="-128"/>
              </a:rPr>
              <a:t>Greșeli frecvente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6844B6E-F311-AAFC-A8F5-A4FFE193BCCF}"/>
              </a:ext>
            </a:extLst>
          </p:cNvPr>
          <p:cNvGraphicFramePr/>
          <p:nvPr/>
        </p:nvGraphicFramePr>
        <p:xfrm>
          <a:off x="6078574" y="1926956"/>
          <a:ext cx="5777316" cy="4381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8DC0523E-2FC9-376E-6A91-B87EF512C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91" y="1825833"/>
            <a:ext cx="10904705" cy="4195117"/>
          </a:xfrm>
          <a:prstGeom prst="rect">
            <a:avLst/>
          </a:prstGeom>
          <a:noFill/>
          <a:ln>
            <a:noFill/>
          </a:ln>
          <a:effectLst/>
        </p:spPr>
        <p:txBody>
          <a:bodyPr lIns="89988" tIns="44994" rIns="89988" bIns="44994"/>
          <a:lstStyle>
            <a:lvl1pPr marL="228600" indent="-227013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28577" indent="-226990" defTabSz="449218" fontAlgn="base">
              <a:spcBef>
                <a:spcPts val="1200"/>
              </a:spcBef>
              <a:spcAft>
                <a:spcPts val="1800"/>
              </a:spcAft>
              <a:buClr>
                <a:srgbClr val="034EA2"/>
              </a:buClr>
              <a:buSzPct val="140000"/>
              <a:buFont typeface="Arial" panose="020B0604020202020204" pitchFamily="34" charset="0"/>
              <a:buChar char="•"/>
              <a:tabLst>
                <a:tab pos="228577" algn="l"/>
                <a:tab pos="676207" algn="l"/>
                <a:tab pos="1125425" algn="l"/>
                <a:tab pos="1574643" algn="l"/>
                <a:tab pos="2023861" algn="l"/>
                <a:tab pos="2473078" algn="l"/>
                <a:tab pos="2922296" algn="l"/>
                <a:tab pos="3371513" algn="l"/>
                <a:tab pos="3820731" algn="l"/>
                <a:tab pos="4269948" algn="l"/>
                <a:tab pos="4719166" algn="l"/>
                <a:tab pos="5168383" algn="l"/>
                <a:tab pos="5617601" algn="l"/>
                <a:tab pos="6066818" algn="l"/>
                <a:tab pos="6516036" algn="l"/>
                <a:tab pos="6965253" algn="l"/>
                <a:tab pos="7414471" algn="l"/>
                <a:tab pos="7863689" algn="l"/>
                <a:tab pos="8312907" algn="l"/>
                <a:tab pos="8762124" algn="l"/>
                <a:tab pos="9211342" algn="l"/>
                <a:tab pos="9409759" algn="l"/>
                <a:tab pos="10133587" algn="l"/>
                <a:tab pos="10857414" algn="l"/>
              </a:tabLst>
              <a:defRPr/>
            </a:pPr>
            <a:r>
              <a:rPr lang="en-US" altLang="en-US" sz="2200" dirty="0">
                <a:solidFill>
                  <a:srgbClr val="4D4D4D"/>
                </a:solidFill>
              </a:rPr>
              <a:t>Web site LIFE</a:t>
            </a:r>
            <a:r>
              <a:rPr lang="en-US" altLang="en-US" sz="2200" dirty="0">
                <a:solidFill>
                  <a:srgbClr val="3333FF"/>
                </a:solidFill>
              </a:rPr>
              <a:t> </a:t>
            </a:r>
            <a:r>
              <a:rPr lang="en-US" altLang="en-US" sz="2200" dirty="0">
                <a:solidFill>
                  <a:srgbClr val="CCCCFF"/>
                </a:solidFill>
                <a:hlinkClick r:id="rId3"/>
              </a:rPr>
              <a:t>https://cinea.ec.europa.eu/life_en</a:t>
            </a:r>
            <a:r>
              <a:rPr lang="en-US" altLang="en-US" sz="2200" dirty="0">
                <a:solidFill>
                  <a:srgbClr val="3333FF"/>
                </a:solidFill>
              </a:rPr>
              <a:t> </a:t>
            </a:r>
            <a:r>
              <a:rPr lang="en-US" altLang="en-US" sz="2200" dirty="0">
                <a:solidFill>
                  <a:srgbClr val="4D4D4D"/>
                </a:solidFill>
              </a:rPr>
              <a:t>– </a:t>
            </a:r>
            <a:r>
              <a:rPr lang="en-US" altLang="en-US" sz="2200" b="1" dirty="0">
                <a:solidFill>
                  <a:srgbClr val="4D4D4D"/>
                </a:solidFill>
              </a:rPr>
              <a:t>LIFE project database </a:t>
            </a:r>
            <a:r>
              <a:rPr lang="en-US" altLang="en-US" sz="2200" dirty="0">
                <a:solidFill>
                  <a:srgbClr val="4D4D4D"/>
                </a:solidFill>
              </a:rPr>
              <a:t>(</a:t>
            </a:r>
            <a:r>
              <a:rPr lang="en-US" altLang="en-US" sz="2200" dirty="0" err="1">
                <a:solidFill>
                  <a:srgbClr val="4D4D4D"/>
                </a:solidFill>
              </a:rPr>
              <a:t>baza</a:t>
            </a:r>
            <a:r>
              <a:rPr lang="en-US" altLang="en-US" sz="2200" dirty="0">
                <a:solidFill>
                  <a:srgbClr val="4D4D4D"/>
                </a:solidFill>
              </a:rPr>
              <a:t> de date cu </a:t>
            </a:r>
            <a:r>
              <a:rPr lang="en-US" altLang="en-US" sz="2200" dirty="0" err="1">
                <a:solidFill>
                  <a:srgbClr val="4D4D4D"/>
                </a:solidFill>
              </a:rPr>
              <a:t>proiecte</a:t>
            </a:r>
            <a:r>
              <a:rPr lang="en-US" altLang="en-US" sz="2200" dirty="0">
                <a:solidFill>
                  <a:srgbClr val="4D4D4D"/>
                </a:solidFill>
              </a:rPr>
              <a:t> </a:t>
            </a:r>
            <a:r>
              <a:rPr lang="en-US" altLang="en-US" sz="2200" dirty="0" err="1">
                <a:solidFill>
                  <a:srgbClr val="4D4D4D"/>
                </a:solidFill>
              </a:rPr>
              <a:t>finanțate</a:t>
            </a:r>
            <a:r>
              <a:rPr lang="en-US" altLang="en-US" sz="2200" dirty="0">
                <a:solidFill>
                  <a:srgbClr val="4D4D4D"/>
                </a:solidFill>
              </a:rPr>
              <a:t>)</a:t>
            </a:r>
          </a:p>
          <a:p>
            <a:pPr marL="228577" indent="-226990" defTabSz="449218" fontAlgn="base">
              <a:spcBef>
                <a:spcPts val="1200"/>
              </a:spcBef>
              <a:spcAft>
                <a:spcPts val="1800"/>
              </a:spcAft>
              <a:buClr>
                <a:srgbClr val="034EA2"/>
              </a:buClr>
              <a:buSzPct val="140000"/>
              <a:buFont typeface="Arial" panose="020B0604020202020204" pitchFamily="34" charset="0"/>
              <a:buChar char="•"/>
              <a:tabLst>
                <a:tab pos="228577" algn="l"/>
                <a:tab pos="676207" algn="l"/>
                <a:tab pos="1125425" algn="l"/>
                <a:tab pos="1574643" algn="l"/>
                <a:tab pos="2023861" algn="l"/>
                <a:tab pos="2473078" algn="l"/>
                <a:tab pos="2922296" algn="l"/>
                <a:tab pos="3371513" algn="l"/>
                <a:tab pos="3820731" algn="l"/>
                <a:tab pos="4269948" algn="l"/>
                <a:tab pos="4719166" algn="l"/>
                <a:tab pos="5168383" algn="l"/>
                <a:tab pos="5617601" algn="l"/>
                <a:tab pos="6066818" algn="l"/>
                <a:tab pos="6516036" algn="l"/>
                <a:tab pos="6965253" algn="l"/>
                <a:tab pos="7414471" algn="l"/>
                <a:tab pos="7863689" algn="l"/>
                <a:tab pos="8312907" algn="l"/>
                <a:tab pos="8762124" algn="l"/>
                <a:tab pos="9211342" algn="l"/>
                <a:tab pos="9409759" algn="l"/>
                <a:tab pos="10133587" algn="l"/>
                <a:tab pos="10857414" algn="l"/>
              </a:tabLst>
              <a:defRPr/>
            </a:pPr>
            <a:r>
              <a:rPr lang="en-US" altLang="en-US" sz="2200" b="1" dirty="0">
                <a:solidFill>
                  <a:srgbClr val="4D4D4D"/>
                </a:solidFill>
              </a:rPr>
              <a:t>Call documents </a:t>
            </a:r>
            <a:r>
              <a:rPr lang="en-US" altLang="en-US" sz="2200" dirty="0">
                <a:solidFill>
                  <a:srgbClr val="3333FF"/>
                </a:solidFill>
              </a:rPr>
              <a:t>(</a:t>
            </a:r>
            <a:r>
              <a:rPr lang="en-US" altLang="en-US" sz="2200" dirty="0">
                <a:solidFill>
                  <a:srgbClr val="CCCCFF"/>
                </a:solidFill>
                <a:hlinkClick r:id="rId4"/>
              </a:rPr>
              <a:t>Funding &amp; tender opportunities portal</a:t>
            </a:r>
            <a:r>
              <a:rPr lang="en-US" altLang="en-US" sz="2200" dirty="0">
                <a:solidFill>
                  <a:srgbClr val="3333FF"/>
                </a:solidFill>
              </a:rPr>
              <a:t>)</a:t>
            </a:r>
            <a:r>
              <a:rPr lang="en-US" altLang="en-US" sz="2200" dirty="0">
                <a:solidFill>
                  <a:srgbClr val="4D4D4D"/>
                </a:solidFill>
              </a:rPr>
              <a:t> - </a:t>
            </a:r>
            <a:r>
              <a:rPr lang="en-US" altLang="en-US" sz="2200" dirty="0" err="1">
                <a:solidFill>
                  <a:srgbClr val="4D4D4D"/>
                </a:solidFill>
              </a:rPr>
              <a:t>Apelurile</a:t>
            </a:r>
            <a:r>
              <a:rPr lang="en-US" altLang="en-US" sz="2200" dirty="0">
                <a:solidFill>
                  <a:srgbClr val="4D4D4D"/>
                </a:solidFill>
              </a:rPr>
              <a:t> </a:t>
            </a:r>
            <a:r>
              <a:rPr lang="en-US" altLang="en-US" sz="2200" dirty="0" err="1">
                <a:solidFill>
                  <a:srgbClr val="4D4D4D"/>
                </a:solidFill>
              </a:rPr>
              <a:t>publicate</a:t>
            </a:r>
            <a:endParaRPr lang="en-US" altLang="en-US" sz="2200" dirty="0">
              <a:solidFill>
                <a:srgbClr val="4D4D4D"/>
              </a:solidFill>
            </a:endParaRPr>
          </a:p>
          <a:p>
            <a:pPr marL="228577" indent="-226990" defTabSz="449218" fontAlgn="base">
              <a:spcBef>
                <a:spcPts val="1200"/>
              </a:spcBef>
              <a:spcAft>
                <a:spcPts val="1800"/>
              </a:spcAft>
              <a:buClr>
                <a:srgbClr val="034EA2"/>
              </a:buClr>
              <a:buSzPct val="140000"/>
              <a:buFont typeface="Arial" panose="020B0604020202020204" pitchFamily="34" charset="0"/>
              <a:buChar char="•"/>
              <a:tabLst>
                <a:tab pos="228577" algn="l"/>
                <a:tab pos="676207" algn="l"/>
                <a:tab pos="1125425" algn="l"/>
                <a:tab pos="1574643" algn="l"/>
                <a:tab pos="2023861" algn="l"/>
                <a:tab pos="2473078" algn="l"/>
                <a:tab pos="2922296" algn="l"/>
                <a:tab pos="3371513" algn="l"/>
                <a:tab pos="3820731" algn="l"/>
                <a:tab pos="4269948" algn="l"/>
                <a:tab pos="4719166" algn="l"/>
                <a:tab pos="5168383" algn="l"/>
                <a:tab pos="5617601" algn="l"/>
                <a:tab pos="6066818" algn="l"/>
                <a:tab pos="6516036" algn="l"/>
                <a:tab pos="6965253" algn="l"/>
                <a:tab pos="7414471" algn="l"/>
                <a:tab pos="7863689" algn="l"/>
                <a:tab pos="8312907" algn="l"/>
                <a:tab pos="8762124" algn="l"/>
                <a:tab pos="9211342" algn="l"/>
                <a:tab pos="9409759" algn="l"/>
                <a:tab pos="10133587" algn="l"/>
                <a:tab pos="10857414" algn="l"/>
              </a:tabLst>
              <a:defRPr/>
            </a:pPr>
            <a:r>
              <a:rPr lang="en-US" altLang="en-US" sz="2200" b="1" dirty="0">
                <a:solidFill>
                  <a:srgbClr val="4D4D4D"/>
                </a:solidFill>
              </a:rPr>
              <a:t>LIFE Regulation </a:t>
            </a:r>
            <a:r>
              <a:rPr lang="en-US" altLang="en-US" sz="2200" dirty="0">
                <a:solidFill>
                  <a:srgbClr val="4D4D4D"/>
                </a:solidFill>
              </a:rPr>
              <a:t>(</a:t>
            </a:r>
            <a:r>
              <a:rPr lang="en-US" altLang="en-US" sz="2200" dirty="0" err="1">
                <a:solidFill>
                  <a:srgbClr val="4D4D4D"/>
                </a:solidFill>
              </a:rPr>
              <a:t>Regulamentul</a:t>
            </a:r>
            <a:r>
              <a:rPr lang="en-US" altLang="en-US" sz="2200" dirty="0">
                <a:solidFill>
                  <a:srgbClr val="4D4D4D"/>
                </a:solidFill>
              </a:rPr>
              <a:t> LIFE)</a:t>
            </a:r>
            <a:r>
              <a:rPr lang="en-US" altLang="en-US" sz="2200" b="1" dirty="0">
                <a:solidFill>
                  <a:srgbClr val="4D4D4D"/>
                </a:solidFill>
              </a:rPr>
              <a:t> + Multi-annual work-</a:t>
            </a:r>
            <a:r>
              <a:rPr lang="en-US" altLang="en-US" sz="2200" b="1" dirty="0" err="1">
                <a:solidFill>
                  <a:srgbClr val="4D4D4D"/>
                </a:solidFill>
              </a:rPr>
              <a:t>programme</a:t>
            </a:r>
            <a:r>
              <a:rPr lang="en-US" altLang="en-US" sz="2200" b="1" dirty="0">
                <a:solidFill>
                  <a:srgbClr val="4D4D4D"/>
                </a:solidFill>
              </a:rPr>
              <a:t> </a:t>
            </a:r>
            <a:r>
              <a:rPr lang="en-US" altLang="en-US" sz="2200" dirty="0">
                <a:solidFill>
                  <a:srgbClr val="4D4D4D"/>
                </a:solidFill>
              </a:rPr>
              <a:t>(</a:t>
            </a:r>
            <a:r>
              <a:rPr lang="en-US" altLang="en-US" sz="2200" dirty="0" err="1">
                <a:solidFill>
                  <a:srgbClr val="4D4D4D"/>
                </a:solidFill>
              </a:rPr>
              <a:t>Programul</a:t>
            </a:r>
            <a:r>
              <a:rPr lang="en-US" altLang="en-US" sz="2200" dirty="0">
                <a:solidFill>
                  <a:srgbClr val="4D4D4D"/>
                </a:solidFill>
              </a:rPr>
              <a:t> de </a:t>
            </a:r>
            <a:r>
              <a:rPr lang="en-US" altLang="en-US" sz="2200" dirty="0" err="1">
                <a:solidFill>
                  <a:srgbClr val="4D4D4D"/>
                </a:solidFill>
              </a:rPr>
              <a:t>lucru</a:t>
            </a:r>
            <a:r>
              <a:rPr lang="en-US" altLang="en-US" sz="2200" dirty="0">
                <a:solidFill>
                  <a:srgbClr val="4D4D4D"/>
                </a:solidFill>
              </a:rPr>
              <a:t> </a:t>
            </a:r>
            <a:r>
              <a:rPr lang="en-US" altLang="en-US" sz="2200" dirty="0" err="1">
                <a:solidFill>
                  <a:srgbClr val="4D4D4D"/>
                </a:solidFill>
              </a:rPr>
              <a:t>multianual</a:t>
            </a:r>
            <a:r>
              <a:rPr lang="en-US" altLang="en-US" sz="2200" dirty="0">
                <a:solidFill>
                  <a:srgbClr val="4D4D4D"/>
                </a:solidFill>
              </a:rPr>
              <a:t>)</a:t>
            </a:r>
          </a:p>
          <a:p>
            <a:pPr marL="228577" indent="-226990" defTabSz="449218" fontAlgn="base">
              <a:spcBef>
                <a:spcPts val="1200"/>
              </a:spcBef>
              <a:spcAft>
                <a:spcPts val="1800"/>
              </a:spcAft>
              <a:buSzPct val="100000"/>
              <a:tabLst>
                <a:tab pos="228577" algn="l"/>
                <a:tab pos="676207" algn="l"/>
                <a:tab pos="1125425" algn="l"/>
                <a:tab pos="1574643" algn="l"/>
                <a:tab pos="2023861" algn="l"/>
                <a:tab pos="2473078" algn="l"/>
                <a:tab pos="2922296" algn="l"/>
                <a:tab pos="3371513" algn="l"/>
                <a:tab pos="3820731" algn="l"/>
                <a:tab pos="4269948" algn="l"/>
                <a:tab pos="4719166" algn="l"/>
                <a:tab pos="5168383" algn="l"/>
                <a:tab pos="5617601" algn="l"/>
                <a:tab pos="6066818" algn="l"/>
                <a:tab pos="6516036" algn="l"/>
                <a:tab pos="6965253" algn="l"/>
                <a:tab pos="7414471" algn="l"/>
                <a:tab pos="7863689" algn="l"/>
                <a:tab pos="8312907" algn="l"/>
                <a:tab pos="8762124" algn="l"/>
                <a:tab pos="9211342" algn="l"/>
                <a:tab pos="9409759" algn="l"/>
                <a:tab pos="10133587" algn="l"/>
                <a:tab pos="10857414" algn="l"/>
              </a:tabLst>
              <a:defRPr/>
            </a:pPr>
            <a:r>
              <a:rPr lang="en-US" altLang="en-US" sz="2200" dirty="0">
                <a:solidFill>
                  <a:srgbClr val="4D4D4D"/>
                </a:solidFill>
              </a:rPr>
              <a:t>Eventual </a:t>
            </a:r>
            <a:r>
              <a:rPr lang="en-US" altLang="en-US" sz="2200" dirty="0" err="1">
                <a:solidFill>
                  <a:srgbClr val="4D4D4D"/>
                </a:solidFill>
              </a:rPr>
              <a:t>cereți</a:t>
            </a:r>
            <a:r>
              <a:rPr lang="en-US" altLang="en-US" sz="2200" dirty="0">
                <a:solidFill>
                  <a:srgbClr val="4D4D4D"/>
                </a:solidFill>
              </a:rPr>
              <a:t> </a:t>
            </a:r>
            <a:r>
              <a:rPr lang="en-US" altLang="en-US" sz="2200" dirty="0" err="1">
                <a:solidFill>
                  <a:srgbClr val="4D4D4D"/>
                </a:solidFill>
              </a:rPr>
              <a:t>sprijin</a:t>
            </a:r>
            <a:r>
              <a:rPr lang="en-US" altLang="en-US" sz="2200" dirty="0">
                <a:solidFill>
                  <a:srgbClr val="4D4D4D"/>
                </a:solidFill>
              </a:rPr>
              <a:t> de la </a:t>
            </a:r>
            <a:r>
              <a:rPr lang="en-US" altLang="en-US" sz="2200" b="1" dirty="0" err="1">
                <a:solidFill>
                  <a:srgbClr val="4D4D4D"/>
                </a:solidFill>
              </a:rPr>
              <a:t>Punctul</a:t>
            </a:r>
            <a:r>
              <a:rPr lang="en-US" altLang="en-US" sz="2200" b="1" dirty="0">
                <a:solidFill>
                  <a:srgbClr val="4D4D4D"/>
                </a:solidFill>
              </a:rPr>
              <a:t> National de Contact </a:t>
            </a:r>
            <a:r>
              <a:rPr lang="en-US" altLang="en-US" sz="2200" dirty="0">
                <a:solidFill>
                  <a:srgbClr val="4D4D4D"/>
                </a:solidFill>
              </a:rPr>
              <a:t>din </a:t>
            </a:r>
            <a:r>
              <a:rPr lang="en-US" altLang="en-US" sz="2200" dirty="0" err="1">
                <a:solidFill>
                  <a:srgbClr val="4D4D4D"/>
                </a:solidFill>
              </a:rPr>
              <a:t>cadrul</a:t>
            </a:r>
            <a:r>
              <a:rPr lang="en-US" altLang="en-US" sz="2200" dirty="0">
                <a:solidFill>
                  <a:srgbClr val="4D4D4D"/>
                </a:solidFill>
              </a:rPr>
              <a:t> </a:t>
            </a:r>
            <a:r>
              <a:rPr lang="en-US" altLang="en-US" sz="2200" dirty="0" err="1">
                <a:solidFill>
                  <a:srgbClr val="4D4D4D"/>
                </a:solidFill>
              </a:rPr>
              <a:t>Ministerului</a:t>
            </a:r>
            <a:r>
              <a:rPr lang="en-US" altLang="en-US" sz="2200" dirty="0">
                <a:solidFill>
                  <a:srgbClr val="4D4D4D"/>
                </a:solidFill>
              </a:rPr>
              <a:t> </a:t>
            </a:r>
            <a:r>
              <a:rPr lang="en-US" altLang="en-US" sz="2200" dirty="0" err="1">
                <a:solidFill>
                  <a:srgbClr val="4D4D4D"/>
                </a:solidFill>
              </a:rPr>
              <a:t>Mediului</a:t>
            </a:r>
            <a:r>
              <a:rPr lang="en-US" altLang="en-US" sz="2200" dirty="0">
                <a:solidFill>
                  <a:srgbClr val="4D4D4D"/>
                </a:solidFill>
              </a:rPr>
              <a:t>: d-</a:t>
            </a:r>
            <a:r>
              <a:rPr lang="en-US" altLang="en-US" sz="2200" dirty="0" err="1">
                <a:solidFill>
                  <a:srgbClr val="4D4D4D"/>
                </a:solidFill>
              </a:rPr>
              <a:t>na</a:t>
            </a:r>
            <a:r>
              <a:rPr lang="en-US" altLang="en-US" sz="2200" dirty="0">
                <a:solidFill>
                  <a:srgbClr val="4D4D4D"/>
                </a:solidFill>
              </a:rPr>
              <a:t> Marisanda PÎRÎIANU, Director DIRECȚIA ACCESARE FONDURI EXTERNE, </a:t>
            </a:r>
            <a:r>
              <a:rPr lang="en-US" altLang="en-US" sz="2200" dirty="0">
                <a:solidFill>
                  <a:srgbClr val="CCCCFF"/>
                </a:solidFill>
                <a:hlinkClick r:id="rId5"/>
              </a:rPr>
              <a:t>marisanda.piriianu@mmediu.ro</a:t>
            </a:r>
            <a:r>
              <a:rPr lang="en-US" altLang="en-US" sz="2200" dirty="0">
                <a:solidFill>
                  <a:srgbClr val="4D4D4D"/>
                </a:solidFill>
              </a:rPr>
              <a:t>  </a:t>
            </a:r>
          </a:p>
          <a:p>
            <a:pPr marL="228577" indent="-225402" defTabSz="449218" fontAlgn="base">
              <a:spcBef>
                <a:spcPts val="1200"/>
              </a:spcBef>
              <a:spcAft>
                <a:spcPts val="1800"/>
              </a:spcAft>
              <a:buSzPct val="140000"/>
              <a:tabLst>
                <a:tab pos="228577" algn="l"/>
                <a:tab pos="676207" algn="l"/>
                <a:tab pos="1125425" algn="l"/>
                <a:tab pos="1574643" algn="l"/>
                <a:tab pos="2023861" algn="l"/>
                <a:tab pos="2473078" algn="l"/>
                <a:tab pos="2922296" algn="l"/>
                <a:tab pos="3371513" algn="l"/>
                <a:tab pos="3820731" algn="l"/>
                <a:tab pos="4269948" algn="l"/>
                <a:tab pos="4719166" algn="l"/>
                <a:tab pos="5168383" algn="l"/>
                <a:tab pos="5617601" algn="l"/>
                <a:tab pos="6066818" algn="l"/>
                <a:tab pos="6516036" algn="l"/>
                <a:tab pos="6965253" algn="l"/>
                <a:tab pos="7414471" algn="l"/>
                <a:tab pos="7863689" algn="l"/>
                <a:tab pos="8312907" algn="l"/>
                <a:tab pos="8762124" algn="l"/>
                <a:tab pos="9211342" algn="l"/>
                <a:tab pos="9409759" algn="l"/>
                <a:tab pos="10133587" algn="l"/>
                <a:tab pos="10857414" algn="l"/>
              </a:tabLst>
              <a:defRPr/>
            </a:pPr>
            <a:endParaRPr lang="en-US" altLang="en-US" sz="2200" dirty="0">
              <a:solidFill>
                <a:srgbClr val="4D4D4D"/>
              </a:solidFill>
            </a:endParaRPr>
          </a:p>
        </p:txBody>
      </p:sp>
      <p:sp>
        <p:nvSpPr>
          <p:cNvPr id="74755" name="Text Box 2">
            <a:extLst>
              <a:ext uri="{FF2B5EF4-FFF2-40B4-BE49-F238E27FC236}">
                <a16:creationId xmlns:a16="http://schemas.microsoft.com/office/drawing/2014/main" id="{67B78BC7-19A3-4359-F33F-AE90BF7CF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36" y="482984"/>
            <a:ext cx="10514231" cy="78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4994" rIns="89988" bIns="44994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4D4D4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4D4D4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600">
                <a:solidFill>
                  <a:srgbClr val="4D4D4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1600">
                <a:solidFill>
                  <a:srgbClr val="4D4D4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4D4D4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4D4D4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4D4D4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4D4D4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4D4D4D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1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  <a:tab pos="9409759" algn="l"/>
                <a:tab pos="10133587" algn="l"/>
              </a:tabLst>
            </a:pPr>
            <a:r>
              <a:rPr lang="en-US" altLang="en-US" sz="2800" b="1" dirty="0">
                <a:solidFill>
                  <a:srgbClr val="002060"/>
                </a:solidFill>
                <a:latin typeface="Arial"/>
              </a:rPr>
              <a:t>DE STUDIAT!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F33A86-B873-4EE6-CFB1-91BBB9584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28" y="1341040"/>
            <a:ext cx="11284068" cy="5687891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GB" sz="1400" b="1" spc="-1" dirty="0">
                <a:latin typeface="Tahoma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Refacerea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turbăriilor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pentru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reducerea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emisiilor</a:t>
            </a:r>
            <a:r>
              <a:rPr lang="en-GB" sz="2000" b="1" spc="-1" dirty="0">
                <a:latin typeface="+mj-lt"/>
                <a:ea typeface="ＭＳ Ｐゴシック"/>
              </a:rPr>
              <a:t> de gaze cu </a:t>
            </a:r>
            <a:r>
              <a:rPr lang="en-GB" sz="2000" b="1" spc="-1" dirty="0" err="1">
                <a:latin typeface="+mj-lt"/>
                <a:ea typeface="ＭＳ Ｐゴシック"/>
              </a:rPr>
              <a:t>efect</a:t>
            </a:r>
            <a:r>
              <a:rPr lang="en-GB" sz="2000" b="1" spc="-1" dirty="0">
                <a:latin typeface="+mj-lt"/>
                <a:ea typeface="ＭＳ Ｐゴシック"/>
              </a:rPr>
              <a:t> de </a:t>
            </a:r>
            <a:r>
              <a:rPr lang="en-GB" sz="2000" b="1" spc="-1" dirty="0" err="1">
                <a:latin typeface="+mj-lt"/>
                <a:ea typeface="ＭＳ Ｐゴシック"/>
              </a:rPr>
              <a:t>seră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și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sechestrarea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carbonului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în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regiunea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Mării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Baltice</a:t>
            </a:r>
            <a:br>
              <a:rPr lang="lv-LV" sz="2000" b="1" spc="-1" dirty="0">
                <a:solidFill>
                  <a:srgbClr val="336699"/>
                </a:solidFill>
                <a:latin typeface="+mj-lt"/>
                <a:ea typeface="ＭＳ Ｐゴシック"/>
              </a:rPr>
            </a:br>
            <a:endParaRPr lang="en-IE" sz="2000" b="1" spc="-1" dirty="0">
              <a:solidFill>
                <a:srgbClr val="336699"/>
              </a:solidFill>
              <a:latin typeface="+mj-lt"/>
              <a:ea typeface="ＭＳ Ｐゴシック"/>
            </a:endParaRPr>
          </a:p>
          <a:p>
            <a:pPr marL="0" indent="0" eaLnBrk="1" hangingPunct="1">
              <a:defRPr/>
            </a:pPr>
            <a:r>
              <a:rPr lang="en-IE" sz="2000" b="1" spc="-1" dirty="0">
                <a:solidFill>
                  <a:srgbClr val="336699"/>
                </a:solidFill>
                <a:latin typeface="+mj-lt"/>
                <a:ea typeface="ＭＳ Ｐゴシック"/>
              </a:rPr>
              <a:t>L</a:t>
            </a:r>
            <a:r>
              <a:rPr lang="fr-BE" sz="2000" b="1" spc="-1" dirty="0">
                <a:solidFill>
                  <a:srgbClr val="004494"/>
                </a:solidFill>
                <a:latin typeface="+mj-lt"/>
                <a:ea typeface="ＭＳ Ｐゴシック"/>
              </a:rPr>
              <a:t>OCATIE</a:t>
            </a:r>
            <a:r>
              <a:rPr lang="fr-BE" altLang="en-US" sz="2000" b="1" dirty="0">
                <a:solidFill>
                  <a:srgbClr val="004494"/>
                </a:solidFill>
                <a:latin typeface="+mj-lt"/>
              </a:rPr>
              <a:t>:   </a:t>
            </a:r>
            <a:r>
              <a:rPr lang="fr-BE" sz="2000" b="1" spc="-1" dirty="0" err="1">
                <a:latin typeface="+mj-lt"/>
                <a:ea typeface="ＭＳ Ｐゴシック"/>
              </a:rPr>
              <a:t>Letonia</a:t>
            </a:r>
            <a:r>
              <a:rPr lang="fr-BE" sz="2000" b="1" spc="-1" dirty="0">
                <a:latin typeface="+mj-lt"/>
                <a:ea typeface="ＭＳ Ｐゴシック"/>
              </a:rPr>
              <a:t>, </a:t>
            </a:r>
            <a:r>
              <a:rPr lang="fr-BE" sz="2000" b="1" spc="-1" dirty="0" err="1">
                <a:latin typeface="+mj-lt"/>
                <a:ea typeface="ＭＳ Ｐゴシック"/>
              </a:rPr>
              <a:t>Finlanda</a:t>
            </a:r>
            <a:r>
              <a:rPr lang="fr-BE" sz="2000" b="1" spc="-1" dirty="0">
                <a:latin typeface="+mj-lt"/>
                <a:ea typeface="ＭＳ Ｐゴシック"/>
              </a:rPr>
              <a:t>, Germania, </a:t>
            </a:r>
            <a:r>
              <a:rPr lang="fr-BE" sz="2000" b="1" spc="-1" dirty="0" err="1">
                <a:latin typeface="+mj-lt"/>
                <a:ea typeface="ＭＳ Ｐゴシック"/>
              </a:rPr>
              <a:t>Danemarca</a:t>
            </a:r>
            <a:r>
              <a:rPr lang="fr-BE" sz="2000" b="1" spc="-1" dirty="0">
                <a:latin typeface="+mj-lt"/>
                <a:ea typeface="ＭＳ Ｐゴシック"/>
              </a:rPr>
              <a:t> </a:t>
            </a:r>
            <a:r>
              <a:rPr lang="fr-BE" altLang="en-US" sz="2000" b="1" dirty="0">
                <a:solidFill>
                  <a:srgbClr val="A39B4E"/>
                </a:solidFill>
                <a:latin typeface="+mj-lt"/>
              </a:rPr>
              <a:t>			</a:t>
            </a:r>
          </a:p>
          <a:p>
            <a:pPr marL="0" indent="0" eaLnBrk="1" hangingPunct="1">
              <a:defRPr/>
            </a:pPr>
            <a:r>
              <a:rPr lang="fr-BE" altLang="en-US" sz="2000" b="1" dirty="0" err="1">
                <a:solidFill>
                  <a:srgbClr val="004494"/>
                </a:solidFill>
                <a:latin typeface="+mj-lt"/>
              </a:rPr>
              <a:t>Buget</a:t>
            </a:r>
            <a:r>
              <a:rPr lang="fr-BE" altLang="en-US" sz="2000" b="1" dirty="0">
                <a:solidFill>
                  <a:srgbClr val="004494"/>
                </a:solidFill>
                <a:latin typeface="+mj-lt"/>
              </a:rPr>
              <a:t> total</a:t>
            </a:r>
            <a:r>
              <a:rPr lang="fr-BE" altLang="en-US" sz="2000" dirty="0">
                <a:solidFill>
                  <a:srgbClr val="004494"/>
                </a:solidFill>
                <a:latin typeface="+mj-lt"/>
              </a:rPr>
              <a:t>:</a:t>
            </a:r>
            <a:r>
              <a:rPr lang="fr-BE" altLang="en-US" sz="2000" dirty="0">
                <a:latin typeface="+mj-lt"/>
              </a:rPr>
              <a:t> </a:t>
            </a:r>
            <a:r>
              <a:rPr lang="el-GR" sz="2000" spc="-1" dirty="0">
                <a:latin typeface="+mj-lt"/>
                <a:ea typeface="ＭＳ Ｐゴシック"/>
              </a:rPr>
              <a:t>€</a:t>
            </a:r>
            <a:r>
              <a:rPr lang="fr-BE" sz="2000" spc="-1" dirty="0">
                <a:latin typeface="+mj-lt"/>
                <a:ea typeface="ＭＳ Ｐゴシック"/>
              </a:rPr>
              <a:t>4,425,740, </a:t>
            </a:r>
            <a:r>
              <a:rPr lang="fr-BE" sz="2000" b="1" spc="-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/>
              </a:rPr>
              <a:t>Contribuție</a:t>
            </a:r>
            <a:r>
              <a:rPr lang="fr-BE" sz="2000" b="1" spc="-1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/>
              </a:rPr>
              <a:t> UE</a:t>
            </a:r>
            <a:r>
              <a:rPr lang="fr-BE" sz="2000" spc="-1" dirty="0">
                <a:latin typeface="+mj-lt"/>
                <a:ea typeface="ＭＳ Ｐゴシック"/>
              </a:rPr>
              <a:t>: 2,655,444 €; </a:t>
            </a:r>
            <a:r>
              <a:rPr lang="fr-BE" altLang="en-US" sz="2000" b="1" dirty="0">
                <a:solidFill>
                  <a:srgbClr val="004494"/>
                </a:solidFill>
                <a:latin typeface="+mj-lt"/>
              </a:rPr>
              <a:t>DURAT</a:t>
            </a:r>
            <a:r>
              <a:rPr lang="fr-BE" altLang="en-US" sz="2000" b="1" dirty="0">
                <a:solidFill>
                  <a:srgbClr val="004494"/>
                </a:solidFill>
                <a:latin typeface="+mj-lt"/>
                <a:cs typeface="Calibri" panose="020F0502020204030204" pitchFamily="34" charset="0"/>
              </a:rPr>
              <a:t>Ặ</a:t>
            </a:r>
            <a:r>
              <a:rPr lang="fr-BE" altLang="en-US" sz="2000" b="1" dirty="0">
                <a:solidFill>
                  <a:srgbClr val="004494"/>
                </a:solidFill>
                <a:latin typeface="+mj-lt"/>
              </a:rPr>
              <a:t>: </a:t>
            </a:r>
            <a:r>
              <a:rPr lang="fr-BE" sz="2000" b="1" spc="-1" dirty="0">
                <a:latin typeface="+mj-lt"/>
                <a:ea typeface="ＭＳ Ｐゴシック"/>
              </a:rPr>
              <a:t>01/07/22  - 30/06/27</a:t>
            </a:r>
            <a:endParaRPr lang="fr-BE" altLang="en-US" sz="2000" b="1" dirty="0">
              <a:latin typeface="+mj-lt"/>
            </a:endParaRPr>
          </a:p>
          <a:p>
            <a:pPr marL="0" indent="0" algn="just" eaLnBrk="1" hangingPunct="1">
              <a:spcBef>
                <a:spcPts val="601"/>
              </a:spcBef>
              <a:spcAft>
                <a:spcPts val="601"/>
              </a:spcAft>
              <a:defRPr/>
            </a:pPr>
            <a:r>
              <a:rPr lang="en-GB" sz="2000" b="1" spc="-1" dirty="0">
                <a:latin typeface="+mj-lt"/>
                <a:ea typeface="ＭＳ Ｐゴシック"/>
              </a:rPr>
              <a:t>- </a:t>
            </a:r>
            <a:r>
              <a:rPr lang="es-ES" sz="2000" b="1" spc="-1" dirty="0">
                <a:latin typeface="+mj-lt"/>
                <a:ea typeface="ＭＳ Ｐゴシック"/>
              </a:rPr>
              <a:t>Implementare </a:t>
            </a:r>
            <a:r>
              <a:rPr lang="es-ES" sz="2000" b="1" spc="-1" dirty="0" err="1">
                <a:latin typeface="+mj-lt"/>
                <a:ea typeface="ＭＳ Ｐゴシック"/>
              </a:rPr>
              <a:t>măsuri</a:t>
            </a:r>
            <a:r>
              <a:rPr lang="es-ES" sz="2000" b="1" spc="-1" dirty="0">
                <a:latin typeface="+mj-lt"/>
                <a:ea typeface="ＭＳ Ｐゴシック"/>
              </a:rPr>
              <a:t> de </a:t>
            </a:r>
            <a:r>
              <a:rPr lang="es-ES" sz="2000" b="1" spc="-1" dirty="0" err="1">
                <a:latin typeface="+mj-lt"/>
                <a:ea typeface="ＭＳ Ｐゴシック"/>
              </a:rPr>
              <a:t>reducere</a:t>
            </a:r>
            <a:r>
              <a:rPr lang="es-ES" sz="2000" b="1" spc="-1" dirty="0">
                <a:latin typeface="+mj-lt"/>
                <a:ea typeface="ＭＳ Ｐゴシック"/>
              </a:rPr>
              <a:t> a </a:t>
            </a:r>
            <a:r>
              <a:rPr lang="es-ES" sz="2000" b="1" spc="-1" dirty="0" err="1">
                <a:latin typeface="+mj-lt"/>
                <a:ea typeface="ＭＳ Ｐゴシック"/>
              </a:rPr>
              <a:t>emisiilor</a:t>
            </a:r>
            <a:r>
              <a:rPr lang="es-ES" sz="2000" b="1" spc="-1" dirty="0">
                <a:latin typeface="+mj-lt"/>
                <a:ea typeface="ＭＳ Ｐゴシック"/>
              </a:rPr>
              <a:t> de </a:t>
            </a:r>
            <a:r>
              <a:rPr lang="es-ES" sz="2000" b="1" spc="-1" dirty="0" err="1">
                <a:latin typeface="+mj-lt"/>
                <a:ea typeface="ＭＳ Ｐゴシック"/>
              </a:rPr>
              <a:t>gaze</a:t>
            </a:r>
            <a:r>
              <a:rPr lang="es-ES" sz="2000" b="1" spc="-1" dirty="0">
                <a:latin typeface="+mj-lt"/>
                <a:ea typeface="ＭＳ Ｐゴシック"/>
              </a:rPr>
              <a:t> </a:t>
            </a:r>
            <a:r>
              <a:rPr lang="es-ES" sz="2000" b="1" spc="-1" dirty="0" err="1">
                <a:latin typeface="+mj-lt"/>
                <a:ea typeface="ＭＳ Ｐゴシック"/>
              </a:rPr>
              <a:t>cu</a:t>
            </a:r>
            <a:r>
              <a:rPr lang="es-ES" sz="2000" b="1" spc="-1" dirty="0">
                <a:latin typeface="+mj-lt"/>
                <a:ea typeface="ＭＳ Ｐゴシック"/>
              </a:rPr>
              <a:t> </a:t>
            </a:r>
            <a:r>
              <a:rPr lang="es-ES" sz="2000" b="1" spc="-1" dirty="0" err="1">
                <a:latin typeface="+mj-lt"/>
                <a:ea typeface="ＭＳ Ｐゴシック"/>
              </a:rPr>
              <a:t>efect</a:t>
            </a:r>
            <a:r>
              <a:rPr lang="es-ES" sz="2000" b="1" spc="-1" dirty="0">
                <a:latin typeface="+mj-lt"/>
                <a:ea typeface="ＭＳ Ｐゴシック"/>
              </a:rPr>
              <a:t> de </a:t>
            </a:r>
            <a:r>
              <a:rPr lang="es-ES" sz="2000" b="1" spc="-1" dirty="0" err="1">
                <a:latin typeface="+mj-lt"/>
                <a:ea typeface="ＭＳ Ｐゴシック"/>
              </a:rPr>
              <a:t>seră</a:t>
            </a:r>
            <a:r>
              <a:rPr lang="es-ES" sz="2000" b="1" spc="-1" dirty="0">
                <a:latin typeface="+mj-lt"/>
                <a:ea typeface="ＭＳ Ｐゴシック"/>
              </a:rPr>
              <a:t> </a:t>
            </a:r>
            <a:r>
              <a:rPr lang="es-ES" sz="2000" b="1" spc="-1" dirty="0" err="1">
                <a:latin typeface="+mj-lt"/>
                <a:ea typeface="ＭＳ Ｐゴシック"/>
              </a:rPr>
              <a:t>prin</a:t>
            </a:r>
            <a:r>
              <a:rPr lang="es-ES" sz="2000" b="1" spc="-1" dirty="0">
                <a:latin typeface="+mj-lt"/>
                <a:ea typeface="ＭＳ Ｐゴシック"/>
              </a:rPr>
              <a:t> restaurare </a:t>
            </a:r>
            <a:r>
              <a:rPr lang="es-ES" sz="2000" b="1" spc="-1" dirty="0" err="1">
                <a:latin typeface="+mj-lt"/>
                <a:ea typeface="ＭＳ Ｐゴシック"/>
              </a:rPr>
              <a:t>turbării</a:t>
            </a:r>
            <a:r>
              <a:rPr lang="es-ES" sz="2000" b="1" spc="-1" dirty="0">
                <a:latin typeface="+mj-lt"/>
                <a:ea typeface="ＭＳ Ｐゴシック"/>
              </a:rPr>
              <a:t> din Letonia </a:t>
            </a:r>
            <a:r>
              <a:rPr lang="es-ES" sz="2000" b="1" spc="-1" dirty="0" err="1">
                <a:latin typeface="+mj-lt"/>
                <a:ea typeface="ＭＳ Ｐゴシック"/>
              </a:rPr>
              <a:t>și</a:t>
            </a:r>
            <a:r>
              <a:rPr lang="es-ES" sz="2000" b="1" spc="-1" dirty="0">
                <a:latin typeface="+mj-lt"/>
                <a:ea typeface="ＭＳ Ｐゴシック"/>
              </a:rPr>
              <a:t> </a:t>
            </a:r>
            <a:r>
              <a:rPr lang="es-ES" sz="2000" b="1" spc="-1" dirty="0" err="1">
                <a:latin typeface="+mj-lt"/>
                <a:ea typeface="ＭＳ Ｐゴシック"/>
              </a:rPr>
              <a:t>Finlanda</a:t>
            </a:r>
            <a:r>
              <a:rPr lang="es-ES" sz="2000" b="1" spc="-1" dirty="0">
                <a:latin typeface="+mj-lt"/>
                <a:ea typeface="ＭＳ Ｐゴシック"/>
              </a:rPr>
              <a:t> </a:t>
            </a:r>
            <a:r>
              <a:rPr lang="es-ES" sz="2000" spc="-1" dirty="0">
                <a:latin typeface="+mj-lt"/>
                <a:ea typeface="ＭＳ Ｐゴシック"/>
              </a:rPr>
              <a:t>– zona </a:t>
            </a:r>
            <a:r>
              <a:rPr lang="es-ES" sz="2000" spc="-1" dirty="0" err="1">
                <a:latin typeface="+mj-lt"/>
                <a:ea typeface="ＭＳ Ｐゴシック"/>
              </a:rPr>
              <a:t>afectată</a:t>
            </a:r>
            <a:r>
              <a:rPr lang="es-ES" sz="2000" spc="-1" dirty="0">
                <a:latin typeface="+mj-lt"/>
                <a:ea typeface="ＭＳ Ｐゴシック"/>
              </a:rPr>
              <a:t> </a:t>
            </a:r>
            <a:r>
              <a:rPr lang="es-ES" sz="2000" spc="-1" dirty="0" err="1">
                <a:latin typeface="+mj-lt"/>
                <a:ea typeface="ＭＳ Ｐゴシック"/>
              </a:rPr>
              <a:t>pozitiv</a:t>
            </a:r>
            <a:r>
              <a:rPr lang="es-ES" sz="2000" spc="-1" dirty="0">
                <a:latin typeface="+mj-lt"/>
                <a:ea typeface="ＭＳ Ｐゴシック"/>
              </a:rPr>
              <a:t> de </a:t>
            </a:r>
            <a:r>
              <a:rPr lang="es-ES" sz="2000" spc="-1" dirty="0" err="1">
                <a:latin typeface="+mj-lt"/>
                <a:ea typeface="ＭＳ Ｐゴシック"/>
              </a:rPr>
              <a:t>măsuri</a:t>
            </a:r>
            <a:r>
              <a:rPr lang="es-ES" sz="2000" spc="-1" dirty="0">
                <a:latin typeface="+mj-lt"/>
                <a:ea typeface="ＭＳ Ｐゴシック"/>
              </a:rPr>
              <a:t>: 5 076 ha </a:t>
            </a:r>
            <a:r>
              <a:rPr lang="es-ES" sz="2000" spc="-1" dirty="0" err="1">
                <a:latin typeface="+mj-lt"/>
                <a:ea typeface="ＭＳ Ｐゴシック"/>
              </a:rPr>
              <a:t>în</a:t>
            </a:r>
            <a:r>
              <a:rPr lang="es-ES" sz="2000" spc="-1" dirty="0">
                <a:latin typeface="+mj-lt"/>
                <a:ea typeface="ＭＳ Ｐゴシック"/>
              </a:rPr>
              <a:t> Letonia </a:t>
            </a:r>
            <a:r>
              <a:rPr lang="es-ES" sz="2000" spc="-1" dirty="0" err="1">
                <a:latin typeface="+mj-lt"/>
                <a:ea typeface="ＭＳ Ｐゴシック"/>
              </a:rPr>
              <a:t>și</a:t>
            </a:r>
            <a:r>
              <a:rPr lang="es-ES" sz="2000" spc="-1" dirty="0">
                <a:latin typeface="+mj-lt"/>
                <a:ea typeface="ＭＳ Ｐゴシック"/>
              </a:rPr>
              <a:t> 338 ha </a:t>
            </a:r>
            <a:r>
              <a:rPr lang="es-ES" sz="2000" spc="-1" dirty="0" err="1">
                <a:latin typeface="+mj-lt"/>
                <a:ea typeface="ＭＳ Ｐゴシック"/>
              </a:rPr>
              <a:t>în</a:t>
            </a:r>
            <a:r>
              <a:rPr lang="es-ES" sz="2000" spc="-1" dirty="0">
                <a:latin typeface="+mj-lt"/>
                <a:ea typeface="ＭＳ Ｐゴシック"/>
              </a:rPr>
              <a:t> </a:t>
            </a:r>
            <a:r>
              <a:rPr lang="es-ES" sz="2000" spc="-1" dirty="0" err="1">
                <a:latin typeface="+mj-lt"/>
                <a:ea typeface="ＭＳ Ｐゴシック"/>
              </a:rPr>
              <a:t>Finlanda</a:t>
            </a:r>
            <a:endParaRPr lang="en-LV" sz="2000" spc="-1" dirty="0">
              <a:latin typeface="+mj-lt"/>
              <a:ea typeface="ＭＳ Ｐゴシック"/>
            </a:endParaRPr>
          </a:p>
          <a:p>
            <a:pPr marL="0" indent="0" algn="just" eaLnBrk="1" hangingPunct="1">
              <a:spcBef>
                <a:spcPts val="601"/>
              </a:spcBef>
              <a:spcAft>
                <a:spcPts val="601"/>
              </a:spcAft>
              <a:buClr>
                <a:srgbClr val="0070C0"/>
              </a:buClr>
              <a:defRPr/>
            </a:pPr>
            <a:r>
              <a:rPr lang="en-GB" sz="2000" b="1" spc="-1" dirty="0">
                <a:latin typeface="+mj-lt"/>
                <a:ea typeface="ＭＳ Ｐゴシック"/>
              </a:rPr>
              <a:t>- </a:t>
            </a:r>
            <a:r>
              <a:rPr lang="en-GB" sz="2000" spc="-1" dirty="0" err="1">
                <a:latin typeface="+mj-lt"/>
                <a:ea typeface="ＭＳ Ｐゴシック"/>
              </a:rPr>
              <a:t>Testare</a:t>
            </a:r>
            <a:r>
              <a:rPr lang="en-GB" sz="2000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metode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inovatoare</a:t>
            </a:r>
            <a:r>
              <a:rPr lang="en-GB" sz="2000" b="1" spc="-1" dirty="0">
                <a:latin typeface="+mj-lt"/>
                <a:ea typeface="ＭＳ Ｐゴシック"/>
              </a:rPr>
              <a:t> de </a:t>
            </a:r>
            <a:r>
              <a:rPr lang="en-GB" sz="2000" b="1" spc="-1" dirty="0" err="1">
                <a:latin typeface="+mj-lt"/>
                <a:ea typeface="ＭＳ Ｐゴシック"/>
              </a:rPr>
              <a:t>monitorizare</a:t>
            </a:r>
            <a:r>
              <a:rPr lang="en-GB" sz="2000" spc="-1" dirty="0">
                <a:latin typeface="+mj-lt"/>
                <a:ea typeface="ＭＳ Ｐゴシック"/>
              </a:rPr>
              <a:t> (date </a:t>
            </a:r>
            <a:r>
              <a:rPr lang="en-GB" sz="2000" spc="-1" dirty="0" err="1">
                <a:latin typeface="+mj-lt"/>
                <a:ea typeface="ＭＳ Ｐゴシック"/>
              </a:rPr>
              <a:t>satelit</a:t>
            </a:r>
            <a:r>
              <a:rPr lang="en-GB" sz="2000" spc="-1" dirty="0">
                <a:latin typeface="+mj-lt"/>
                <a:ea typeface="ＭＳ Ｐゴシック"/>
              </a:rPr>
              <a:t>, drone) </a:t>
            </a:r>
            <a:r>
              <a:rPr lang="en-GB" sz="2000" spc="-1" dirty="0" err="1">
                <a:latin typeface="+mj-lt"/>
                <a:ea typeface="ＭＳ Ｐゴシック"/>
              </a:rPr>
              <a:t>pentru</a:t>
            </a:r>
            <a:r>
              <a:rPr lang="en-GB" sz="2000" spc="-1" dirty="0">
                <a:latin typeface="+mj-lt"/>
                <a:ea typeface="ＭＳ Ｐゴシック"/>
              </a:rPr>
              <a:t> </a:t>
            </a:r>
            <a:r>
              <a:rPr lang="en-GB" sz="2000" spc="-1" dirty="0" err="1">
                <a:latin typeface="+mj-lt"/>
                <a:ea typeface="ＭＳ Ｐゴシック"/>
              </a:rPr>
              <a:t>evaluarea</a:t>
            </a:r>
            <a:r>
              <a:rPr lang="en-GB" sz="2000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emisiilor</a:t>
            </a:r>
            <a:r>
              <a:rPr lang="en-GB" sz="2000" b="1" spc="-1" dirty="0">
                <a:latin typeface="+mj-lt"/>
                <a:ea typeface="ＭＳ Ｐゴシック"/>
              </a:rPr>
              <a:t> de GES </a:t>
            </a:r>
            <a:r>
              <a:rPr lang="en-GB" sz="2000" spc="-1" dirty="0" err="1">
                <a:latin typeface="+mj-lt"/>
                <a:ea typeface="ＭＳ Ｐゴシック"/>
              </a:rPr>
              <a:t>în</a:t>
            </a:r>
            <a:r>
              <a:rPr lang="en-GB" sz="2000" spc="-1" dirty="0">
                <a:latin typeface="+mj-lt"/>
                <a:ea typeface="ＭＳ Ｐゴシック"/>
              </a:rPr>
              <a:t> </a:t>
            </a:r>
            <a:r>
              <a:rPr lang="en-GB" sz="2000" spc="-1" dirty="0" err="1">
                <a:latin typeface="+mj-lt"/>
                <a:ea typeface="ＭＳ Ｐゴシック"/>
              </a:rPr>
              <a:t>Letonia</a:t>
            </a:r>
            <a:r>
              <a:rPr lang="en-GB" sz="2000" spc="-1" dirty="0">
                <a:latin typeface="+mj-lt"/>
                <a:ea typeface="ＭＳ Ｐゴシック"/>
              </a:rPr>
              <a:t> </a:t>
            </a:r>
            <a:r>
              <a:rPr lang="en-GB" sz="2000" spc="-1" dirty="0" err="1">
                <a:latin typeface="+mj-lt"/>
                <a:ea typeface="ＭＳ Ｐゴシック"/>
              </a:rPr>
              <a:t>și</a:t>
            </a:r>
            <a:r>
              <a:rPr lang="en-GB" sz="2000" spc="-1" dirty="0">
                <a:latin typeface="+mj-lt"/>
                <a:ea typeface="ＭＳ Ｐゴシック"/>
              </a:rPr>
              <a:t> </a:t>
            </a:r>
            <a:r>
              <a:rPr lang="en-GB" sz="2000" spc="-1" dirty="0" err="1">
                <a:latin typeface="+mj-lt"/>
                <a:ea typeface="ＭＳ Ｐゴシック"/>
              </a:rPr>
              <a:t>Finlanda</a:t>
            </a:r>
            <a:r>
              <a:rPr lang="en-GB" sz="2000" spc="-1" dirty="0">
                <a:latin typeface="+mj-lt"/>
                <a:ea typeface="ＭＳ Ｐゴシック"/>
              </a:rPr>
              <a:t>, </a:t>
            </a:r>
            <a:r>
              <a:rPr lang="en-GB" sz="2000" spc="-1" dirty="0" err="1">
                <a:latin typeface="+mj-lt"/>
                <a:ea typeface="ＭＳ Ｐゴシック"/>
              </a:rPr>
              <a:t>dezvoltarea</a:t>
            </a:r>
            <a:r>
              <a:rPr lang="en-GB" sz="2000" spc="-1" dirty="0">
                <a:latin typeface="+mj-lt"/>
                <a:ea typeface="ＭＳ Ｐゴシック"/>
              </a:rPr>
              <a:t> </a:t>
            </a:r>
            <a:r>
              <a:rPr lang="en-GB" sz="2000" spc="-1" dirty="0" err="1">
                <a:latin typeface="+mj-lt"/>
                <a:ea typeface="ＭＳ Ｐゴシック"/>
              </a:rPr>
              <a:t>unui</a:t>
            </a:r>
            <a:r>
              <a:rPr lang="en-GB" sz="2000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ghid</a:t>
            </a:r>
            <a:r>
              <a:rPr lang="en-GB" sz="2000" b="1" spc="-1" dirty="0">
                <a:latin typeface="+mj-lt"/>
                <a:ea typeface="ＭＳ Ｐゴシック"/>
              </a:rPr>
              <a:t> de </a:t>
            </a:r>
            <a:r>
              <a:rPr lang="en-GB" sz="2000" b="1" spc="-1" dirty="0" err="1">
                <a:latin typeface="+mj-lt"/>
                <a:ea typeface="ＭＳ Ｐゴシック"/>
              </a:rPr>
              <a:t>monitorizare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si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elaborare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inventarelor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naționale</a:t>
            </a:r>
            <a:r>
              <a:rPr lang="en-GB" sz="2000" b="1" spc="-1" dirty="0">
                <a:latin typeface="+mj-lt"/>
                <a:ea typeface="ＭＳ Ｐゴシック"/>
              </a:rPr>
              <a:t> GES</a:t>
            </a:r>
          </a:p>
          <a:p>
            <a:pPr marL="0" indent="0" algn="just" eaLnBrk="1" hangingPunct="1">
              <a:spcBef>
                <a:spcPts val="601"/>
              </a:spcBef>
              <a:spcAft>
                <a:spcPts val="601"/>
              </a:spcAft>
              <a:buClr>
                <a:srgbClr val="0070C0"/>
              </a:buClr>
              <a:defRPr/>
            </a:pPr>
            <a:r>
              <a:rPr lang="en-GB" sz="2000" spc="-1" dirty="0">
                <a:latin typeface="+mj-lt"/>
                <a:ea typeface="ＭＳ Ｐゴシック"/>
              </a:rPr>
              <a:t>-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Activități</a:t>
            </a:r>
            <a:r>
              <a:rPr lang="en-GB" sz="2000" b="1" spc="-1" dirty="0">
                <a:latin typeface="+mj-lt"/>
                <a:ea typeface="ＭＳ Ｐゴシック"/>
              </a:rPr>
              <a:t> de </a:t>
            </a:r>
            <a:r>
              <a:rPr lang="en-GB" sz="2000" b="1" spc="-1" dirty="0" err="1">
                <a:latin typeface="+mj-lt"/>
                <a:ea typeface="ＭＳ Ｐゴシック"/>
              </a:rPr>
              <a:t>diseminare</a:t>
            </a:r>
            <a:r>
              <a:rPr lang="en-GB" sz="2000" b="1" spc="-1" dirty="0">
                <a:latin typeface="+mj-lt"/>
                <a:ea typeface="ＭＳ Ｐゴシック"/>
              </a:rPr>
              <a:t>, </a:t>
            </a:r>
            <a:r>
              <a:rPr lang="en-GB" sz="2000" b="1" spc="-1" dirty="0" err="1">
                <a:latin typeface="+mj-lt"/>
                <a:ea typeface="ＭＳ Ｐゴシック"/>
              </a:rPr>
              <a:t>sensibilizare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și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formare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pentru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consolidarea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cunoștințelor</a:t>
            </a:r>
            <a:r>
              <a:rPr lang="en-GB" sz="2000" b="1" spc="-1" dirty="0">
                <a:latin typeface="+mj-lt"/>
                <a:ea typeface="ＭＳ Ｐゴシック"/>
              </a:rPr>
              <a:t>; </a:t>
            </a:r>
            <a:r>
              <a:rPr lang="en-GB" sz="2000" b="1" spc="-1" dirty="0" err="1">
                <a:latin typeface="+mj-lt"/>
                <a:ea typeface="ＭＳ Ｐゴシック"/>
              </a:rPr>
              <a:t>și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consolidarea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b="1" spc="-1" dirty="0" err="1">
                <a:latin typeface="+mj-lt"/>
                <a:ea typeface="ＭＳ Ｐゴシック"/>
              </a:rPr>
              <a:t>capacității</a:t>
            </a:r>
            <a:r>
              <a:rPr lang="en-GB" sz="2000" b="1" spc="-1" dirty="0">
                <a:latin typeface="+mj-lt"/>
                <a:ea typeface="ＭＳ Ｐゴシック"/>
              </a:rPr>
              <a:t> </a:t>
            </a:r>
            <a:r>
              <a:rPr lang="en-GB" sz="2000" spc="-1" dirty="0" err="1">
                <a:latin typeface="+mj-lt"/>
                <a:ea typeface="ＭＳ Ｐゴシック"/>
              </a:rPr>
              <a:t>autorităților</a:t>
            </a:r>
            <a:r>
              <a:rPr lang="en-GB" sz="2000" spc="-1" dirty="0">
                <a:latin typeface="+mj-lt"/>
                <a:ea typeface="ＭＳ Ｐゴシック"/>
              </a:rPr>
              <a:t> </a:t>
            </a:r>
            <a:r>
              <a:rPr lang="en-GB" sz="2000" spc="-1" dirty="0" err="1">
                <a:latin typeface="+mj-lt"/>
                <a:ea typeface="ＭＳ Ｐゴシック"/>
              </a:rPr>
              <a:t>naționale</a:t>
            </a:r>
            <a:r>
              <a:rPr lang="en-GB" sz="2000" spc="-1" dirty="0">
                <a:latin typeface="+mj-lt"/>
                <a:ea typeface="ＭＳ Ｐゴシック"/>
              </a:rPr>
              <a:t> </a:t>
            </a:r>
            <a:r>
              <a:rPr lang="en-GB" sz="2000" spc="-1" dirty="0" err="1">
                <a:latin typeface="+mj-lt"/>
                <a:ea typeface="ＭＳ Ｐゴシック"/>
              </a:rPr>
              <a:t>și</a:t>
            </a:r>
            <a:r>
              <a:rPr lang="en-GB" sz="2000" spc="-1" dirty="0">
                <a:latin typeface="+mj-lt"/>
                <a:ea typeface="ＭＳ Ｐゴシック"/>
              </a:rPr>
              <a:t> locale </a:t>
            </a:r>
            <a:r>
              <a:rPr lang="en-GB" sz="2000" spc="-1" dirty="0" err="1">
                <a:latin typeface="+mj-lt"/>
                <a:ea typeface="ＭＳ Ｐゴシック"/>
              </a:rPr>
              <a:t>pentru</a:t>
            </a:r>
            <a:r>
              <a:rPr lang="en-GB" sz="2000" spc="-1" dirty="0">
                <a:latin typeface="+mj-lt"/>
                <a:ea typeface="ＭＳ Ｐゴシック"/>
              </a:rPr>
              <a:t> a </a:t>
            </a:r>
            <a:r>
              <a:rPr lang="en-GB" sz="2000" spc="-1" dirty="0" err="1">
                <a:latin typeface="+mj-lt"/>
                <a:ea typeface="ＭＳ Ｐゴシック"/>
              </a:rPr>
              <a:t>aplica</a:t>
            </a:r>
            <a:r>
              <a:rPr lang="en-GB" sz="2000" spc="-1" dirty="0">
                <a:latin typeface="+mj-lt"/>
                <a:ea typeface="ＭＳ Ｐゴシック"/>
              </a:rPr>
              <a:t> </a:t>
            </a:r>
            <a:r>
              <a:rPr lang="en-GB" sz="2000" spc="-1" dirty="0" err="1">
                <a:latin typeface="+mj-lt"/>
                <a:ea typeface="ＭＳ Ｐゴシック"/>
              </a:rPr>
              <a:t>cunoștiințele</a:t>
            </a:r>
            <a:r>
              <a:rPr lang="en-GB" sz="2000" spc="-1" dirty="0">
                <a:latin typeface="+mj-lt"/>
                <a:ea typeface="ＭＳ Ｐゴシック"/>
              </a:rPr>
              <a:t> </a:t>
            </a:r>
            <a:r>
              <a:rPr lang="en-GB" sz="2000" spc="-1" dirty="0" err="1">
                <a:latin typeface="+mj-lt"/>
                <a:ea typeface="ＭＳ Ｐゴシック"/>
              </a:rPr>
              <a:t>în</a:t>
            </a:r>
            <a:r>
              <a:rPr lang="en-GB" sz="2000" spc="-1" dirty="0">
                <a:latin typeface="+mj-lt"/>
                <a:ea typeface="ＭＳ Ｐゴシック"/>
              </a:rPr>
              <a:t> </a:t>
            </a:r>
            <a:r>
              <a:rPr lang="en-GB" sz="2000" spc="-1" dirty="0" err="1">
                <a:latin typeface="+mj-lt"/>
                <a:ea typeface="ＭＳ Ｐゴシック"/>
              </a:rPr>
              <a:t>practică</a:t>
            </a:r>
            <a:endParaRPr lang="lv-LV" sz="2000" spc="-1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96559C-6FE5-ADD6-268E-0DF10F4D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98" y="447"/>
            <a:ext cx="10514231" cy="974598"/>
          </a:xfrm>
        </p:spPr>
        <p:txBody>
          <a:bodyPr/>
          <a:lstStyle/>
          <a:p>
            <a:pPr eaLnBrk="1" hangingPunct="1">
              <a:defRPr/>
            </a:pPr>
            <a:br>
              <a:rPr lang="en-GB" sz="2400" b="1" spc="-1" dirty="0">
                <a:solidFill>
                  <a:srgbClr val="336699"/>
                </a:solidFill>
                <a:latin typeface="Tahoma"/>
                <a:ea typeface="ＭＳ Ｐゴシック"/>
              </a:rPr>
            </a:br>
            <a:br>
              <a:rPr lang="en-GB" sz="2400" b="1" spc="-1" dirty="0">
                <a:solidFill>
                  <a:srgbClr val="336699"/>
                </a:solidFill>
                <a:latin typeface="Tahoma"/>
                <a:ea typeface="ＭＳ Ｐゴシック"/>
              </a:rPr>
            </a:br>
            <a:r>
              <a:rPr lang="en-GB" sz="2400" b="1" spc="-1" dirty="0" err="1">
                <a:solidFill>
                  <a:schemeClr val="accent2">
                    <a:lumMod val="75000"/>
                  </a:schemeClr>
                </a:solidFill>
                <a:ea typeface="ＭＳ Ｐゴシック"/>
              </a:rPr>
              <a:t>Proiecte</a:t>
            </a:r>
            <a:r>
              <a:rPr lang="en-GB" sz="2400" b="1" spc="-1" dirty="0">
                <a:solidFill>
                  <a:schemeClr val="accent2">
                    <a:lumMod val="75000"/>
                  </a:schemeClr>
                </a:solidFill>
                <a:ea typeface="ＭＳ Ｐゴシック"/>
              </a:rPr>
              <a:t> LIFE CLIMA:</a:t>
            </a:r>
            <a:br>
              <a:rPr lang="en-GB" sz="2400" b="1" spc="-1" dirty="0">
                <a:solidFill>
                  <a:schemeClr val="accent2">
                    <a:lumMod val="75000"/>
                  </a:schemeClr>
                </a:solidFill>
                <a:ea typeface="ＭＳ Ｐゴシック"/>
              </a:rPr>
            </a:br>
            <a:br>
              <a:rPr lang="en-GB" sz="2400" b="1" spc="-1" dirty="0">
                <a:solidFill>
                  <a:schemeClr val="accent2">
                    <a:lumMod val="75000"/>
                  </a:schemeClr>
                </a:solidFill>
                <a:ea typeface="ＭＳ Ｐゴシック"/>
              </a:rPr>
            </a:br>
            <a:r>
              <a:rPr lang="en-GB" sz="2400" b="1" spc="-1" dirty="0">
                <a:solidFill>
                  <a:schemeClr val="accent2">
                    <a:lumMod val="75000"/>
                  </a:schemeClr>
                </a:solidFill>
                <a:ea typeface="ＭＳ Ｐゴシック"/>
              </a:rPr>
              <a:t>LIFE </a:t>
            </a:r>
            <a:r>
              <a:rPr lang="en-GB" sz="2400" b="1" spc="-1" dirty="0" err="1">
                <a:solidFill>
                  <a:schemeClr val="accent2">
                    <a:lumMod val="75000"/>
                  </a:schemeClr>
                </a:solidFill>
                <a:ea typeface="ＭＳ Ｐゴシック"/>
              </a:rPr>
              <a:t>PeatCarbon</a:t>
            </a:r>
            <a:r>
              <a:rPr lang="en-GB" sz="2400" b="1" spc="-1" dirty="0">
                <a:solidFill>
                  <a:schemeClr val="accent2">
                    <a:lumMod val="75000"/>
                  </a:schemeClr>
                </a:solidFill>
                <a:ea typeface="ＭＳ Ｐゴシック"/>
              </a:rPr>
              <a:t> - LIFE21 CCM/LV/4396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875</Words>
  <Application>Microsoft Macintosh PowerPoint</Application>
  <PresentationFormat>Widescreen</PresentationFormat>
  <Paragraphs>105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Strawford</vt:lpstr>
      <vt:lpstr>Symbol</vt:lpstr>
      <vt:lpstr>Tahoma</vt:lpstr>
      <vt:lpstr>Times New Roman</vt:lpstr>
      <vt:lpstr>Wingdings</vt:lpstr>
      <vt:lpstr>ヒラギノ角ゴ Pro W3</vt:lpstr>
      <vt:lpstr>1_Office Theme</vt:lpstr>
      <vt:lpstr>2_Office Theme</vt:lpstr>
      <vt:lpstr>3_Office Theme</vt:lpstr>
      <vt:lpstr>PowerPoint Presentation</vt:lpstr>
      <vt:lpstr>Ce imi poate oferi life?</vt:lpstr>
      <vt:lpstr>Ce este important in life?</vt:lpstr>
      <vt:lpstr>Impact </vt:lpstr>
      <vt:lpstr>Sustenabilitate</vt:lpstr>
      <vt:lpstr>Replicare </vt:lpstr>
      <vt:lpstr>Planificarea Proiectului</vt:lpstr>
      <vt:lpstr>PowerPoint Presentation</vt:lpstr>
      <vt:lpstr>  Proiecte LIFE CLIMA:  LIFE PeatCarbon - LIFE21 CCM/LV/4396</vt:lpstr>
      <vt:lpstr>Proiecte LIFE CLIMA  LIFE PACT- LIFE20 CCA/BE/001710 </vt:lpstr>
      <vt:lpstr>Leuven-Domeniul public</vt:lpstr>
      <vt:lpstr>PowerPoint Presentation</vt:lpstr>
      <vt:lpstr>PowerPoint Presentation</vt:lpstr>
      <vt:lpstr>Leuven: Amenajare spații verzi - cămin de bătrani</vt:lpstr>
      <vt:lpstr>Leuven: Amenajare spatii verzi - camin de batrani</vt:lpstr>
      <vt:lpstr>PowerPoint Presentation</vt:lpstr>
      <vt:lpstr>Madrid: Scoala Navas Tolosa  </vt:lpstr>
      <vt:lpstr>           Mult success!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OANCEA Diana (CINEA)</dc:creator>
  <cp:lastModifiedBy>Alexandra Popa</cp:lastModifiedBy>
  <cp:revision>3</cp:revision>
  <dcterms:created xsi:type="dcterms:W3CDTF">2024-05-28T22:21:20Z</dcterms:created>
  <dcterms:modified xsi:type="dcterms:W3CDTF">2024-06-09T09:21:42Z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2024-05-28T22:26:06Z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a7b932e3-bea2-43ff-a5da-1aafdfa2d64c</vt:lpwstr>
  </property>
  <property fmtid="{D5CDD505-2E9C-101B-9397-08002B2CF9AE}" pid="8" name="MSIP_Label_6bd9ddd1-4d20-43f6-abfa-fc3c07406f94_ContentBits">
    <vt:lpwstr>0</vt:lpwstr>
  </property>
</Properties>
</file>