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29" r:id="rId2"/>
    <p:sldId id="259" r:id="rId3"/>
    <p:sldId id="260" r:id="rId4"/>
    <p:sldId id="261" r:id="rId5"/>
    <p:sldId id="262" r:id="rId6"/>
    <p:sldId id="265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5" r:id="rId15"/>
    <p:sldId id="276" r:id="rId16"/>
    <p:sldId id="300" r:id="rId17"/>
    <p:sldId id="301" r:id="rId18"/>
    <p:sldId id="302" r:id="rId19"/>
    <p:sldId id="321" r:id="rId20"/>
    <p:sldId id="279" r:id="rId21"/>
    <p:sldId id="280" r:id="rId22"/>
    <p:sldId id="281" r:id="rId23"/>
    <p:sldId id="284" r:id="rId24"/>
    <p:sldId id="306" r:id="rId25"/>
    <p:sldId id="305" r:id="rId26"/>
    <p:sldId id="285" r:id="rId27"/>
    <p:sldId id="303" r:id="rId28"/>
    <p:sldId id="307" r:id="rId29"/>
    <p:sldId id="309" r:id="rId30"/>
    <p:sldId id="288" r:id="rId31"/>
    <p:sldId id="322" r:id="rId32"/>
    <p:sldId id="328" r:id="rId33"/>
    <p:sldId id="326" r:id="rId34"/>
    <p:sldId id="327" r:id="rId35"/>
    <p:sldId id="316" r:id="rId36"/>
    <p:sldId id="323" r:id="rId37"/>
    <p:sldId id="314" r:id="rId38"/>
    <p:sldId id="315" r:id="rId39"/>
    <p:sldId id="292" r:id="rId40"/>
    <p:sldId id="324" r:id="rId41"/>
    <p:sldId id="317" r:id="rId42"/>
    <p:sldId id="318" r:id="rId43"/>
    <p:sldId id="294" r:id="rId44"/>
    <p:sldId id="325" r:id="rId45"/>
    <p:sldId id="319" r:id="rId46"/>
    <p:sldId id="320" r:id="rId47"/>
    <p:sldId id="296" r:id="rId48"/>
    <p:sldId id="297" r:id="rId49"/>
    <p:sldId id="298" r:id="rId50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66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7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wnloads\Tulcea%20emisii%202015-2018%20%20(1).xls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tulcea\PM10%20profil%20lunar%20saptamanal%20%20zilnic_DB-1,%20cu%20TL-1%20doar%20la%20medii%20an%20si%20nr%20depasiri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tulcea\PM10%20profil%20lunar%20saptamanal%20%20zilnic_DB-1,%20cu%20TL-2%20doar%20la%20medii%20an%20si%20nr%20depasiri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tulcea\PM10%20profil%20lunar%20saptamanal%20%20zilnic_DB-1,%20cu%20TL-2%20doar%20la%20medii%20an%20si%20nr%20depasiri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tulcea\PM10%20profil%20lunar%20saptamanal%20%20zilnic_DB-1,%20cu%20TL-3%20doar%20la%20medii%20an%20si%20nr%20depasiri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tulcea\PM10%20profil%20lunar%20saptamanal%20%20zilnic_DB-1,%20cu%20TL-3%20doar%20la%20medii%20an%20si%20nr%20depasiri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400" dirty="0"/>
              <a:t>Evoluția emisiilor (t/an) de </a:t>
            </a:r>
            <a:r>
              <a:rPr lang="ro-RO" sz="1400" b="1" i="0" dirty="0"/>
              <a:t>PM</a:t>
            </a:r>
            <a:r>
              <a:rPr lang="ro-RO" sz="1400" b="1" i="0" baseline="-25000" dirty="0"/>
              <a:t>10</a:t>
            </a:r>
            <a:r>
              <a:rPr lang="ro-RO" sz="1400" dirty="0"/>
              <a:t> pentru județul/zona Tulcea,</a:t>
            </a:r>
          </a:p>
          <a:p>
            <a:pPr>
              <a:defRPr sz="1400"/>
            </a:pPr>
            <a:r>
              <a:rPr lang="ro-RO" sz="1400" dirty="0"/>
              <a:t>perioada 2015 - 2019, </a:t>
            </a:r>
            <a:r>
              <a:rPr lang="ro-RO" sz="1400" b="1" dirty="0"/>
              <a:t>din trafic rutier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Sheet1!$A$4:$A$8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Sheet1!$B$4:$B$8</c:f>
              <c:numCache>
                <c:formatCode>0.00</c:formatCode>
                <c:ptCount val="5"/>
                <c:pt idx="0">
                  <c:v>30.096852745605805</c:v>
                </c:pt>
                <c:pt idx="1">
                  <c:v>29.229492234503052</c:v>
                </c:pt>
                <c:pt idx="2">
                  <c:v>29.948663972080954</c:v>
                </c:pt>
                <c:pt idx="3">
                  <c:v>33.439773993637083</c:v>
                </c:pt>
                <c:pt idx="4">
                  <c:v>26.995001214477032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9A-4C38-B1F8-7DFEF4C6C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4177488"/>
        <c:axId val="1034177072"/>
      </c:barChart>
      <c:catAx>
        <c:axId val="103417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4177072"/>
        <c:crosses val="autoZero"/>
        <c:auto val="1"/>
        <c:lblAlgn val="ctr"/>
        <c:lblOffset val="100"/>
        <c:noMultiLvlLbl val="0"/>
      </c:catAx>
      <c:valAx>
        <c:axId val="1034177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417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400" b="0" i="0" baseline="0" dirty="0">
                <a:effectLst/>
              </a:rPr>
              <a:t>Evoluția emisiilor (t/an) de </a:t>
            </a:r>
            <a:r>
              <a:rPr lang="ro-RO" sz="1400" b="1" i="0" baseline="0" dirty="0">
                <a:effectLst/>
              </a:rPr>
              <a:t>PM</a:t>
            </a:r>
            <a:r>
              <a:rPr lang="ro-RO" sz="1400" b="1" i="0" baseline="-25000" dirty="0">
                <a:effectLst/>
              </a:rPr>
              <a:t>10</a:t>
            </a:r>
            <a:r>
              <a:rPr lang="ro-RO" sz="1400" b="0" i="0" baseline="0" dirty="0">
                <a:effectLst/>
              </a:rPr>
              <a:t> pentru județul Tulcea,</a:t>
            </a:r>
            <a:endParaRPr lang="ro-RO" sz="1400" dirty="0">
              <a:effectLst/>
            </a:endParaRPr>
          </a:p>
          <a:p>
            <a:pPr>
              <a:defRPr sz="1400"/>
            </a:pPr>
            <a:r>
              <a:rPr lang="ro-RO" sz="1400" b="0" i="0" baseline="0" dirty="0">
                <a:effectLst/>
              </a:rPr>
              <a:t>perioada 2015 - 2019, </a:t>
            </a:r>
            <a:r>
              <a:rPr lang="ro-RO" sz="1400" b="1" i="0" u="sng" baseline="0" dirty="0">
                <a:effectLst/>
              </a:rPr>
              <a:t>din trafic rutier, pe categorii de vehicule</a:t>
            </a:r>
            <a:endParaRPr lang="ro-RO" sz="1400" dirty="0">
              <a:effectLst/>
            </a:endParaRPr>
          </a:p>
        </c:rich>
      </c:tx>
      <c:layout>
        <c:manualLayout>
          <c:xMode val="edge"/>
          <c:yMode val="edge"/>
          <c:x val="0.14734375000000002"/>
          <c:y val="2.34374985582247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7888410433070862E-2"/>
          <c:y val="0.23996814814814815"/>
          <c:w val="0.91273658956692916"/>
          <c:h val="0.524900370370370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Autoturisme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Sheet1!$B$2:$B$6</c:f>
              <c:numCache>
                <c:formatCode>0.00</c:formatCode>
                <c:ptCount val="5"/>
                <c:pt idx="0">
                  <c:v>12.004133684421067</c:v>
                </c:pt>
                <c:pt idx="1">
                  <c:v>10.7867537179346</c:v>
                </c:pt>
                <c:pt idx="2">
                  <c:v>11.554009168995389</c:v>
                </c:pt>
                <c:pt idx="3">
                  <c:v>13.513990553270995</c:v>
                </c:pt>
                <c:pt idx="4">
                  <c:v>11.8862527375111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01-4E37-80A8-2F1E9DE337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Autoutilitare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Sheet1!$C$2:$C$6</c:f>
              <c:numCache>
                <c:formatCode>0.00</c:formatCode>
                <c:ptCount val="5"/>
                <c:pt idx="0">
                  <c:v>7.6351241041378248</c:v>
                </c:pt>
                <c:pt idx="1">
                  <c:v>6.5931565582169789</c:v>
                </c:pt>
                <c:pt idx="2">
                  <c:v>6.70564349822138</c:v>
                </c:pt>
                <c:pt idx="3">
                  <c:v>7.4527544995514683</c:v>
                </c:pt>
                <c:pt idx="4">
                  <c:v>6.2291152499537903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01-4E37-80A8-2F1E9DE337B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Autovehicule grele incluzând şi autobuze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Sheet1!$D$2:$D$6</c:f>
              <c:numCache>
                <c:formatCode>0.00</c:formatCode>
                <c:ptCount val="5"/>
                <c:pt idx="0">
                  <c:v>10.356818198407691</c:v>
                </c:pt>
                <c:pt idx="1">
                  <c:v>11.736478585510332</c:v>
                </c:pt>
                <c:pt idx="2">
                  <c:v>11.577150566932684</c:v>
                </c:pt>
                <c:pt idx="3">
                  <c:v>12.323385226132039</c:v>
                </c:pt>
                <c:pt idx="4">
                  <c:v>8.8205628178156292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01-4E37-80A8-2F1E9DE337B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Motociclete şi motorete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Sheet1!$E$2:$E$6</c:f>
              <c:numCache>
                <c:formatCode>0.00</c:formatCode>
                <c:ptCount val="5"/>
                <c:pt idx="0">
                  <c:v>0.10077675863922164</c:v>
                </c:pt>
                <c:pt idx="1">
                  <c:v>0.11310337284114209</c:v>
                </c:pt>
                <c:pt idx="2">
                  <c:v>0.11186073793150032</c:v>
                </c:pt>
                <c:pt idx="3">
                  <c:v>0.14964371468257334</c:v>
                </c:pt>
                <c:pt idx="4">
                  <c:v>5.9070409196510999E-2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701-4E37-80A8-2F1E9DE337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1112832"/>
        <c:axId val="1141114496"/>
      </c:barChart>
      <c:catAx>
        <c:axId val="114111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1114496"/>
        <c:crosses val="autoZero"/>
        <c:auto val="1"/>
        <c:lblAlgn val="ctr"/>
        <c:lblOffset val="100"/>
        <c:noMultiLvlLbl val="0"/>
      </c:catAx>
      <c:valAx>
        <c:axId val="114111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1112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3840074074074078"/>
          <c:w val="0.9982600528078277"/>
          <c:h val="0.161599259259259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400" dirty="0"/>
              <a:t>Emisii de P</a:t>
            </a:r>
            <a:r>
              <a:rPr lang="ro-RO" sz="1400" b="1" dirty="0"/>
              <a:t>M</a:t>
            </a:r>
            <a:r>
              <a:rPr lang="ro-RO" sz="1400" b="1" baseline="-25000" dirty="0"/>
              <a:t>10</a:t>
            </a:r>
            <a:r>
              <a:rPr lang="ro-RO" sz="1400" dirty="0"/>
              <a:t> pentru județul Tulcea, 2018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663439831175983"/>
          <c:y val="0.21508958071295897"/>
          <c:w val="0.71561064919300388"/>
          <c:h val="0.57494486571961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6EA-429D-93F1-E067C67B9CA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6EA-429D-93F1-E067C67B9CA2}"/>
              </c:ext>
            </c:extLst>
          </c:dPt>
          <c:dLbls>
            <c:dLbl>
              <c:idx val="0"/>
              <c:layout>
                <c:manualLayout>
                  <c:x val="8.500773185482275E-3"/>
                  <c:y val="1.410282700606219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EA-429D-93F1-E067C67B9CA2}"/>
                </c:ext>
              </c:extLst>
            </c:dLbl>
            <c:dLbl>
              <c:idx val="1"/>
              <c:layout>
                <c:manualLayout>
                  <c:x val="-9.1383311743935297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6EA-429D-93F1-E067C67B9CA2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</c:ext>
            </c:extLst>
          </c:dLbls>
          <c:cat>
            <c:strRef>
              <c:f>'TL judet'!$D$40:$E$40</c:f>
              <c:strCache>
                <c:ptCount val="2"/>
                <c:pt idx="0">
                  <c:v>județ/zona Tulcea  fără municipiul Tulcea</c:v>
                </c:pt>
                <c:pt idx="1">
                  <c:v>Municipiul Tulcea</c:v>
                </c:pt>
              </c:strCache>
            </c:strRef>
          </c:cat>
          <c:val>
            <c:numRef>
              <c:f>'TL judet'!$D$41:$E$41</c:f>
              <c:numCache>
                <c:formatCode>General</c:formatCode>
                <c:ptCount val="2"/>
                <c:pt idx="0">
                  <c:v>2600.9959201593183</c:v>
                </c:pt>
                <c:pt idx="1">
                  <c:v>704.26414907155538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EA-429D-93F1-E067C67B9CA2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F6EA-429D-93F1-E067C67B9CA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F6EA-429D-93F1-E067C67B9CA2}"/>
              </c:ext>
            </c:extLst>
          </c:dPt>
          <c:cat>
            <c:strRef>
              <c:f>'TL judet'!$D$40:$E$40</c:f>
              <c:strCache>
                <c:ptCount val="2"/>
                <c:pt idx="0">
                  <c:v>județ/zona Tulcea  fără municipiul Tulcea</c:v>
                </c:pt>
                <c:pt idx="1">
                  <c:v>Municipiul Tulcea</c:v>
                </c:pt>
              </c:strCache>
            </c:strRef>
          </c:cat>
          <c:val>
            <c:numRef>
              <c:f>'TL judet'!$D$42:$E$42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9-F6EA-429D-93F1-E067C67B9C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400" b="0" i="0" baseline="0" dirty="0">
                <a:effectLst/>
              </a:rPr>
              <a:t>Evoluția emisiilor (t/an) de </a:t>
            </a:r>
            <a:r>
              <a:rPr lang="ro-RO" sz="1400" b="1" i="0" baseline="0" dirty="0">
                <a:effectLst/>
              </a:rPr>
              <a:t>PM</a:t>
            </a:r>
            <a:r>
              <a:rPr lang="ro-RO" sz="1400" b="1" i="0" baseline="-25000" dirty="0">
                <a:effectLst/>
              </a:rPr>
              <a:t>10</a:t>
            </a:r>
            <a:r>
              <a:rPr lang="ro-RO" sz="1400" b="0" i="0" baseline="0" dirty="0">
                <a:effectLst/>
              </a:rPr>
              <a:t> pentru județul/zona Tulcea comparativ cu Municipiul Tulcea,</a:t>
            </a:r>
            <a:endParaRPr lang="ro-RO" sz="1400" dirty="0">
              <a:effectLst/>
            </a:endParaRPr>
          </a:p>
          <a:p>
            <a:pPr>
              <a:defRPr sz="1400"/>
            </a:pPr>
            <a:r>
              <a:rPr lang="ro-RO" sz="1400" b="0" i="0" baseline="0" dirty="0">
                <a:effectLst/>
              </a:rPr>
              <a:t>perioada 2015 - 2018</a:t>
            </a:r>
            <a:endParaRPr lang="ro-RO" sz="1400" dirty="0"/>
          </a:p>
        </c:rich>
      </c:tx>
      <c:layout>
        <c:manualLayout>
          <c:xMode val="edge"/>
          <c:yMode val="edge"/>
          <c:x val="9.991182235727529E-2"/>
          <c:y val="4.613931967391489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6926537429643675E-2"/>
          <c:y val="0.27699758731321295"/>
          <c:w val="0.66166896798655594"/>
          <c:h val="0.5930246794498013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Zona Tulcea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3519.6990145592085</c:v>
                </c:pt>
                <c:pt idx="1">
                  <c:v>3425.5328492492695</c:v>
                </c:pt>
                <c:pt idx="2">
                  <c:v>3245.6177489239267</c:v>
                </c:pt>
                <c:pt idx="3">
                  <c:v>3305.2600692308738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C4-4B12-92F6-7273FBC4C9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Municipiul Tulcea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974.98653702419722</c:v>
                </c:pt>
                <c:pt idx="1">
                  <c:v>971.79685391225667</c:v>
                </c:pt>
                <c:pt idx="2">
                  <c:v>837.15250728742365</c:v>
                </c:pt>
                <c:pt idx="3">
                  <c:v>704.26414907155538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C4-4B12-92F6-7273FBC4C9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1171558352"/>
        <c:axId val="1171549200"/>
        <c:axId val="1125692000"/>
      </c:bar3DChart>
      <c:catAx>
        <c:axId val="1171558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1549200"/>
        <c:crosses val="autoZero"/>
        <c:auto val="1"/>
        <c:lblAlgn val="ctr"/>
        <c:lblOffset val="100"/>
        <c:noMultiLvlLbl val="0"/>
      </c:catAx>
      <c:valAx>
        <c:axId val="1171549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1558352"/>
        <c:crosses val="autoZero"/>
        <c:crossBetween val="between"/>
      </c:valAx>
      <c:serAx>
        <c:axId val="112569200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1549200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'[PM10 profil lunar saptamanal  zilnic_DB-1, cu TL-1 doar la medii an si nr depasiri.xls]PM10 DATE ZILNICE medii anuale'!$I$7</c:f>
              <c:strCache>
                <c:ptCount val="1"/>
                <c:pt idx="0">
                  <c:v>media anuala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dLbls>
            <c:dLbl>
              <c:idx val="2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987-4CE4-BD14-E2ABE4AFF3C7}"/>
                </c:ext>
              </c:extLst>
            </c:dLbl>
            <c:dLbl>
              <c:idx val="3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987-4CE4-BD14-E2ABE4AFF3C7}"/>
                </c:ext>
              </c:extLst>
            </c:dLbl>
            <c:dLbl>
              <c:idx val="4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0987-4CE4-BD14-E2ABE4AFF3C7}"/>
                </c:ext>
              </c:extLst>
            </c:dLbl>
            <c:spPr>
              <a:noFill/>
              <a:ln w="635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'[PM10 profil lunar saptamanal  zilnic_DB-1, cu TL-1 doar la medii an si nr depasiri.xls]PM10 DATE ZILNICE medii anuale'!$H$9:$H$10</c:f>
              <c:numCache>
                <c:formatCode>General</c:formatCode>
                <c:ptCount val="2"/>
                <c:pt idx="0">
                  <c:v>2019</c:v>
                </c:pt>
                <c:pt idx="1">
                  <c:v>2018</c:v>
                </c:pt>
              </c:numCache>
            </c:numRef>
          </c:cat>
          <c:val>
            <c:numRef>
              <c:f>'[PM10 profil lunar saptamanal  zilnic_DB-1, cu TL-1 doar la medii an si nr depasiri.xls]PM10 DATE ZILNICE medii anuale'!$I$9:$I$10</c:f>
              <c:numCache>
                <c:formatCode>#,##0.00</c:formatCode>
                <c:ptCount val="2"/>
                <c:pt idx="0">
                  <c:v>28.18</c:v>
                </c:pt>
                <c:pt idx="1">
                  <c:v>30.85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87-4CE4-BD14-E2ABE4AFF3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3863440"/>
        <c:axId val="1"/>
      </c:barChart>
      <c:lineChart>
        <c:grouping val="standard"/>
        <c:varyColors val="0"/>
        <c:ser>
          <c:idx val="1"/>
          <c:order val="1"/>
          <c:tx>
            <c:strRef>
              <c:f>'[PM10 profil lunar saptamanal  zilnic_DB-1, cu TL-1 doar la medii an si nr depasiri.xls]PM10 DATE ZILNICE medii anuale'!$D$7</c:f>
              <c:strCache>
                <c:ptCount val="1"/>
                <c:pt idx="0">
                  <c:v>VL an</c:v>
                </c:pt>
              </c:strCache>
            </c:strRef>
          </c:tx>
          <c:marker>
            <c:symbol val="none"/>
          </c:marker>
          <c:cat>
            <c:numRef>
              <c:f>'[PM10 profil lunar saptamanal  zilnic_DB-1, cu TL-1 doar la medii an si nr depasiri.xls]PM10 DATE ZILNICE medii anuale'!$H$9:$H$10</c:f>
              <c:numCache>
                <c:formatCode>General</c:formatCode>
                <c:ptCount val="2"/>
                <c:pt idx="0">
                  <c:v>2019</c:v>
                </c:pt>
                <c:pt idx="1">
                  <c:v>2018</c:v>
                </c:pt>
              </c:numCache>
            </c:numRef>
          </c:cat>
          <c:val>
            <c:numRef>
              <c:f>'[PM10 profil lunar saptamanal  zilnic_DB-1, cu TL-1 doar la medii an si nr depasiri.xls]PM10 DATE ZILNICE medii anuale'!$D$9:$D$10</c:f>
              <c:numCache>
                <c:formatCode>General</c:formatCode>
                <c:ptCount val="2"/>
                <c:pt idx="0">
                  <c:v>40</c:v>
                </c:pt>
                <c:pt idx="1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987-4CE4-BD14-E2ABE4AFF3C7}"/>
            </c:ext>
          </c:extLst>
        </c:ser>
        <c:ser>
          <c:idx val="2"/>
          <c:order val="2"/>
          <c:tx>
            <c:strRef>
              <c:f>'[PM10 profil lunar saptamanal  zilnic_DB-1, cu TL-1 doar la medii an si nr depasiri.xls]PM10 DATE ZILNICE medii anuale'!$E$7</c:f>
              <c:strCache>
                <c:ptCount val="1"/>
                <c:pt idx="0">
                  <c:v>PSE</c:v>
                </c:pt>
              </c:strCache>
            </c:strRef>
          </c:tx>
          <c:marker>
            <c:symbol val="none"/>
          </c:marker>
          <c:cat>
            <c:numRef>
              <c:f>'[PM10 profil lunar saptamanal  zilnic_DB-1, cu TL-1 doar la medii an si nr depasiri.xls]PM10 DATE ZILNICE medii anuale'!$H$9:$H$10</c:f>
              <c:numCache>
                <c:formatCode>General</c:formatCode>
                <c:ptCount val="2"/>
                <c:pt idx="0">
                  <c:v>2019</c:v>
                </c:pt>
                <c:pt idx="1">
                  <c:v>2018</c:v>
                </c:pt>
              </c:numCache>
            </c:numRef>
          </c:cat>
          <c:val>
            <c:numRef>
              <c:f>'[PM10 profil lunar saptamanal  zilnic_DB-1, cu TL-1 doar la medii an si nr depasiri.xls]PM10 DATE ZILNICE medii anuale'!$E$9:$E$10</c:f>
              <c:numCache>
                <c:formatCode>General</c:formatCode>
                <c:ptCount val="2"/>
                <c:pt idx="0">
                  <c:v>28</c:v>
                </c:pt>
                <c:pt idx="1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987-4CE4-BD14-E2ABE4AFF3C7}"/>
            </c:ext>
          </c:extLst>
        </c:ser>
        <c:ser>
          <c:idx val="3"/>
          <c:order val="3"/>
          <c:tx>
            <c:strRef>
              <c:f>'[PM10 profil lunar saptamanal  zilnic_DB-1, cu TL-1 doar la medii an si nr depasiri.xls]PM10 DATE ZILNICE medii anuale'!$F$7</c:f>
              <c:strCache>
                <c:ptCount val="1"/>
                <c:pt idx="0">
                  <c:v>PIE</c:v>
                </c:pt>
              </c:strCache>
            </c:strRef>
          </c:tx>
          <c:marker>
            <c:symbol val="none"/>
          </c:marker>
          <c:cat>
            <c:numRef>
              <c:f>'[PM10 profil lunar saptamanal  zilnic_DB-1, cu TL-1 doar la medii an si nr depasiri.xls]PM10 DATE ZILNICE medii anuale'!$H$9:$H$10</c:f>
              <c:numCache>
                <c:formatCode>General</c:formatCode>
                <c:ptCount val="2"/>
                <c:pt idx="0">
                  <c:v>2019</c:v>
                </c:pt>
                <c:pt idx="1">
                  <c:v>2018</c:v>
                </c:pt>
              </c:numCache>
            </c:numRef>
          </c:cat>
          <c:val>
            <c:numRef>
              <c:f>'[PM10 profil lunar saptamanal  zilnic_DB-1, cu TL-1 doar la medii an si nr depasiri.xls]PM10 DATE ZILNICE medii anuale'!$F$9:$F$10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987-4CE4-BD14-E2ABE4AFF3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3863440"/>
        <c:axId val="1"/>
      </c:lineChart>
      <c:catAx>
        <c:axId val="81386344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386344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'PM10 DATE ZILNICE medii anuale'!$I$7</c:f>
              <c:strCache>
                <c:ptCount val="1"/>
                <c:pt idx="0">
                  <c:v>media anuala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dLbls>
            <c:dLbl>
              <c:idx val="2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900-4E8B-A3EC-7C5506BC6C2E}"/>
                </c:ext>
              </c:extLst>
            </c:dLbl>
            <c:dLbl>
              <c:idx val="3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900-4E8B-A3EC-7C5506BC6C2E}"/>
                </c:ext>
              </c:extLst>
            </c:dLbl>
            <c:dLbl>
              <c:idx val="4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5900-4E8B-A3EC-7C5506BC6C2E}"/>
                </c:ext>
              </c:extLst>
            </c:dLbl>
            <c:spPr>
              <a:noFill/>
              <a:ln w="635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'PM10 DATE ZILNICE medii anuale'!$H$8:$H$11</c:f>
              <c:numCache>
                <c:formatCode>General</c:formatCode>
                <c:ptCount val="4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</c:numCache>
            </c:numRef>
          </c:cat>
          <c:val>
            <c:numRef>
              <c:f>'PM10 DATE ZILNICE medii anuale'!$I$8:$I$11</c:f>
              <c:numCache>
                <c:formatCode>#,##0.00</c:formatCode>
                <c:ptCount val="4"/>
                <c:pt idx="0">
                  <c:v>20.8</c:v>
                </c:pt>
                <c:pt idx="1">
                  <c:v>25.19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900-4E8B-A3EC-7C5506BC6C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9062655"/>
        <c:axId val="1"/>
      </c:barChart>
      <c:lineChart>
        <c:grouping val="standard"/>
        <c:varyColors val="0"/>
        <c:ser>
          <c:idx val="1"/>
          <c:order val="1"/>
          <c:tx>
            <c:strRef>
              <c:f>'PM10 DATE ZILNICE medii anuale'!$D$7</c:f>
              <c:strCache>
                <c:ptCount val="1"/>
                <c:pt idx="0">
                  <c:v>VL an</c:v>
                </c:pt>
              </c:strCache>
            </c:strRef>
          </c:tx>
          <c:marker>
            <c:symbol val="none"/>
          </c:marker>
          <c:cat>
            <c:numRef>
              <c:f>'PM10 DATE ZILNICE medii anuale'!$H$8:$H$11</c:f>
              <c:numCache>
                <c:formatCode>General</c:formatCode>
                <c:ptCount val="4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</c:numCache>
            </c:numRef>
          </c:cat>
          <c:val>
            <c:numRef>
              <c:f>'PM10 DATE ZILNICE medii anuale'!$D$8:$D$11</c:f>
              <c:numCache>
                <c:formatCode>General</c:formatCode>
                <c:ptCount val="4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900-4E8B-A3EC-7C5506BC6C2E}"/>
            </c:ext>
          </c:extLst>
        </c:ser>
        <c:ser>
          <c:idx val="2"/>
          <c:order val="2"/>
          <c:tx>
            <c:strRef>
              <c:f>'PM10 DATE ZILNICE medii anuale'!$E$7</c:f>
              <c:strCache>
                <c:ptCount val="1"/>
                <c:pt idx="0">
                  <c:v>PSE</c:v>
                </c:pt>
              </c:strCache>
            </c:strRef>
          </c:tx>
          <c:marker>
            <c:symbol val="none"/>
          </c:marker>
          <c:cat>
            <c:numRef>
              <c:f>'PM10 DATE ZILNICE medii anuale'!$H$8:$H$11</c:f>
              <c:numCache>
                <c:formatCode>General</c:formatCode>
                <c:ptCount val="4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</c:numCache>
            </c:numRef>
          </c:cat>
          <c:val>
            <c:numRef>
              <c:f>'PM10 DATE ZILNICE medii anuale'!$E$8:$E$11</c:f>
              <c:numCache>
                <c:formatCode>General</c:formatCode>
                <c:ptCount val="4"/>
                <c:pt idx="0">
                  <c:v>28</c:v>
                </c:pt>
                <c:pt idx="1">
                  <c:v>28</c:v>
                </c:pt>
                <c:pt idx="2">
                  <c:v>28</c:v>
                </c:pt>
                <c:pt idx="3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900-4E8B-A3EC-7C5506BC6C2E}"/>
            </c:ext>
          </c:extLst>
        </c:ser>
        <c:ser>
          <c:idx val="3"/>
          <c:order val="3"/>
          <c:tx>
            <c:strRef>
              <c:f>'PM10 DATE ZILNICE medii anuale'!$F$7</c:f>
              <c:strCache>
                <c:ptCount val="1"/>
                <c:pt idx="0">
                  <c:v>PIE</c:v>
                </c:pt>
              </c:strCache>
            </c:strRef>
          </c:tx>
          <c:marker>
            <c:symbol val="none"/>
          </c:marker>
          <c:cat>
            <c:numRef>
              <c:f>'PM10 DATE ZILNICE medii anuale'!$H$8:$H$11</c:f>
              <c:numCache>
                <c:formatCode>General</c:formatCode>
                <c:ptCount val="4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</c:numCache>
            </c:numRef>
          </c:cat>
          <c:val>
            <c:numRef>
              <c:f>'PM10 DATE ZILNICE medii anuale'!$F$8:$F$11</c:f>
              <c:numCache>
                <c:formatCode>General</c:formatCode>
                <c:ptCount val="4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900-4E8B-A3EC-7C5506BC6C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9062655"/>
        <c:axId val="1"/>
      </c:lineChart>
      <c:catAx>
        <c:axId val="739062655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739062655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670131190959032E-2"/>
          <c:y val="6.5601579520697173E-2"/>
          <c:w val="0.89019685039370078"/>
          <c:h val="0.73972303921568627"/>
        </c:manualLayout>
      </c:layout>
      <c:barChart>
        <c:barDir val="col"/>
        <c:grouping val="clustered"/>
        <c:varyColors val="0"/>
        <c:ser>
          <c:idx val="3"/>
          <c:order val="1"/>
          <c:tx>
            <c:strRef>
              <c:f>'PM10 DATE ZILNICE medii anuale'!$F$15</c:f>
              <c:strCache>
                <c:ptCount val="1"/>
                <c:pt idx="0">
                  <c:v>nr. zile între PIE și PSE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numRef>
              <c:f>'PM10 DATE ZILNICE medii anuale'!$B$16:$B$19</c:f>
              <c:numCache>
                <c:formatCode>General</c:formatCode>
                <c:ptCount val="4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</c:numCache>
            </c:numRef>
          </c:cat>
          <c:val>
            <c:numRef>
              <c:f>'PM10 DATE ZILNICE medii anuale'!$F$16:$F$19</c:f>
              <c:numCache>
                <c:formatCode>General</c:formatCode>
                <c:ptCount val="4"/>
                <c:pt idx="0">
                  <c:v>47</c:v>
                </c:pt>
                <c:pt idx="1">
                  <c:v>73</c:v>
                </c:pt>
                <c:pt idx="2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AB-42F5-A3B8-F04C972119E4}"/>
            </c:ext>
          </c:extLst>
        </c:ser>
        <c:ser>
          <c:idx val="0"/>
          <c:order val="2"/>
          <c:tx>
            <c:strRef>
              <c:f>'PM10 DATE ZILNICE medii anuale'!$C$15</c:f>
              <c:strCache>
                <c:ptCount val="1"/>
                <c:pt idx="0">
                  <c:v>nr. zile &gt;50 µg/m3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'PM10 DATE ZILNICE medii anuale'!$B$16:$B$19</c:f>
              <c:numCache>
                <c:formatCode>General</c:formatCode>
                <c:ptCount val="4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</c:numCache>
            </c:numRef>
          </c:cat>
          <c:val>
            <c:numRef>
              <c:f>'PM10 DATE ZILNICE medii anuale'!$C$16:$C$19</c:f>
              <c:numCache>
                <c:formatCode>General</c:formatCode>
                <c:ptCount val="4"/>
                <c:pt idx="0">
                  <c:v>21</c:v>
                </c:pt>
                <c:pt idx="1">
                  <c:v>24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AB-42F5-A3B8-F04C972119E4}"/>
            </c:ext>
          </c:extLst>
        </c:ser>
        <c:ser>
          <c:idx val="1"/>
          <c:order val="3"/>
          <c:tx>
            <c:strRef>
              <c:f>'PM10 DATE ZILNICE medii anuale'!$G$15</c:f>
              <c:strCache>
                <c:ptCount val="1"/>
                <c:pt idx="0">
                  <c:v>nr. zile mai mare de PSE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numRef>
              <c:f>'PM10 DATE ZILNICE medii anuale'!$B$16:$B$19</c:f>
              <c:numCache>
                <c:formatCode>General</c:formatCode>
                <c:ptCount val="4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</c:numCache>
            </c:numRef>
          </c:cat>
          <c:val>
            <c:numRef>
              <c:f>'PM10 DATE ZILNICE medii anuale'!$G$16:$G$19</c:f>
              <c:numCache>
                <c:formatCode>General</c:formatCode>
                <c:ptCount val="4"/>
                <c:pt idx="0">
                  <c:v>49</c:v>
                </c:pt>
                <c:pt idx="1">
                  <c:v>61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AB-42F5-A3B8-F04C972119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9872111"/>
        <c:axId val="1"/>
      </c:barChart>
      <c:lineChart>
        <c:grouping val="standard"/>
        <c:varyColors val="0"/>
        <c:ser>
          <c:idx val="2"/>
          <c:order val="0"/>
          <c:tx>
            <c:strRef>
              <c:f>'PM10 DATE ZILNICE medii anuale'!$E$15</c:f>
              <c:strCache>
                <c:ptCount val="1"/>
                <c:pt idx="0">
                  <c:v>35 depășiri pentru VL și PIE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'PM10 DATE ZILNICE medii anuale'!$B$16:$B$19</c:f>
              <c:numCache>
                <c:formatCode>General</c:formatCode>
                <c:ptCount val="4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</c:numCache>
            </c:numRef>
          </c:cat>
          <c:val>
            <c:numRef>
              <c:f>'PM10 DATE ZILNICE medii anuale'!$E$16:$E$19</c:f>
              <c:numCache>
                <c:formatCode>General</c:formatCode>
                <c:ptCount val="4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9AB-42F5-A3B8-F04C972119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9872111"/>
        <c:axId val="1"/>
      </c:lineChart>
      <c:catAx>
        <c:axId val="499872111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20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99872111"/>
        <c:crosses val="autoZero"/>
        <c:crossBetween val="between"/>
        <c:majorUnit val="20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8923601762894392"/>
          <c:w val="0.97782725351264344"/>
          <c:h val="0.1076398237105608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'PM10 DATE ZILNICE medii anuale'!$I$7</c:f>
              <c:strCache>
                <c:ptCount val="1"/>
                <c:pt idx="0">
                  <c:v>media anuala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dLbls>
            <c:dLbl>
              <c:idx val="2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169-4CFF-91E7-C4FDB64B3A76}"/>
                </c:ext>
              </c:extLst>
            </c:dLbl>
            <c:dLbl>
              <c:idx val="3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169-4CFF-91E7-C4FDB64B3A76}"/>
                </c:ext>
              </c:extLst>
            </c:dLbl>
            <c:dLbl>
              <c:idx val="4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5169-4CFF-91E7-C4FDB64B3A76}"/>
                </c:ext>
              </c:extLst>
            </c:dLbl>
            <c:spPr>
              <a:noFill/>
              <a:ln w="635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'PM10 DATE ZILNICE medii anuale'!$H$8:$H$10</c:f>
              <c:numCache>
                <c:formatCode>General</c:formatCode>
                <c:ptCount val="3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</c:numCache>
            </c:numRef>
          </c:cat>
          <c:val>
            <c:numRef>
              <c:f>'PM10 DATE ZILNICE medii anuale'!$I$8:$I$10</c:f>
              <c:numCache>
                <c:formatCode>#,##0.00</c:formatCode>
                <c:ptCount val="3"/>
                <c:pt idx="0">
                  <c:v>20.8</c:v>
                </c:pt>
                <c:pt idx="1">
                  <c:v>25.19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69-4CFF-91E7-C4FDB64B3A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9062655"/>
        <c:axId val="1"/>
      </c:barChart>
      <c:lineChart>
        <c:grouping val="standard"/>
        <c:varyColors val="0"/>
        <c:ser>
          <c:idx val="1"/>
          <c:order val="1"/>
          <c:tx>
            <c:strRef>
              <c:f>'PM10 DATE ZILNICE medii anuale'!$D$7</c:f>
              <c:strCache>
                <c:ptCount val="1"/>
                <c:pt idx="0">
                  <c:v>VL an</c:v>
                </c:pt>
              </c:strCache>
            </c:strRef>
          </c:tx>
          <c:marker>
            <c:symbol val="none"/>
          </c:marker>
          <c:cat>
            <c:numRef>
              <c:f>'PM10 DATE ZILNICE medii anuale'!$H$8:$H$10</c:f>
              <c:numCache>
                <c:formatCode>General</c:formatCode>
                <c:ptCount val="3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</c:numCache>
            </c:numRef>
          </c:cat>
          <c:val>
            <c:numRef>
              <c:f>'PM10 DATE ZILNICE medii anuale'!$D$8:$D$10</c:f>
              <c:numCache>
                <c:formatCode>General</c:formatCode>
                <c:ptCount val="3"/>
                <c:pt idx="0">
                  <c:v>40</c:v>
                </c:pt>
                <c:pt idx="1">
                  <c:v>40</c:v>
                </c:pt>
                <c:pt idx="2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169-4CFF-91E7-C4FDB64B3A76}"/>
            </c:ext>
          </c:extLst>
        </c:ser>
        <c:ser>
          <c:idx val="2"/>
          <c:order val="2"/>
          <c:tx>
            <c:strRef>
              <c:f>'PM10 DATE ZILNICE medii anuale'!$E$7</c:f>
              <c:strCache>
                <c:ptCount val="1"/>
                <c:pt idx="0">
                  <c:v>PSE</c:v>
                </c:pt>
              </c:strCache>
            </c:strRef>
          </c:tx>
          <c:marker>
            <c:symbol val="none"/>
          </c:marker>
          <c:cat>
            <c:numRef>
              <c:f>'PM10 DATE ZILNICE medii anuale'!$H$8:$H$10</c:f>
              <c:numCache>
                <c:formatCode>General</c:formatCode>
                <c:ptCount val="3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</c:numCache>
            </c:numRef>
          </c:cat>
          <c:val>
            <c:numRef>
              <c:f>'PM10 DATE ZILNICE medii anuale'!$E$8:$E$10</c:f>
              <c:numCache>
                <c:formatCode>General</c:formatCode>
                <c:ptCount val="3"/>
                <c:pt idx="0">
                  <c:v>28</c:v>
                </c:pt>
                <c:pt idx="1">
                  <c:v>28</c:v>
                </c:pt>
                <c:pt idx="2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169-4CFF-91E7-C4FDB64B3A76}"/>
            </c:ext>
          </c:extLst>
        </c:ser>
        <c:ser>
          <c:idx val="3"/>
          <c:order val="3"/>
          <c:tx>
            <c:strRef>
              <c:f>'PM10 DATE ZILNICE medii anuale'!$F$7</c:f>
              <c:strCache>
                <c:ptCount val="1"/>
                <c:pt idx="0">
                  <c:v>PIE</c:v>
                </c:pt>
              </c:strCache>
            </c:strRef>
          </c:tx>
          <c:marker>
            <c:symbol val="none"/>
          </c:marker>
          <c:cat>
            <c:numRef>
              <c:f>'PM10 DATE ZILNICE medii anuale'!$H$8:$H$10</c:f>
              <c:numCache>
                <c:formatCode>General</c:formatCode>
                <c:ptCount val="3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</c:numCache>
            </c:numRef>
          </c:cat>
          <c:val>
            <c:numRef>
              <c:f>'PM10 DATE ZILNICE medii anuale'!$F$8:$F$10</c:f>
              <c:numCache>
                <c:formatCode>General</c:formatCode>
                <c:ptCount val="3"/>
                <c:pt idx="0">
                  <c:v>20</c:v>
                </c:pt>
                <c:pt idx="1">
                  <c:v>20</c:v>
                </c:pt>
                <c:pt idx="2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169-4CFF-91E7-C4FDB64B3A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9062655"/>
        <c:axId val="1"/>
      </c:lineChart>
      <c:catAx>
        <c:axId val="739062655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739062655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670131190959032E-2"/>
          <c:y val="0.1313149790702392"/>
          <c:w val="0.89019685039370078"/>
          <c:h val="0.67400947832340641"/>
        </c:manualLayout>
      </c:layout>
      <c:barChart>
        <c:barDir val="col"/>
        <c:grouping val="clustered"/>
        <c:varyColors val="0"/>
        <c:ser>
          <c:idx val="3"/>
          <c:order val="1"/>
          <c:tx>
            <c:strRef>
              <c:f>'PM10 DATE ZILNICE medii anuale'!$F$15</c:f>
              <c:strCache>
                <c:ptCount val="1"/>
                <c:pt idx="0">
                  <c:v>nr. zile între PIE și PSE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numRef>
              <c:f>'PM10 DATE ZILNICE medii anuale'!$B$16:$B$18</c:f>
              <c:numCache>
                <c:formatCode>General</c:formatCode>
                <c:ptCount val="3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</c:numCache>
            </c:numRef>
          </c:cat>
          <c:val>
            <c:numRef>
              <c:f>'PM10 DATE ZILNICE medii anuale'!$F$16:$F$18</c:f>
              <c:numCache>
                <c:formatCode>General</c:formatCode>
                <c:ptCount val="3"/>
                <c:pt idx="0">
                  <c:v>47</c:v>
                </c:pt>
                <c:pt idx="1">
                  <c:v>73</c:v>
                </c:pt>
                <c:pt idx="2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89-4A5E-94DF-65323D26C898}"/>
            </c:ext>
          </c:extLst>
        </c:ser>
        <c:ser>
          <c:idx val="0"/>
          <c:order val="2"/>
          <c:tx>
            <c:strRef>
              <c:f>'PM10 DATE ZILNICE medii anuale'!$C$15</c:f>
              <c:strCache>
                <c:ptCount val="1"/>
                <c:pt idx="0">
                  <c:v>nr. zile &gt;50 µg/m3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'PM10 DATE ZILNICE medii anuale'!$B$16:$B$18</c:f>
              <c:numCache>
                <c:formatCode>General</c:formatCode>
                <c:ptCount val="3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</c:numCache>
            </c:numRef>
          </c:cat>
          <c:val>
            <c:numRef>
              <c:f>'PM10 DATE ZILNICE medii anuale'!$C$16:$C$18</c:f>
              <c:numCache>
                <c:formatCode>General</c:formatCode>
                <c:ptCount val="3"/>
                <c:pt idx="0">
                  <c:v>21</c:v>
                </c:pt>
                <c:pt idx="1">
                  <c:v>24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89-4A5E-94DF-65323D26C898}"/>
            </c:ext>
          </c:extLst>
        </c:ser>
        <c:ser>
          <c:idx val="1"/>
          <c:order val="3"/>
          <c:tx>
            <c:strRef>
              <c:f>'PM10 DATE ZILNICE medii anuale'!$G$15</c:f>
              <c:strCache>
                <c:ptCount val="1"/>
                <c:pt idx="0">
                  <c:v>nr. zile mai mare de PSE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numRef>
              <c:f>'PM10 DATE ZILNICE medii anuale'!$B$16:$B$18</c:f>
              <c:numCache>
                <c:formatCode>General</c:formatCode>
                <c:ptCount val="3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</c:numCache>
            </c:numRef>
          </c:cat>
          <c:val>
            <c:numRef>
              <c:f>'PM10 DATE ZILNICE medii anuale'!$G$16:$G$18</c:f>
              <c:numCache>
                <c:formatCode>General</c:formatCode>
                <c:ptCount val="3"/>
                <c:pt idx="0">
                  <c:v>49</c:v>
                </c:pt>
                <c:pt idx="1">
                  <c:v>61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89-4A5E-94DF-65323D26C8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9872111"/>
        <c:axId val="1"/>
      </c:barChart>
      <c:lineChart>
        <c:grouping val="standard"/>
        <c:varyColors val="0"/>
        <c:ser>
          <c:idx val="2"/>
          <c:order val="0"/>
          <c:tx>
            <c:strRef>
              <c:f>'PM10 DATE ZILNICE medii anuale'!$E$15</c:f>
              <c:strCache>
                <c:ptCount val="1"/>
                <c:pt idx="0">
                  <c:v>35 depășiri pentru VL și PIE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'PM10 DATE ZILNICE medii anuale'!$B$16:$B$18</c:f>
              <c:numCache>
                <c:formatCode>General</c:formatCode>
                <c:ptCount val="3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</c:numCache>
            </c:numRef>
          </c:cat>
          <c:val>
            <c:numRef>
              <c:f>'PM10 DATE ZILNICE medii anuale'!$E$16:$E$18</c:f>
              <c:numCache>
                <c:formatCode>General</c:formatCode>
                <c:ptCount val="3"/>
                <c:pt idx="0">
                  <c:v>35</c:v>
                </c:pt>
                <c:pt idx="1">
                  <c:v>35</c:v>
                </c:pt>
                <c:pt idx="2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089-4A5E-94DF-65323D26C8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9872111"/>
        <c:axId val="1"/>
      </c:lineChart>
      <c:catAx>
        <c:axId val="499872111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80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99872111"/>
        <c:crosses val="autoZero"/>
        <c:crossBetween val="between"/>
        <c:majorUnit val="20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8923601762894392"/>
          <c:w val="0.97782725351264344"/>
          <c:h val="0.1076398237105608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DC6D1-9460-485F-A95E-B349C9A79762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8B3A6-DF80-473B-BDCA-C24F0BFA9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17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03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8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28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8717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29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07683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30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750598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31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76976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35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630422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36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9006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39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931591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40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91932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43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25318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364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44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46806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49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36227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19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67945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20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760774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85665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00868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23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79947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86081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25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88229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A1A1-0877-486F-BB3A-BD0AC81DDFBD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B36E-EB08-4368-8775-25484D901D1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47398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A1A1-0877-486F-BB3A-BD0AC81DDFBD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B36E-EB08-4368-8775-25484D901D1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30827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A1A1-0877-486F-BB3A-BD0AC81DDFBD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B36E-EB08-4368-8775-25484D901D1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48633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A1A1-0877-486F-BB3A-BD0AC81DDFBD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B36E-EB08-4368-8775-25484D901D1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13845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A1A1-0877-486F-BB3A-BD0AC81DDFBD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B36E-EB08-4368-8775-25484D901D1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16437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A1A1-0877-486F-BB3A-BD0AC81DDFBD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B36E-EB08-4368-8775-25484D901D1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61311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A1A1-0877-486F-BB3A-BD0AC81DDFBD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B36E-EB08-4368-8775-25484D901D1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75464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A1A1-0877-486F-BB3A-BD0AC81DDFBD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B36E-EB08-4368-8775-25484D901D1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56210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A1A1-0877-486F-BB3A-BD0AC81DDFBD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B36E-EB08-4368-8775-25484D901D1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88168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A1A1-0877-486F-BB3A-BD0AC81DDFBD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B36E-EB08-4368-8775-25484D901D1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38670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A1A1-0877-486F-BB3A-BD0AC81DDFBD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B36E-EB08-4368-8775-25484D901D1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21170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1A1A1-0877-486F-BB3A-BD0AC81DDFBD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8B36E-EB08-4368-8775-25484D901D1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5684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9" y="0"/>
            <a:ext cx="12127291" cy="17416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7317" y="1722917"/>
            <a:ext cx="11887199" cy="294183"/>
          </a:xfrm>
          <a:prstGeom prst="rect">
            <a:avLst/>
          </a:prstGeom>
          <a:solidFill>
            <a:srgbClr val="C5E2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Proiectul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Îmbunătățirea Sistemului de Evaluare și Monitorizare a Calității Aerului la nivel național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”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 Cod My SMIS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2014+: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 139703</a:t>
            </a:r>
            <a:endParaRPr lang="ro-RO" sz="1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398800"/>
              </p:ext>
            </p:extLst>
          </p:nvPr>
        </p:nvGraphicFramePr>
        <p:xfrm>
          <a:off x="154274" y="3229856"/>
          <a:ext cx="11887199" cy="290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3458">
                  <a:extLst>
                    <a:ext uri="{9D8B030D-6E8A-4147-A177-3AD203B41FA5}">
                      <a16:colId xmlns:a16="http://schemas.microsoft.com/office/drawing/2014/main" val="913732662"/>
                    </a:ext>
                  </a:extLst>
                </a:gridCol>
                <a:gridCol w="1944256">
                  <a:extLst>
                    <a:ext uri="{9D8B030D-6E8A-4147-A177-3AD203B41FA5}">
                      <a16:colId xmlns:a16="http://schemas.microsoft.com/office/drawing/2014/main" val="2044489899"/>
                    </a:ext>
                  </a:extLst>
                </a:gridCol>
                <a:gridCol w="8169485">
                  <a:extLst>
                    <a:ext uri="{9D8B030D-6E8A-4147-A177-3AD203B41FA5}">
                      <a16:colId xmlns:a16="http://schemas.microsoft.com/office/drawing/2014/main" val="2848907714"/>
                    </a:ext>
                  </a:extLst>
                </a:gridCol>
              </a:tblGrid>
              <a:tr h="711200">
                <a:tc>
                  <a:txBody>
                    <a:bodyPr/>
                    <a:lstStyle/>
                    <a:p>
                      <a:pPr algn="ctr"/>
                      <a:r>
                        <a:rPr lang="ro-RO" sz="1800" dirty="0"/>
                        <a:t>REGIUNE	</a:t>
                      </a:r>
                    </a:p>
                    <a:p>
                      <a:pPr algn="ctr"/>
                      <a:endParaRPr lang="ro-RO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800" dirty="0"/>
                        <a:t>Județ sau Zonă/Municipi</a:t>
                      </a:r>
                      <a:r>
                        <a:rPr lang="en-US" sz="1800" dirty="0"/>
                        <a:t>u</a:t>
                      </a:r>
                      <a:endParaRPr lang="ro-RO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dirty="0"/>
                        <a:t>DESCRIERE ACHIZITII	</a:t>
                      </a:r>
                    </a:p>
                    <a:p>
                      <a:pPr algn="ctr" fontAlgn="ctr"/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2015302"/>
                  </a:ext>
                </a:extLst>
              </a:tr>
              <a:tr h="411480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b="1" u="none" strike="noStrike" dirty="0">
                          <a:effectLst/>
                        </a:rPr>
                        <a:t>REGIUNEA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b="1" u="none" strike="noStrike" dirty="0">
                          <a:effectLst/>
                        </a:rPr>
                        <a:t>SUD-EST</a:t>
                      </a:r>
                      <a:endParaRPr lang="ro-R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u="none" strike="noStrike" dirty="0">
                          <a:effectLst/>
                        </a:rPr>
                        <a:t>GALAȚI/</a:t>
                      </a:r>
                    </a:p>
                    <a:p>
                      <a:pPr algn="l" fontAlgn="ctr"/>
                      <a:r>
                        <a:rPr lang="ro-RO" sz="1800" u="none" strike="noStrike" dirty="0">
                          <a:effectLst/>
                        </a:rPr>
                        <a:t>Municipiul Tecuci</a:t>
                      </a:r>
                      <a:endParaRPr lang="ro-RO" sz="1800" b="1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u="none" strike="noStrike" dirty="0">
                          <a:effectLst/>
                        </a:rPr>
                        <a:t>Amplasare staţie de monitorizare (Fond urban) </a:t>
                      </a:r>
                    </a:p>
                    <a:p>
                      <a:pPr algn="l" fontAlgn="ctr"/>
                      <a:r>
                        <a:rPr lang="it-IT" sz="1800" u="none" strike="noStrike" dirty="0">
                          <a:effectLst/>
                        </a:rPr>
                        <a:t>Instalare echipamente prelevare PM</a:t>
                      </a:r>
                      <a:r>
                        <a:rPr lang="it-IT" sz="1800" u="none" strike="noStrike" baseline="-25000" dirty="0">
                          <a:effectLst/>
                        </a:rPr>
                        <a:t>2,5</a:t>
                      </a:r>
                      <a:r>
                        <a:rPr lang="it-IT" sz="1800" u="none" strike="noStrike" dirty="0">
                          <a:effectLst/>
                        </a:rPr>
                        <a:t>  și PM</a:t>
                      </a:r>
                      <a:r>
                        <a:rPr lang="it-IT" sz="1800" u="none" strike="noStrike" baseline="-25000" dirty="0">
                          <a:effectLst/>
                        </a:rPr>
                        <a:t>10</a:t>
                      </a:r>
                      <a:endParaRPr lang="it-IT" sz="18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296378"/>
                  </a:ext>
                </a:extLst>
              </a:tr>
              <a:tr h="411480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BRĂILA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Amplasare staţie de monitorizare (Trafic) (localitatea se va stabili prin activitatea A1.1.3) </a:t>
                      </a:r>
                    </a:p>
                    <a:p>
                      <a:pPr algn="l" fontAlgn="ctr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Instalare echipamente prelevare PM</a:t>
                      </a:r>
                      <a:r>
                        <a:rPr lang="it-IT" sz="18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(localitatea se va stabili prin activitatea A1.1.3)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532694"/>
                  </a:ext>
                </a:extLst>
              </a:tr>
              <a:tr h="43792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8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TULCEA/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o-RO" sz="18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Municipiul Tulcea</a:t>
                      </a:r>
                      <a:endParaRPr lang="ro-RO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8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Amplasare staţie de monitorizare (Fond urban)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Instalare echipamente prelevare PM</a:t>
                      </a:r>
                      <a:r>
                        <a:rPr lang="it-IT" sz="1800" b="1" u="none" strike="noStrike" kern="1200" baseline="-25000" dirty="0">
                          <a:solidFill>
                            <a:schemeClr val="bg1"/>
                          </a:solidFill>
                          <a:effectLst/>
                        </a:rPr>
                        <a:t>2.5  </a:t>
                      </a:r>
                      <a:r>
                        <a:rPr lang="it-IT" sz="1800" b="1" u="none" strike="noStrike" kern="1200" baseline="0" dirty="0">
                          <a:solidFill>
                            <a:schemeClr val="bg1"/>
                          </a:solidFill>
                          <a:effectLst/>
                        </a:rPr>
                        <a:t>și</a:t>
                      </a:r>
                      <a:r>
                        <a:rPr lang="it-IT" sz="1800" b="1" u="none" strike="noStrike" kern="1200" baseline="-25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it-IT" sz="18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PM</a:t>
                      </a:r>
                      <a:r>
                        <a:rPr lang="it-IT" sz="1800" b="1" u="none" strike="noStrike" kern="1200" baseline="-25000" dirty="0">
                          <a:solidFill>
                            <a:schemeClr val="bg1"/>
                          </a:solidFill>
                          <a:effectLst/>
                        </a:rPr>
                        <a:t>10   </a:t>
                      </a:r>
                    </a:p>
                  </a:txBody>
                  <a:tcPr marL="0" marR="0" marT="0" marB="0" anchor="ctr"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900910"/>
                  </a:ext>
                </a:extLst>
              </a:tr>
              <a:tr h="437920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800" u="none" strike="noStrike" kern="1200" dirty="0">
                          <a:effectLst/>
                        </a:rPr>
                        <a:t>VRANCEA/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o-RO" sz="1800" u="none" strike="noStrike" kern="1200" dirty="0">
                          <a:effectLst/>
                        </a:rPr>
                        <a:t>Municipiul Focşani</a:t>
                      </a:r>
                      <a:endParaRPr lang="ro-RO" sz="18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800" u="none" strike="noStrike" kern="1200" dirty="0">
                          <a:effectLst/>
                        </a:rPr>
                        <a:t>Amplasare staţie de monitorizare (Fond urban)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it-IT" sz="1800" u="none" strike="noStrike" kern="1200" dirty="0">
                          <a:effectLst/>
                        </a:rPr>
                        <a:t>Instalare echipamente prelevare PM2.5, PM10 și HAP</a:t>
                      </a:r>
                      <a:endParaRPr lang="it-IT" sz="18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204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978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16" y="91597"/>
            <a:ext cx="11026370" cy="6670442"/>
          </a:xfrm>
          <a:prstGeom prst="rect">
            <a:avLst/>
          </a:prstGeom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71121" y="5509048"/>
            <a:ext cx="3906981" cy="1151968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STAȚIA TL-1 Municipiul Tulcea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294" y="714894"/>
            <a:ext cx="5247706" cy="3380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7424" y="4248653"/>
            <a:ext cx="5159467" cy="25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3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1" y="169098"/>
            <a:ext cx="10909992" cy="6590264"/>
          </a:xfrm>
          <a:prstGeom prst="rect">
            <a:avLst/>
          </a:prstGeom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71121" y="5509048"/>
            <a:ext cx="3906981" cy="1151968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STAȚIA TL-2 Municipiul Tulcea</a:t>
            </a:r>
            <a:endParaRPr lang="en-US" sz="4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573" y="92871"/>
            <a:ext cx="5153999" cy="3734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573" y="3924821"/>
            <a:ext cx="5153999" cy="283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3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7" y="92870"/>
            <a:ext cx="7950200" cy="6668147"/>
          </a:xfrm>
          <a:prstGeom prst="rect">
            <a:avLst/>
          </a:prstGeom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71121" y="5509048"/>
            <a:ext cx="3906981" cy="1151968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STAȚIA TL-3</a:t>
            </a:r>
            <a:br>
              <a:rPr lang="ro-RO" sz="4000" b="1" dirty="0"/>
            </a:br>
            <a:r>
              <a:rPr lang="ro-RO" sz="4000" b="1" dirty="0"/>
              <a:t>Oraș Isaccea </a:t>
            </a:r>
            <a:endParaRPr lang="en-US" sz="4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012" y="482600"/>
            <a:ext cx="6874559" cy="31417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469" y="3713583"/>
            <a:ext cx="5623644" cy="29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21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100" y="1690688"/>
            <a:ext cx="11535507" cy="366363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o-RO" dirty="0"/>
              <a:t>	Pentru a respecta criteriul de amplasare la macroscară referitor la: 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evit</a:t>
            </a:r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măsur</a:t>
            </a:r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ării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unor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micromedii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din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imediata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vecinătate</a:t>
            </a:r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reprezentativ</a:t>
            </a:r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itatea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calitatea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aerului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câţiva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km</a:t>
            </a:r>
            <a:r>
              <a:rPr lang="en-US" b="1" baseline="30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o-RO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nivelul de poluare influenţat de contribuţiile integrate ale tuturor surselor din direcţia opusă vântului. </a:t>
            </a:r>
          </a:p>
          <a:p>
            <a:pPr marL="0" indent="0" algn="just">
              <a:buNone/>
            </a:pPr>
            <a:r>
              <a:rPr lang="ro-RO" dirty="0"/>
              <a:t>au fost analizate următoarele aspecte:</a:t>
            </a:r>
          </a:p>
          <a:p>
            <a:pPr marL="914400" lvl="2" indent="0">
              <a:buNone/>
            </a:pPr>
            <a:r>
              <a:rPr lang="ro-RO" b="1" dirty="0"/>
              <a:t>1. Emisii – surse de emisii (toate cele trei categorii: fixe, de suprafață, liniare/mobile)</a:t>
            </a:r>
          </a:p>
          <a:p>
            <a:pPr marL="914400" lvl="2" indent="0">
              <a:buNone/>
            </a:pPr>
            <a:r>
              <a:rPr lang="ro-RO" b="1" dirty="0"/>
              <a:t>2. Direcția vântului</a:t>
            </a:r>
          </a:p>
          <a:p>
            <a:pPr marL="914400" lvl="2" indent="0">
              <a:buNone/>
            </a:pPr>
            <a:r>
              <a:rPr lang="ro-RO" b="1" dirty="0"/>
              <a:t>3. Dispersia emisiilor</a:t>
            </a:r>
          </a:p>
          <a:p>
            <a:pPr marL="914400" lvl="2" indent="0">
              <a:buNone/>
            </a:pPr>
            <a:r>
              <a:rPr lang="ro-RO" b="1" dirty="0"/>
              <a:t>4. Niveluri evaluate PM</a:t>
            </a:r>
            <a:r>
              <a:rPr lang="ro-RO" b="1" baseline="-25000" dirty="0"/>
              <a:t>10</a:t>
            </a: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0" y="223024"/>
            <a:ext cx="12192000" cy="636122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</a:pPr>
            <a:r>
              <a:rPr lang="ro-RO" b="1" dirty="0"/>
              <a:t>Analiza aspectelor relevante pentru criteriile urmărite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622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117" y="0"/>
            <a:ext cx="9705883" cy="6682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10" y="2370665"/>
            <a:ext cx="5521147" cy="373503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8" name="Straight Arrow Connector 7"/>
          <p:cNvCxnSpPr/>
          <p:nvPr/>
        </p:nvCxnSpPr>
        <p:spPr>
          <a:xfrm flipV="1">
            <a:off x="3539067" y="4821382"/>
            <a:ext cx="6362315" cy="1284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230255" y="2493818"/>
            <a:ext cx="5292436" cy="1570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29710" y="130482"/>
            <a:ext cx="18064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7955280" y="365760"/>
            <a:ext cx="2277687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6990" y="730646"/>
            <a:ext cx="23191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Emisii mai mari par a fi în </a:t>
            </a:r>
            <a:r>
              <a:rPr lang="ro-RO" sz="2000" b="1" dirty="0"/>
              <a:t>partea/vecinătatea estică </a:t>
            </a:r>
            <a:r>
              <a:rPr lang="ro-RO" sz="2000" dirty="0"/>
              <a:t>a Municipiului Tulcea</a:t>
            </a:r>
          </a:p>
        </p:txBody>
      </p:sp>
      <p:sp>
        <p:nvSpPr>
          <p:cNvPr id="6" name="Donut 5"/>
          <p:cNvSpPr/>
          <p:nvPr/>
        </p:nvSpPr>
        <p:spPr>
          <a:xfrm rot="16200000">
            <a:off x="2734773" y="3331392"/>
            <a:ext cx="639802" cy="659888"/>
          </a:xfrm>
          <a:prstGeom prst="donut">
            <a:avLst>
              <a:gd name="adj" fmla="val 12066"/>
            </a:avLst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10547926" y="1801091"/>
            <a:ext cx="1031171" cy="1219200"/>
          </a:xfrm>
          <a:prstGeom prst="frame">
            <a:avLst>
              <a:gd name="adj1" fmla="val 264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39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559" y="0"/>
            <a:ext cx="9937353" cy="68580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7379855" y="2050473"/>
            <a:ext cx="2983345" cy="3029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955280" y="365760"/>
            <a:ext cx="2277687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29710" y="130482"/>
            <a:ext cx="18064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2583" y="1668336"/>
            <a:ext cx="227192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3300" b="1" dirty="0"/>
              <a:t>Port Tulcea</a:t>
            </a:r>
          </a:p>
          <a:p>
            <a:pPr marL="0" lvl="2"/>
            <a:endParaRPr lang="ro-RO" sz="3300" b="1" dirty="0"/>
          </a:p>
          <a:p>
            <a:pPr marL="0" lvl="2"/>
            <a:r>
              <a:rPr lang="ro-RO" sz="2400" dirty="0"/>
              <a:t>Aport de până la 40 t/an la emisiile de </a:t>
            </a:r>
            <a:r>
              <a:rPr lang="ro-RO" sz="2400" b="1" dirty="0"/>
              <a:t>PM</a:t>
            </a:r>
            <a:r>
              <a:rPr lang="ro-RO" sz="2400" b="1" baseline="-250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23077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124" y="0"/>
            <a:ext cx="9955876" cy="678999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7379855" y="2050473"/>
            <a:ext cx="2983345" cy="3029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955280" y="365760"/>
            <a:ext cx="2277687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29710" y="130482"/>
            <a:ext cx="18064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2583" y="1668336"/>
            <a:ext cx="227192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3300" b="1" dirty="0"/>
              <a:t>Port Tulcea</a:t>
            </a:r>
          </a:p>
          <a:p>
            <a:pPr marL="0" lvl="2"/>
            <a:endParaRPr lang="ro-RO" sz="3300" b="1" dirty="0"/>
          </a:p>
          <a:p>
            <a:pPr marL="0" lvl="2"/>
            <a:r>
              <a:rPr lang="ro-RO" sz="2400" dirty="0"/>
              <a:t>Aport între 200 și 441 t/an la emisiile de NOx</a:t>
            </a:r>
            <a:endParaRPr lang="ro-RO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80867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133" y="0"/>
            <a:ext cx="9776867" cy="6705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7472218" y="1900844"/>
            <a:ext cx="2900219" cy="3037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955280" y="365760"/>
            <a:ext cx="2277687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29710" y="130482"/>
            <a:ext cx="18064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2583" y="1668336"/>
            <a:ext cx="227192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3300" b="1" dirty="0"/>
              <a:t>Port Tulcea</a:t>
            </a:r>
          </a:p>
          <a:p>
            <a:pPr marL="0" lvl="2"/>
            <a:endParaRPr lang="ro-RO" sz="3300" b="1" dirty="0"/>
          </a:p>
          <a:p>
            <a:pPr marL="0" lvl="2"/>
            <a:r>
              <a:rPr lang="ro-RO" sz="2400" dirty="0"/>
              <a:t>Aport de între 2 și 3,5 t/an la emisiile de C</a:t>
            </a:r>
            <a:r>
              <a:rPr lang="ro-RO" sz="2400" baseline="-25000" dirty="0"/>
              <a:t>6</a:t>
            </a:r>
            <a:r>
              <a:rPr lang="ro-RO" sz="2400" dirty="0"/>
              <a:t>H</a:t>
            </a:r>
            <a:r>
              <a:rPr lang="ro-RO" sz="2400" baseline="-250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10617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208" y="1"/>
            <a:ext cx="992679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44" y="2312868"/>
            <a:ext cx="4474799" cy="397228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8" name="Straight Arrow Connector 7"/>
          <p:cNvCxnSpPr>
            <a:stCxn id="2" idx="4"/>
          </p:cNvCxnSpPr>
          <p:nvPr/>
        </p:nvCxnSpPr>
        <p:spPr>
          <a:xfrm flipV="1">
            <a:off x="2547044" y="5015345"/>
            <a:ext cx="7261974" cy="1269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" idx="0"/>
          </p:cNvCxnSpPr>
          <p:nvPr/>
        </p:nvCxnSpPr>
        <p:spPr>
          <a:xfrm>
            <a:off x="2547044" y="2312868"/>
            <a:ext cx="7354338" cy="1889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29710" y="130482"/>
            <a:ext cx="18064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7955280" y="365760"/>
            <a:ext cx="2277687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6990" y="730646"/>
            <a:ext cx="23191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Emisii mai mari în perimetrul/aria intersecției Strada Isaccei, Strada 14 Noiembrie și Strada Păcii </a:t>
            </a:r>
          </a:p>
        </p:txBody>
      </p:sp>
      <p:sp>
        <p:nvSpPr>
          <p:cNvPr id="6" name="Donut 5"/>
          <p:cNvSpPr/>
          <p:nvPr/>
        </p:nvSpPr>
        <p:spPr>
          <a:xfrm rot="16200000">
            <a:off x="2734773" y="3331392"/>
            <a:ext cx="639802" cy="659888"/>
          </a:xfrm>
          <a:prstGeom prst="donut">
            <a:avLst>
              <a:gd name="adj" fmla="val 12066"/>
            </a:avLst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10589738" y="2235199"/>
            <a:ext cx="1031171" cy="923637"/>
          </a:xfrm>
          <a:prstGeom prst="frame">
            <a:avLst>
              <a:gd name="adj1" fmla="val 264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2905" y="394060"/>
            <a:ext cx="4513418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o-RO" sz="2000" b="1" dirty="0"/>
              <a:t>Similar cu emisiile pentru PM</a:t>
            </a:r>
            <a:r>
              <a:rPr lang="ro-RO" sz="2000" b="1" baseline="-25000" dirty="0"/>
              <a:t>2,5</a:t>
            </a:r>
            <a:r>
              <a:rPr lang="ro-RO" sz="2000" b="1" dirty="0"/>
              <a:t> și NOx</a:t>
            </a:r>
          </a:p>
        </p:txBody>
      </p:sp>
    </p:spTree>
    <p:extLst>
      <p:ext uri="{BB962C8B-B14F-4D97-AF65-F5344CB8AC3E}">
        <p14:creationId xmlns:p14="http://schemas.microsoft.com/office/powerpoint/2010/main" val="3876696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29710" y="130482"/>
            <a:ext cx="18064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38312" y="6550223"/>
            <a:ext cx="2870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b="1" i="1" dirty="0"/>
              <a:t>Inventare de emisii - ANPM</a:t>
            </a:r>
            <a:endParaRPr lang="ro-RO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Chart 3"/>
          <p:cNvGraphicFramePr/>
          <p:nvPr/>
        </p:nvGraphicFramePr>
        <p:xfrm>
          <a:off x="132359" y="3547584"/>
          <a:ext cx="569191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/>
          <p:nvPr/>
        </p:nvGraphicFramePr>
        <p:xfrm>
          <a:off x="6036115" y="3547584"/>
          <a:ext cx="5975927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3285452"/>
              </p:ext>
            </p:extLst>
          </p:nvPr>
        </p:nvGraphicFramePr>
        <p:xfrm>
          <a:off x="6036115" y="729059"/>
          <a:ext cx="5975927" cy="2701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107988153"/>
              </p:ext>
            </p:extLst>
          </p:nvPr>
        </p:nvGraphicFramePr>
        <p:xfrm>
          <a:off x="132359" y="725382"/>
          <a:ext cx="5691919" cy="2752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240294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5282" y="429670"/>
            <a:ext cx="10931772" cy="597801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o-RO" sz="4000" dirty="0"/>
              <a:t>Activitatea A1.1 - Analiza privind situaţia actuală a monitorizării calităţii aerului la nivel naţional şi </a:t>
            </a:r>
            <a:r>
              <a:rPr lang="ro-RO" sz="4000" b="1" dirty="0"/>
              <a:t>identificarea amplasamentelor unor puncte suplimentare de prelevare pentru măsurări fixe </a:t>
            </a:r>
            <a:r>
              <a:rPr lang="ro-RO" sz="4000" dirty="0"/>
              <a:t>(noi staţii de monitorizare/ staţii existente în RNMCA)</a:t>
            </a:r>
            <a:endParaRPr lang="en-US" sz="4000" dirty="0"/>
          </a:p>
          <a:p>
            <a:pPr lvl="1" algn="just"/>
            <a:r>
              <a:rPr lang="ro-RO" i="1" dirty="0"/>
              <a:t>A1.1.3.</a:t>
            </a:r>
            <a:r>
              <a:rPr lang="ro-RO" sz="3600" dirty="0"/>
              <a:t> </a:t>
            </a:r>
            <a:r>
              <a:rPr lang="ro-RO" i="1" dirty="0"/>
              <a:t>Efectuarea de măsurători indicative în fiecare areal identificat și analiza datelor pentru stabilirea cu precizie a amplasamentelor  noilor  stații.</a:t>
            </a:r>
            <a:r>
              <a:rPr lang="ro-RO" sz="3600" dirty="0"/>
              <a:t> </a:t>
            </a:r>
          </a:p>
          <a:p>
            <a:pPr lvl="2" algn="just"/>
            <a:r>
              <a:rPr lang="ro-RO" dirty="0"/>
              <a:t>Efectuarea de campanii de măsurări ale poluanților </a:t>
            </a:r>
            <a:r>
              <a:rPr lang="ro-RO" u="sng" dirty="0"/>
              <a:t>cu respectarea procedurilor și programului stabilit de MMAP,</a:t>
            </a:r>
            <a:r>
              <a:rPr lang="ro-RO" dirty="0"/>
              <a:t> </a:t>
            </a:r>
          </a:p>
          <a:p>
            <a:pPr lvl="2" algn="just"/>
            <a:r>
              <a:rPr lang="ro-RO" b="1" u="sng" dirty="0"/>
              <a:t>Evaluarea datelor si furnizarea unor propuneri de amplasament pentru noile locații, </a:t>
            </a:r>
          </a:p>
          <a:p>
            <a:pPr lvl="2" algn="just"/>
            <a:r>
              <a:rPr lang="ro-RO" dirty="0"/>
              <a:t>Rezultatele campaniilor vor fi verificate de ANPM. </a:t>
            </a:r>
          </a:p>
          <a:p>
            <a:pPr marL="914400" lvl="2" indent="0" algn="just">
              <a:buNone/>
            </a:pPr>
            <a:endParaRPr lang="ro-RO" sz="3200" dirty="0"/>
          </a:p>
          <a:p>
            <a:pPr marL="914400" lvl="2" indent="0" algn="just">
              <a:buNone/>
            </a:pPr>
            <a:r>
              <a:rPr lang="ro-RO" sz="3200" b="1" dirty="0"/>
              <a:t>Rezultat</a:t>
            </a:r>
            <a:r>
              <a:rPr lang="ro-RO" sz="3200" dirty="0"/>
              <a:t>: Identificarea pentru fiecare areal a amplasamentului cu cea mai bună reprezentativitate pentru tipul de stație stabilit.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2053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3" y="692485"/>
            <a:ext cx="12089524" cy="507021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213928" y="3432523"/>
            <a:ext cx="5638799" cy="825441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" name="TextBox 3"/>
          <p:cNvSpPr txBox="1"/>
          <p:nvPr/>
        </p:nvSpPr>
        <p:spPr>
          <a:xfrm>
            <a:off x="9228222" y="800413"/>
            <a:ext cx="2701381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o-RO" sz="1400" b="1" dirty="0"/>
              <a:t>2014 - 2020</a:t>
            </a:r>
          </a:p>
          <a:p>
            <a:r>
              <a:rPr lang="ro-RO" sz="1400" b="1" dirty="0"/>
              <a:t>Viteza medie vânt 1,42 m/s</a:t>
            </a:r>
          </a:p>
          <a:p>
            <a:r>
              <a:rPr lang="ro-RO" sz="1400" b="1" dirty="0"/>
              <a:t>Frecvența calm 24,26%</a:t>
            </a:r>
          </a:p>
          <a:p>
            <a:r>
              <a:rPr lang="ro-RO" sz="1400" b="1" dirty="0"/>
              <a:t>Direcția predominantă: SSV</a:t>
            </a:r>
            <a:endParaRPr lang="ro-RO" sz="1400" dirty="0"/>
          </a:p>
        </p:txBody>
      </p:sp>
      <p:sp>
        <p:nvSpPr>
          <p:cNvPr id="11" name="Rectangle 10"/>
          <p:cNvSpPr/>
          <p:nvPr/>
        </p:nvSpPr>
        <p:spPr>
          <a:xfrm>
            <a:off x="92466" y="140300"/>
            <a:ext cx="5365058" cy="4924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2"/>
            <a:r>
              <a:rPr lang="ro-RO" sz="2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2. Direcția predominantă a vântului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466" y="5619964"/>
            <a:ext cx="12030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Pe baza datelor meteo achiziționate </a:t>
            </a:r>
            <a:r>
              <a:rPr lang="ro-RO" sz="2000" b="1" dirty="0"/>
              <a:t>în perioada 2014 – 2020 </a:t>
            </a:r>
            <a:r>
              <a:rPr lang="ro-RO" sz="2000" dirty="0"/>
              <a:t>la </a:t>
            </a:r>
            <a:r>
              <a:rPr lang="ro-RO" sz="2000" b="1" dirty="0"/>
              <a:t>stația TL-2</a:t>
            </a:r>
            <a:r>
              <a:rPr lang="ro-RO" sz="2000" dirty="0"/>
              <a:t>, referitoare la direcția și viteza vântului, se constată că </a:t>
            </a:r>
            <a:r>
              <a:rPr lang="ro-RO" sz="2000" b="1" u="sng" dirty="0"/>
              <a:t>direcția predominantă este SSV</a:t>
            </a:r>
            <a:r>
              <a:rPr lang="ro-RO" sz="2000" b="1" dirty="0"/>
              <a:t> </a:t>
            </a:r>
            <a:r>
              <a:rPr lang="ro-RO" sz="2000" dirty="0"/>
              <a:t>(frecvență 10,27%), </a:t>
            </a:r>
            <a:r>
              <a:rPr lang="ro-RO" sz="2000" b="1" dirty="0"/>
              <a:t>urmată de direcția S </a:t>
            </a:r>
            <a:r>
              <a:rPr lang="ro-RO" sz="2000" dirty="0"/>
              <a:t>(frecvență 9,75%) și </a:t>
            </a:r>
            <a:r>
              <a:rPr lang="ro-RO" sz="2000" b="1" dirty="0"/>
              <a:t>SSE </a:t>
            </a:r>
            <a:r>
              <a:rPr lang="ro-RO" sz="2000" dirty="0"/>
              <a:t>(frecvență 9,25%). </a:t>
            </a:r>
            <a:r>
              <a:rPr lang="ro-RO" sz="2000" b="1" dirty="0"/>
              <a:t>Stația TL-2 este amplasată în partea de vest a Municipiului Tulcea.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466" y="632743"/>
            <a:ext cx="32233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ro-RO" sz="2000" b="1" i="1" dirty="0"/>
              <a:t>In general, direcțiile predominante ale vântului sunt </a:t>
            </a:r>
            <a:r>
              <a:rPr lang="pt-BR" sz="2000" b="1" i="1" dirty="0"/>
              <a:t>SSV urmat</a:t>
            </a:r>
            <a:r>
              <a:rPr lang="ro-RO" sz="2000" b="1" i="1" dirty="0"/>
              <a:t>e</a:t>
            </a:r>
            <a:r>
              <a:rPr lang="pt-BR" sz="2000" b="1" i="1" dirty="0"/>
              <a:t> de </a:t>
            </a:r>
            <a:r>
              <a:rPr lang="ro-RO" sz="2000" b="1" i="1" dirty="0"/>
              <a:t>cele din </a:t>
            </a:r>
            <a:r>
              <a:rPr lang="pt-BR" sz="2000" b="1" i="1" dirty="0"/>
              <a:t>sectorul S –SSE</a:t>
            </a:r>
            <a:endParaRPr lang="ro-RO" sz="2000" b="1" i="1" dirty="0"/>
          </a:p>
          <a:p>
            <a:pPr marL="0" lvl="2"/>
            <a:r>
              <a:rPr lang="ro-RO" sz="2000" b="1" i="1" dirty="0"/>
              <a:t>Viteze maxime din sector NV</a:t>
            </a:r>
            <a:endParaRPr lang="pt-BR" sz="2000" b="1" i="1" dirty="0"/>
          </a:p>
        </p:txBody>
      </p:sp>
    </p:spTree>
    <p:extLst>
      <p:ext uri="{BB962C8B-B14F-4D97-AF65-F5344CB8AC3E}">
        <p14:creationId xmlns:p14="http://schemas.microsoft.com/office/powerpoint/2010/main" val="893164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79" y="-38348"/>
            <a:ext cx="6527921" cy="4449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5" y="219270"/>
            <a:ext cx="6505095" cy="41920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289" y="3254011"/>
            <a:ext cx="3892857" cy="353938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Oval 4"/>
          <p:cNvSpPr/>
          <p:nvPr/>
        </p:nvSpPr>
        <p:spPr>
          <a:xfrm rot="5400000">
            <a:off x="4694964" y="2708817"/>
            <a:ext cx="723683" cy="888933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9" name="Straight Connector 8"/>
          <p:cNvCxnSpPr>
            <a:stCxn id="5" idx="7"/>
            <a:endCxn id="7" idx="5"/>
          </p:cNvCxnSpPr>
          <p:nvPr/>
        </p:nvCxnSpPr>
        <p:spPr>
          <a:xfrm flipH="1">
            <a:off x="3857050" y="3409144"/>
            <a:ext cx="1514041" cy="286592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3"/>
          </p:cNvCxnSpPr>
          <p:nvPr/>
        </p:nvCxnSpPr>
        <p:spPr>
          <a:xfrm flipH="1">
            <a:off x="2480717" y="2897423"/>
            <a:ext cx="2261803" cy="3241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110122" y="799933"/>
            <a:ext cx="5872570" cy="369332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o-RO" b="1" dirty="0">
                <a:solidFill>
                  <a:schemeClr val="bg1"/>
                </a:solidFill>
              </a:rPr>
              <a:t>Valori mai mari în partea de nord a Municipiului Tulcea </a:t>
            </a:r>
          </a:p>
        </p:txBody>
      </p:sp>
      <p:sp>
        <p:nvSpPr>
          <p:cNvPr id="33" name="Donut 32"/>
          <p:cNvSpPr/>
          <p:nvPr/>
        </p:nvSpPr>
        <p:spPr>
          <a:xfrm rot="5400000">
            <a:off x="2831150" y="4036561"/>
            <a:ext cx="596932" cy="796914"/>
          </a:xfrm>
          <a:prstGeom prst="donut">
            <a:avLst>
              <a:gd name="adj" fmla="val 12066"/>
            </a:avLst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44" name="Donut 43"/>
          <p:cNvSpPr/>
          <p:nvPr/>
        </p:nvSpPr>
        <p:spPr>
          <a:xfrm rot="20941028">
            <a:off x="8337986" y="4645890"/>
            <a:ext cx="596932" cy="787803"/>
          </a:xfrm>
          <a:prstGeom prst="donut">
            <a:avLst>
              <a:gd name="adj" fmla="val 12066"/>
            </a:avLst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 rot="5400000">
            <a:off x="10056684" y="2399406"/>
            <a:ext cx="723683" cy="888933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2761" y="2897423"/>
            <a:ext cx="3892858" cy="3503397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8" name="Straight Connector 27"/>
          <p:cNvCxnSpPr>
            <a:stCxn id="23" idx="3"/>
          </p:cNvCxnSpPr>
          <p:nvPr/>
        </p:nvCxnSpPr>
        <p:spPr>
          <a:xfrm flipH="1">
            <a:off x="7869190" y="2588012"/>
            <a:ext cx="2235050" cy="29128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3" idx="7"/>
          </p:cNvCxnSpPr>
          <p:nvPr/>
        </p:nvCxnSpPr>
        <p:spPr>
          <a:xfrm flipH="1">
            <a:off x="9227664" y="3099733"/>
            <a:ext cx="1505147" cy="282077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8157722" y="5685399"/>
            <a:ext cx="41739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3300" b="1" dirty="0"/>
              <a:t>3 MODELARE</a:t>
            </a:r>
            <a:r>
              <a:rPr lang="en-GB" sz="3300" b="1" dirty="0"/>
              <a:t> </a:t>
            </a:r>
            <a:r>
              <a:rPr lang="ro-RO" sz="3300" b="1" dirty="0"/>
              <a:t>PM</a:t>
            </a:r>
            <a:r>
              <a:rPr lang="ro-RO" sz="3300" b="1" baseline="-25000" dirty="0"/>
              <a:t>10</a:t>
            </a:r>
            <a:r>
              <a:rPr lang="ro-RO" sz="3300" b="1" dirty="0"/>
              <a:t> – Dispersia emisiilor</a:t>
            </a:r>
          </a:p>
        </p:txBody>
      </p:sp>
      <p:sp>
        <p:nvSpPr>
          <p:cNvPr id="43" name="Left-Up Arrow 42"/>
          <p:cNvSpPr/>
          <p:nvPr/>
        </p:nvSpPr>
        <p:spPr>
          <a:xfrm>
            <a:off x="8991442" y="3254011"/>
            <a:ext cx="2797144" cy="1140173"/>
          </a:xfrm>
          <a:prstGeom prst="leftUpArrow">
            <a:avLst>
              <a:gd name="adj1" fmla="val 7781"/>
              <a:gd name="adj2" fmla="val 18101"/>
              <a:gd name="adj3" fmla="val 1956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tx1"/>
                </a:solidFill>
              </a:rPr>
              <a:t>Tulcea  22,0 – 23,5 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µg/m</a:t>
            </a:r>
            <a:r>
              <a:rPr lang="ro-RO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o-RO" baseline="30000" dirty="0">
              <a:solidFill>
                <a:schemeClr val="tx1"/>
              </a:solidFill>
            </a:endParaRPr>
          </a:p>
          <a:p>
            <a:pPr algn="ctr"/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40" name="Left-Up Arrow 39"/>
          <p:cNvSpPr/>
          <p:nvPr/>
        </p:nvSpPr>
        <p:spPr>
          <a:xfrm>
            <a:off x="3249350" y="3603757"/>
            <a:ext cx="3140654" cy="1129727"/>
          </a:xfrm>
          <a:prstGeom prst="leftUpArrow">
            <a:avLst>
              <a:gd name="adj1" fmla="val 8694"/>
              <a:gd name="adj2" fmla="val 18101"/>
              <a:gd name="adj3" fmla="val 19565"/>
            </a:avLst>
          </a:prstGeom>
          <a:solidFill>
            <a:srgbClr val="E5FE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tx1"/>
                </a:solidFill>
              </a:rPr>
              <a:t>Tulcea  a 36 valoare 25,0 – 28,0 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µg/m</a:t>
            </a:r>
            <a:r>
              <a:rPr lang="ro-RO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o-RO" baseline="30000" dirty="0">
              <a:solidFill>
                <a:schemeClr val="tx1"/>
              </a:solidFill>
            </a:endParaRPr>
          </a:p>
          <a:p>
            <a:pPr algn="ctr"/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34" name="Donut 33"/>
          <p:cNvSpPr/>
          <p:nvPr/>
        </p:nvSpPr>
        <p:spPr>
          <a:xfrm rot="5400000">
            <a:off x="7476946" y="3695634"/>
            <a:ext cx="596932" cy="796914"/>
          </a:xfrm>
          <a:prstGeom prst="donut">
            <a:avLst>
              <a:gd name="adj" fmla="val 12066"/>
            </a:avLst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87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208" y="229716"/>
            <a:ext cx="6093036" cy="4207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124" y="3071474"/>
            <a:ext cx="4286350" cy="3055837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7" name="Oval 26"/>
          <p:cNvSpPr/>
          <p:nvPr/>
        </p:nvSpPr>
        <p:spPr>
          <a:xfrm>
            <a:off x="9859488" y="2655354"/>
            <a:ext cx="770445" cy="598658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31" name="Straight Connector 30"/>
          <p:cNvCxnSpPr>
            <a:stCxn id="27" idx="5"/>
            <a:endCxn id="6" idx="5"/>
          </p:cNvCxnSpPr>
          <p:nvPr/>
        </p:nvCxnSpPr>
        <p:spPr>
          <a:xfrm flipH="1">
            <a:off x="8007753" y="3166341"/>
            <a:ext cx="2509351" cy="251345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7" idx="0"/>
            <a:endCxn id="6" idx="0"/>
          </p:cNvCxnSpPr>
          <p:nvPr/>
        </p:nvCxnSpPr>
        <p:spPr>
          <a:xfrm flipH="1">
            <a:off x="6492299" y="2655354"/>
            <a:ext cx="3752412" cy="41612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8157722" y="5685399"/>
            <a:ext cx="41739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3300" b="1" dirty="0"/>
              <a:t>3 MODELARE</a:t>
            </a:r>
            <a:r>
              <a:rPr lang="en-GB" sz="3300" b="1" dirty="0"/>
              <a:t> </a:t>
            </a:r>
            <a:r>
              <a:rPr lang="ro-RO" sz="3300" b="1" dirty="0"/>
              <a:t>PM</a:t>
            </a:r>
            <a:r>
              <a:rPr lang="ro-RO" sz="3300" b="1" baseline="-25000" dirty="0"/>
              <a:t>2,5</a:t>
            </a:r>
            <a:r>
              <a:rPr lang="ro-RO" sz="3300" b="1" dirty="0"/>
              <a:t> – Dispersia emisiilor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397439"/>
              </p:ext>
            </p:extLst>
          </p:nvPr>
        </p:nvGraphicFramePr>
        <p:xfrm>
          <a:off x="749944" y="1110572"/>
          <a:ext cx="3599180" cy="13817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846354">
                  <a:extLst>
                    <a:ext uri="{9D8B030D-6E8A-4147-A177-3AD203B41FA5}">
                      <a16:colId xmlns:a16="http://schemas.microsoft.com/office/drawing/2014/main" val="4094884609"/>
                    </a:ext>
                  </a:extLst>
                </a:gridCol>
                <a:gridCol w="801125">
                  <a:extLst>
                    <a:ext uri="{9D8B030D-6E8A-4147-A177-3AD203B41FA5}">
                      <a16:colId xmlns:a16="http://schemas.microsoft.com/office/drawing/2014/main" val="547618493"/>
                    </a:ext>
                  </a:extLst>
                </a:gridCol>
                <a:gridCol w="1951701">
                  <a:extLst>
                    <a:ext uri="{9D8B030D-6E8A-4147-A177-3AD203B41FA5}">
                      <a16:colId xmlns:a16="http://schemas.microsoft.com/office/drawing/2014/main" val="653472117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o-RO" dirty="0"/>
                        <a:t>Studiu Westagem</a:t>
                      </a:r>
                      <a:r>
                        <a:rPr lang="en-GB" dirty="0"/>
                        <a:t> la scar</a:t>
                      </a:r>
                      <a:r>
                        <a:rPr lang="ro-RO" dirty="0"/>
                        <a:t>ă</a:t>
                      </a:r>
                      <a:r>
                        <a:rPr lang="ro-RO" baseline="0" dirty="0"/>
                        <a:t> națională</a:t>
                      </a:r>
                      <a:endParaRPr lang="ro-RO" dirty="0"/>
                    </a:p>
                    <a:p>
                      <a:pPr algn="ctr"/>
                      <a:r>
                        <a:rPr lang="ro-RO" dirty="0"/>
                        <a:t>Concentrații</a:t>
                      </a:r>
                      <a:r>
                        <a:rPr lang="ro-RO" baseline="0" dirty="0"/>
                        <a:t> medii anuale</a:t>
                      </a:r>
                      <a:endParaRPr lang="ro-R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348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b="1" dirty="0"/>
                        <a:t>PM</a:t>
                      </a:r>
                      <a:r>
                        <a:rPr lang="ro-RO" b="1" baseline="-25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22,0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23,5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008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b="1" dirty="0"/>
                        <a:t>PM</a:t>
                      </a:r>
                      <a:r>
                        <a:rPr lang="ro-RO" b="1" baseline="-25000" dirty="0"/>
                        <a:t>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18,5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20,0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734694"/>
                  </a:ext>
                </a:extLst>
              </a:tr>
            </a:tbl>
          </a:graphicData>
        </a:graphic>
      </p:graphicFrame>
      <p:sp>
        <p:nvSpPr>
          <p:cNvPr id="44" name="Donut 43"/>
          <p:cNvSpPr/>
          <p:nvPr/>
        </p:nvSpPr>
        <p:spPr>
          <a:xfrm rot="5217409">
            <a:off x="6023243" y="3696859"/>
            <a:ext cx="596932" cy="787803"/>
          </a:xfrm>
          <a:prstGeom prst="donut">
            <a:avLst>
              <a:gd name="adj" fmla="val 12066"/>
            </a:avLst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43" name="Left-Up Arrow 42"/>
          <p:cNvSpPr/>
          <p:nvPr/>
        </p:nvSpPr>
        <p:spPr>
          <a:xfrm>
            <a:off x="8449456" y="3254011"/>
            <a:ext cx="3339130" cy="1807311"/>
          </a:xfrm>
          <a:prstGeom prst="leftUpArrow">
            <a:avLst>
              <a:gd name="adj1" fmla="val 8694"/>
              <a:gd name="adj2" fmla="val 18101"/>
              <a:gd name="adj3" fmla="val 1956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tx1"/>
                </a:solidFill>
              </a:rPr>
              <a:t>Tulcea  18,5 – 20,0 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µg/m</a:t>
            </a:r>
            <a:r>
              <a:rPr lang="ro-RO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o-RO" baseline="30000" dirty="0">
              <a:solidFill>
                <a:schemeClr val="tx1"/>
              </a:solidFill>
            </a:endParaRPr>
          </a:p>
          <a:p>
            <a:pPr algn="ctr"/>
            <a:endParaRPr lang="ro-R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235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738" y="-14129"/>
            <a:ext cx="1217682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3300" b="1" dirty="0"/>
              <a:t>4. Niveluri evaluate în zona de evaluare a calității aerului TULCEA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24047" y="501397"/>
            <a:ext cx="88779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TL -1 Determinări gravimetrice PM</a:t>
            </a:r>
            <a:r>
              <a:rPr lang="ro-RO" sz="3300" b="1" baseline="-25000" dirty="0"/>
              <a:t>10</a:t>
            </a:r>
            <a:endParaRPr lang="ro-RO" sz="3100" b="1" baseline="-25000" dirty="0"/>
          </a:p>
        </p:txBody>
      </p:sp>
      <p:sp>
        <p:nvSpPr>
          <p:cNvPr id="2" name="TextBox 1"/>
          <p:cNvSpPr txBox="1"/>
          <p:nvPr/>
        </p:nvSpPr>
        <p:spPr>
          <a:xfrm>
            <a:off x="6785140" y="1791715"/>
            <a:ext cx="5406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Evoluția numărului de zile cu concentrații medii raportate la VL, PIE și PSE, perioada 2018 - 2019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344" y="1919465"/>
            <a:ext cx="5406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Evoluția concentrațiilor medii anuale raportate la VL, PSE și PIE, perioada 2018 - 2019</a:t>
            </a:r>
          </a:p>
        </p:txBody>
      </p:sp>
      <p:sp>
        <p:nvSpPr>
          <p:cNvPr id="4" name="Rectangle 3"/>
          <p:cNvSpPr/>
          <p:nvPr/>
        </p:nvSpPr>
        <p:spPr>
          <a:xfrm>
            <a:off x="1856197" y="1003830"/>
            <a:ext cx="7503559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ro-RO" sz="3100" b="1" dirty="0"/>
              <a:t>Măsurare - Rezultate RNMCA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8495355"/>
              </p:ext>
            </p:extLst>
          </p:nvPr>
        </p:nvGraphicFramePr>
        <p:xfrm>
          <a:off x="519182" y="2656544"/>
          <a:ext cx="5580000" cy="36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492" y="2656544"/>
            <a:ext cx="5596613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15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738" y="-14129"/>
            <a:ext cx="1217682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3300" b="1" dirty="0"/>
              <a:t>4. Niveluri evaluate în zona de evaluare a calității aerului TULCEA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24047" y="501397"/>
            <a:ext cx="88779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TL -2 Determinări gravimetrice PM</a:t>
            </a:r>
            <a:r>
              <a:rPr lang="ro-RO" sz="3300" b="1" baseline="-25000" dirty="0"/>
              <a:t>10</a:t>
            </a:r>
            <a:endParaRPr lang="ro-RO" sz="3100" b="1" baseline="-25000" dirty="0"/>
          </a:p>
        </p:txBody>
      </p:sp>
      <p:sp>
        <p:nvSpPr>
          <p:cNvPr id="2" name="TextBox 1"/>
          <p:cNvSpPr txBox="1"/>
          <p:nvPr/>
        </p:nvSpPr>
        <p:spPr>
          <a:xfrm>
            <a:off x="6627429" y="1817141"/>
            <a:ext cx="5406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Evoluția numărului de zile cu concentrații medii raportate la VL, PIE și PSE, perioada 2017 - 2020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5089" y="1791715"/>
            <a:ext cx="5406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Evoluția concentrațiilor medii anuale raportate la VL, PSE și PIE, perioada 2017 - 2020</a:t>
            </a:r>
          </a:p>
        </p:txBody>
      </p:sp>
      <p:sp>
        <p:nvSpPr>
          <p:cNvPr id="4" name="Rectangle 3"/>
          <p:cNvSpPr/>
          <p:nvPr/>
        </p:nvSpPr>
        <p:spPr>
          <a:xfrm>
            <a:off x="1856197" y="1003830"/>
            <a:ext cx="7503559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ro-RO" sz="3100" b="1" dirty="0"/>
              <a:t>Măsurare - Rezultate RNMCA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0247735"/>
              </p:ext>
            </p:extLst>
          </p:nvPr>
        </p:nvGraphicFramePr>
        <p:xfrm>
          <a:off x="462260" y="2565796"/>
          <a:ext cx="5580000" cy="36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7094628"/>
              </p:ext>
            </p:extLst>
          </p:nvPr>
        </p:nvGraphicFramePr>
        <p:xfrm>
          <a:off x="6336587" y="2565796"/>
          <a:ext cx="5580000" cy="36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15395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738" y="-14129"/>
            <a:ext cx="1217682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3300" b="1" dirty="0"/>
              <a:t>4. Niveluri evaluate în zona de evaluare a calității aerului TULCEA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24047" y="501397"/>
            <a:ext cx="88779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TL - 3 Determinări gravimetrice PM</a:t>
            </a:r>
            <a:r>
              <a:rPr lang="ro-RO" sz="3300" b="1" baseline="-25000" dirty="0"/>
              <a:t>10</a:t>
            </a:r>
            <a:endParaRPr lang="ro-RO" sz="3100" b="1" baseline="-25000" dirty="0"/>
          </a:p>
        </p:txBody>
      </p:sp>
      <p:sp>
        <p:nvSpPr>
          <p:cNvPr id="2" name="TextBox 1"/>
          <p:cNvSpPr txBox="1"/>
          <p:nvPr/>
        </p:nvSpPr>
        <p:spPr>
          <a:xfrm>
            <a:off x="6627429" y="1817141"/>
            <a:ext cx="5406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Evoluția numărului de zile cu concentrații medii raportate la VL, PIE și PSE, perioada 2017 - 2020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5089" y="1791715"/>
            <a:ext cx="5406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Evoluția concentrațiilor medii anuale raportate la VL, PSE și PIE, perioada 2018 - 2020</a:t>
            </a:r>
          </a:p>
        </p:txBody>
      </p:sp>
      <p:sp>
        <p:nvSpPr>
          <p:cNvPr id="4" name="Rectangle 3"/>
          <p:cNvSpPr/>
          <p:nvPr/>
        </p:nvSpPr>
        <p:spPr>
          <a:xfrm>
            <a:off x="1856197" y="1003830"/>
            <a:ext cx="7503559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ro-RO" sz="3100" b="1" dirty="0"/>
              <a:t>Măsurare - Rezultate RNMCA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3137073"/>
              </p:ext>
            </p:extLst>
          </p:nvPr>
        </p:nvGraphicFramePr>
        <p:xfrm>
          <a:off x="443787" y="2565796"/>
          <a:ext cx="5580000" cy="36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7560140"/>
              </p:ext>
            </p:extLst>
          </p:nvPr>
        </p:nvGraphicFramePr>
        <p:xfrm>
          <a:off x="6299641" y="2565796"/>
          <a:ext cx="5580000" cy="36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40383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4002" y="1122360"/>
            <a:ext cx="9389803" cy="3235035"/>
          </a:xfrm>
        </p:spPr>
        <p:txBody>
          <a:bodyPr>
            <a:normAutofit/>
          </a:bodyPr>
          <a:lstStyle/>
          <a:p>
            <a:pPr lvl="0"/>
            <a:r>
              <a:rPr lang="ro-RO" sz="5400" b="1" dirty="0"/>
              <a:t>Propunere A.N.P.M pentru</a:t>
            </a:r>
            <a:br>
              <a:rPr lang="ro-RO" sz="5400" b="1" dirty="0"/>
            </a:br>
            <a:r>
              <a:rPr lang="ro-RO" sz="5400" b="1" dirty="0"/>
              <a:t>amplasare stație Fond Urban</a:t>
            </a:r>
            <a:br>
              <a:rPr lang="ro-RO" sz="5400" b="1" dirty="0"/>
            </a:br>
            <a:r>
              <a:rPr lang="ro-RO" sz="5400" b="1" dirty="0"/>
              <a:t>Zona TULCEA/Municipiul Tulcea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935228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59" y="332463"/>
            <a:ext cx="11914070" cy="64442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759" y="5822623"/>
            <a:ext cx="6048322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o-RO" sz="1400" b="1" dirty="0"/>
              <a:t>Stația RNMCA TL-2</a:t>
            </a:r>
          </a:p>
          <a:p>
            <a:pPr algn="ctr"/>
            <a:r>
              <a:rPr lang="ro-RO" sz="1400" b="1" dirty="0"/>
              <a:t>2020</a:t>
            </a:r>
          </a:p>
          <a:p>
            <a:r>
              <a:rPr lang="ro-RO" sz="1400" b="1" dirty="0"/>
              <a:t>Direcțiile predominante predominante: SSE; SSV; SE; S (în general sector sudic) </a:t>
            </a:r>
          </a:p>
          <a:p>
            <a:r>
              <a:rPr lang="ro-RO" sz="1400" b="1" dirty="0"/>
              <a:t>Propunerile: NE, NNE, N (sector nord - nord estic).</a:t>
            </a:r>
            <a:endParaRPr lang="ro-RO" sz="1400" dirty="0"/>
          </a:p>
        </p:txBody>
      </p:sp>
    </p:spTree>
    <p:extLst>
      <p:ext uri="{BB962C8B-B14F-4D97-AF65-F5344CB8AC3E}">
        <p14:creationId xmlns:p14="http://schemas.microsoft.com/office/powerpoint/2010/main" val="871371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632" y="1379913"/>
            <a:ext cx="5597628" cy="45753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2594" y="676110"/>
            <a:ext cx="3211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solidFill>
                  <a:srgbClr val="008000"/>
                </a:solidFill>
              </a:rPr>
              <a:t>Zona TULCEA/Municipiul Tulcea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91008" y="677965"/>
            <a:ext cx="551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solidFill>
                  <a:srgbClr val="008000"/>
                </a:solidFill>
              </a:rPr>
              <a:t>Zona TULCEA/Municipiul Tulcea</a:t>
            </a:r>
            <a:r>
              <a:rPr lang="en-US" b="1" dirty="0">
                <a:solidFill>
                  <a:srgbClr val="008000"/>
                </a:solidFill>
              </a:rPr>
              <a:t>/Aria </a:t>
            </a:r>
            <a:r>
              <a:rPr lang="en-US" b="1" dirty="0" err="1">
                <a:solidFill>
                  <a:srgbClr val="008000"/>
                </a:solidFill>
              </a:rPr>
              <a:t>analizat</a:t>
            </a:r>
            <a:r>
              <a:rPr lang="ro-RO" b="1" dirty="0">
                <a:solidFill>
                  <a:srgbClr val="008000"/>
                </a:solidFill>
              </a:rPr>
              <a:t>ă etapa 1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8" y="1469696"/>
            <a:ext cx="6192640" cy="436583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4119418" y="2411061"/>
            <a:ext cx="5122028" cy="11264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939577" y="5230371"/>
            <a:ext cx="5481514" cy="3483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0" name="Frame 19"/>
          <p:cNvSpPr/>
          <p:nvPr/>
        </p:nvSpPr>
        <p:spPr>
          <a:xfrm>
            <a:off x="7389091" y="1819563"/>
            <a:ext cx="3722255" cy="3759201"/>
          </a:xfrm>
          <a:prstGeom prst="frame">
            <a:avLst>
              <a:gd name="adj1" fmla="val 26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494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94" y="676110"/>
            <a:ext cx="7868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solidFill>
                  <a:srgbClr val="008000"/>
                </a:solidFill>
              </a:rPr>
              <a:t>Zona TULCEA/Municipiul Tulcea/Aria analizată etapa 2 și amplasamente propuse</a:t>
            </a:r>
            <a:endParaRPr lang="en-US" dirty="0">
              <a:solidFill>
                <a:srgbClr val="008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442632" y="1379913"/>
            <a:ext cx="5597628" cy="4575328"/>
            <a:chOff x="6442632" y="1379913"/>
            <a:chExt cx="5597628" cy="457532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2632" y="1379913"/>
              <a:ext cx="5597628" cy="4575328"/>
            </a:xfrm>
            <a:prstGeom prst="rect">
              <a:avLst/>
            </a:prstGeom>
          </p:spPr>
        </p:pic>
        <p:sp>
          <p:nvSpPr>
            <p:cNvPr id="20" name="Frame 19"/>
            <p:cNvSpPr/>
            <p:nvPr/>
          </p:nvSpPr>
          <p:spPr>
            <a:xfrm>
              <a:off x="7128933" y="2332098"/>
              <a:ext cx="3285067" cy="2900302"/>
            </a:xfrm>
            <a:prstGeom prst="frame">
              <a:avLst>
                <a:gd name="adj1" fmla="val 262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  <p:sp>
          <p:nvSpPr>
            <p:cNvPr id="25" name="7-Point Star 24"/>
            <p:cNvSpPr/>
            <p:nvPr/>
          </p:nvSpPr>
          <p:spPr>
            <a:xfrm>
              <a:off x="7768469" y="3040481"/>
              <a:ext cx="360000" cy="360000"/>
            </a:xfrm>
            <a:prstGeom prst="star7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11" name="7-Point Star 10"/>
            <p:cNvSpPr/>
            <p:nvPr/>
          </p:nvSpPr>
          <p:spPr>
            <a:xfrm>
              <a:off x="9501017" y="2464703"/>
              <a:ext cx="360000" cy="360000"/>
            </a:xfrm>
            <a:prstGeom prst="star7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13" name="7-Point Star 12"/>
            <p:cNvSpPr/>
            <p:nvPr/>
          </p:nvSpPr>
          <p:spPr>
            <a:xfrm>
              <a:off x="7408469" y="3660131"/>
              <a:ext cx="360000" cy="360000"/>
            </a:xfrm>
            <a:prstGeom prst="star7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14" name="7-Point Star 13"/>
            <p:cNvSpPr/>
            <p:nvPr/>
          </p:nvSpPr>
          <p:spPr>
            <a:xfrm>
              <a:off x="9468658" y="3089943"/>
              <a:ext cx="360000" cy="360000"/>
            </a:xfrm>
            <a:prstGeom prst="star7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16" name="Frame 15"/>
            <p:cNvSpPr/>
            <p:nvPr/>
          </p:nvSpPr>
          <p:spPr>
            <a:xfrm>
              <a:off x="8330184" y="3639554"/>
              <a:ext cx="2071219" cy="1562197"/>
            </a:xfrm>
            <a:prstGeom prst="frame">
              <a:avLst>
                <a:gd name="adj1" fmla="val 262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 flipH="1" flipV="1">
              <a:off x="10329111" y="2412332"/>
              <a:ext cx="42110" cy="121903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78" y="1426206"/>
            <a:ext cx="6239746" cy="44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78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3098"/>
            <a:ext cx="12192000" cy="6325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DEFINIȚII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LEGE</a:t>
            </a: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104 din 15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iunie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2011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privind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calitatea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aerului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înconjurător</a:t>
            </a:r>
            <a:endParaRPr lang="ro-RO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 3</a:t>
            </a: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li u) </a:t>
            </a:r>
            <a:r>
              <a:rPr lang="en-US" sz="2400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amplasamente</a:t>
            </a: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fond urban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locurile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din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urbane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nivelurile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reprezentative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expunerea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general, 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populaţiei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urbane</a:t>
            </a:r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Observație: zona urbană este definită în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Eionet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Data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DictionaryVocabulary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AQD - Area Classification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(http://dd.eionet.europa.eu/vocabulary/aq/areaclassification/view)</a:t>
            </a:r>
            <a:endParaRPr lang="ro-R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Continuously built-up urban area meaning complete (or at least highly predominant) building-up of the street front side by buildings with at least two floors or large detached buildings with at least two floors.</a:t>
            </a:r>
            <a:endParaRPr lang="ro-RO" sz="24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the exception of city parks, the built-up area is not mixed with non-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urbanised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areas.</a:t>
            </a:r>
            <a:endParaRPr lang="ro-RO" sz="24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Aria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urbană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fiind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zona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construită</a:t>
            </a: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ceea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înseamnă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construirea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puțin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extrem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predominantă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frontului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clădirilor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puțin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etaje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clădiri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detașate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puțin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etaje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o-R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excepția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parcurilor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urbane, zona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construită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amestecată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neurbanizate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o-R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487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778" y="1303006"/>
            <a:ext cx="7061450" cy="53449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711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Amplasată</a:t>
            </a:r>
            <a:r>
              <a:rPr lang="ro-RO" dirty="0"/>
              <a:t> într-o arie delimitată de: Strada 9 Mai (N); strada Banatului (S); Strada Walter (E); strada 14 Noiembrie (V).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61963" y="22587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8456846" y="200554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8" name="7-Point Star 7"/>
          <p:cNvSpPr/>
          <p:nvPr/>
        </p:nvSpPr>
        <p:spPr>
          <a:xfrm>
            <a:off x="4663665" y="3501455"/>
            <a:ext cx="695168" cy="58010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050161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61963" y="22587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8456846" y="200554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28" y="1088846"/>
            <a:ext cx="8213770" cy="5542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71951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Amplasată</a:t>
            </a:r>
            <a:r>
              <a:rPr lang="ro-RO" dirty="0"/>
              <a:t> într-o arie delimitată de: Strada 9 Mai (N); strada Banatului (S); Strada Walter (E); strada 14 Noiembrie (V).</a:t>
            </a:r>
          </a:p>
        </p:txBody>
      </p:sp>
      <p:sp>
        <p:nvSpPr>
          <p:cNvPr id="8" name="7-Point Star 7"/>
          <p:cNvSpPr/>
          <p:nvPr/>
        </p:nvSpPr>
        <p:spPr>
          <a:xfrm>
            <a:off x="4463131" y="3033524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683507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66" y="1168670"/>
            <a:ext cx="9082216" cy="5689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70882" y="216981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4" name="7-Point Star 3"/>
          <p:cNvSpPr/>
          <p:nvPr/>
        </p:nvSpPr>
        <p:spPr>
          <a:xfrm>
            <a:off x="8765765" y="191656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5" name="TextBox 4"/>
          <p:cNvSpPr txBox="1"/>
          <p:nvPr/>
        </p:nvSpPr>
        <p:spPr>
          <a:xfrm>
            <a:off x="288325" y="694809"/>
            <a:ext cx="11154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Amplasată</a:t>
            </a:r>
            <a:r>
              <a:rPr lang="ro-RO" dirty="0"/>
              <a:t> într-o arie delimitată de: Strada 9 Mai (N); strada Banatului (S); Strada Walter (E); strada 14 Noiembrie (V).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70882" y="2272322"/>
            <a:ext cx="2721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i="1" dirty="0"/>
              <a:t>Propunere documentată de APM Tulcea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70882" y="3818238"/>
            <a:ext cx="2615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Un dezavantaj este/poate fi  existența unor spații de parcare.</a:t>
            </a:r>
          </a:p>
        </p:txBody>
      </p:sp>
      <p:sp>
        <p:nvSpPr>
          <p:cNvPr id="8" name="7-Point Star 7"/>
          <p:cNvSpPr/>
          <p:nvPr/>
        </p:nvSpPr>
        <p:spPr>
          <a:xfrm>
            <a:off x="4760787" y="4209616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89342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40" y="1006143"/>
            <a:ext cx="10823915" cy="5496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61963" y="22587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4" name="7-Point Star 3"/>
          <p:cNvSpPr/>
          <p:nvPr/>
        </p:nvSpPr>
        <p:spPr>
          <a:xfrm>
            <a:off x="8456846" y="200554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5" name="Rectangle 4"/>
          <p:cNvSpPr/>
          <p:nvPr/>
        </p:nvSpPr>
        <p:spPr>
          <a:xfrm>
            <a:off x="293357" y="332266"/>
            <a:ext cx="50144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o-RO" sz="1600" b="0" i="0" dirty="0">
                <a:solidFill>
                  <a:srgbClr val="000000"/>
                </a:solidFill>
                <a:effectLst/>
                <a:latin typeface="Google Sans"/>
              </a:rPr>
              <a:t>Coordonate orientative 45.179240, 28.805678</a:t>
            </a:r>
            <a:endParaRPr lang="ro-RO" sz="1600" b="1" i="0" dirty="0">
              <a:solidFill>
                <a:srgbClr val="000000"/>
              </a:solidFill>
              <a:effectLst/>
              <a:latin typeface="Roboto"/>
            </a:endParaRPr>
          </a:p>
        </p:txBody>
      </p:sp>
      <p:sp>
        <p:nvSpPr>
          <p:cNvPr id="6" name="7-Point Star 5"/>
          <p:cNvSpPr/>
          <p:nvPr/>
        </p:nvSpPr>
        <p:spPr>
          <a:xfrm>
            <a:off x="5866052" y="5125360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545248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75" y="1099751"/>
            <a:ext cx="10560748" cy="55234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61963" y="22587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4" name="7-Point Star 3"/>
          <p:cNvSpPr/>
          <p:nvPr/>
        </p:nvSpPr>
        <p:spPr>
          <a:xfrm>
            <a:off x="8456846" y="200554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5" name="7-Point Star 4"/>
          <p:cNvSpPr/>
          <p:nvPr/>
        </p:nvSpPr>
        <p:spPr>
          <a:xfrm>
            <a:off x="5339960" y="5112834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202626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58" y="1023910"/>
            <a:ext cx="11761441" cy="57273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7114"/>
            <a:ext cx="11305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Amplasată</a:t>
            </a:r>
            <a:r>
              <a:rPr lang="ro-RO" dirty="0"/>
              <a:t> într-o arie delimitată de: Strada Libertății (NV); strada Eroilor (SE); Strada Lupeni (NE); strada Troiței (SV).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61963" y="22587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8456846" y="200554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10" name="7-Point Star 9"/>
          <p:cNvSpPr/>
          <p:nvPr/>
        </p:nvSpPr>
        <p:spPr>
          <a:xfrm>
            <a:off x="2915483" y="5190961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929428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42" y="936446"/>
            <a:ext cx="10028704" cy="5811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7114"/>
            <a:ext cx="11305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Amplasată</a:t>
            </a:r>
            <a:r>
              <a:rPr lang="ro-RO" dirty="0"/>
              <a:t> într-o arie delimitată de: Strada Libertății (NV); strada Eroilor (SE); Strada Lupeni (NE); strada Troiței (SV).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61963" y="22587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8456846" y="200554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2825453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86" y="768423"/>
            <a:ext cx="11857760" cy="5918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61963" y="22587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4" name="7-Point Star 3"/>
          <p:cNvSpPr/>
          <p:nvPr/>
        </p:nvSpPr>
        <p:spPr>
          <a:xfrm>
            <a:off x="8456846" y="200554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5" name="Rectangle 4"/>
          <p:cNvSpPr/>
          <p:nvPr/>
        </p:nvSpPr>
        <p:spPr>
          <a:xfrm>
            <a:off x="167986" y="2230182"/>
            <a:ext cx="2730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parcuri (departe de arbori)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3491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22" y="3570470"/>
            <a:ext cx="6146178" cy="30713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3163" y="6165394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Sud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200" y="1119721"/>
            <a:ext cx="5660291" cy="2724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80874" y="3385804"/>
            <a:ext cx="46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Est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21" y="481175"/>
            <a:ext cx="5976601" cy="29069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5778" y="863841"/>
            <a:ext cx="65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Nord</a:t>
            </a:r>
          </a:p>
        </p:txBody>
      </p:sp>
      <p:sp>
        <p:nvSpPr>
          <p:cNvPr id="8" name="Rectangle 7"/>
          <p:cNvSpPr/>
          <p:nvPr/>
        </p:nvSpPr>
        <p:spPr>
          <a:xfrm>
            <a:off x="7412897" y="4879312"/>
            <a:ext cx="32235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o-RO" b="0" i="0" dirty="0">
                <a:solidFill>
                  <a:srgbClr val="000000"/>
                </a:solidFill>
                <a:effectLst/>
                <a:latin typeface="Google Sans"/>
              </a:rPr>
              <a:t>Coordonate informative</a:t>
            </a:r>
          </a:p>
          <a:p>
            <a:pPr fontAlgn="base"/>
            <a:r>
              <a:rPr lang="ro-RO" b="0" i="0" dirty="0">
                <a:solidFill>
                  <a:srgbClr val="000000"/>
                </a:solidFill>
                <a:effectLst/>
                <a:latin typeface="Google Sans"/>
              </a:rPr>
              <a:t>45°10'27.5"N 28°47'31.5"E</a:t>
            </a:r>
            <a:endParaRPr lang="ro-RO" b="1" i="0" dirty="0">
              <a:solidFill>
                <a:srgbClr val="000000"/>
              </a:solidFill>
              <a:effectLst/>
              <a:latin typeface="Robot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61963" y="22587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10" name="7-Point Star 9"/>
          <p:cNvSpPr/>
          <p:nvPr/>
        </p:nvSpPr>
        <p:spPr>
          <a:xfrm>
            <a:off x="8456846" y="200554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934205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07" y="1213445"/>
            <a:ext cx="10102291" cy="55912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711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Amplasată</a:t>
            </a:r>
            <a:r>
              <a:rPr lang="ro-RO" dirty="0"/>
              <a:t> într-o arie delimitată de: Strada Iuliu Maniu (N); strada Oițelor (S); Strada Ion Nenițescu (V); Strada Libertății (E). În acest perimetru se află Grădinița Dumbrava Minunată (dacă se poate în curtea grădiniței, adresa: Strada Libertății nr. 51).</a:t>
            </a:r>
            <a:endParaRPr lang="ro-RO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161963" y="22587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8456846" y="200554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12" name="7-Point Star 11"/>
          <p:cNvSpPr/>
          <p:nvPr/>
        </p:nvSpPr>
        <p:spPr>
          <a:xfrm>
            <a:off x="4504339" y="2804914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559040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06382"/>
            <a:ext cx="12192000" cy="6532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CRITERII DE APMPLASARE </a:t>
            </a:r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conform prevederilor din </a:t>
            </a:r>
            <a:r>
              <a:rPr lang="ro-RO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Legea 104/2011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privind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calitatea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aerului</a:t>
            </a:r>
            <a:r>
              <a:rPr lang="ro-RO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înconjurător, cu modificaările și completările ulterioare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ANEXA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5: EVALUAREA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calităţii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aerului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înconjurător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amplasarea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punctelor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prelevare</a:t>
            </a:r>
            <a:endParaRPr lang="ro-RO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A.2.</a:t>
            </a: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Amplasarea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macroscară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punctelor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prelevare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o-RO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o-RO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Protecţia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sănătăţii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umane</a:t>
            </a:r>
            <a:endParaRPr lang="ro-RO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general,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punctele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prelevare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amplasează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astfel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încât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evite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măsurarea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unor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micromedii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din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imediata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vecinătate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Un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punct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prelevare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amplasează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astfel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încât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fie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reprezentativ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calitatea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aerului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segment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stradă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lungime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egală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mare de 100 m,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cazul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staţiilor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trafic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arie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egală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mare de 250 m x 250 m,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cazul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staţiilor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tip industrial,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şi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câţiva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km</a:t>
            </a:r>
            <a:r>
              <a:rPr lang="en-US" sz="2400" b="1" baseline="30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cazul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staţiilor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fond urban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o-R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Staţiile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fond urban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sunt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amplasate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astfel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încât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nivelul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poluare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fie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influenţat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contribuţiile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integrate ale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tuturor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surselor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din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direcţia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opusă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vântului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Nivelul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poluare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trebuie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fie d</a:t>
            </a:r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minat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sursă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unică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excepţia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cazului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care 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astfel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situaţie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tipică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mare.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Punctele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prelevare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trebuie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reprezentative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evaluarea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calităţii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aerului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arie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mulţi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km2 . </a:t>
            </a:r>
            <a:endParaRPr lang="ro-R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1809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520" y="1337745"/>
            <a:ext cx="8263806" cy="5449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711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Amplasată</a:t>
            </a:r>
            <a:r>
              <a:rPr lang="ro-RO" dirty="0"/>
              <a:t> într-o arie delimitată de: Strada Iuliu Maniu (N); strada Oițelor (S); Strada Ion Nenițescu (V); Strada Libertății (E). În acest perimetru se află Grădinița Dumbrava Minunată (dacă se poate în curtea grădiniței, adresa: Strada Libertății nr. 51).</a:t>
            </a:r>
            <a:endParaRPr lang="ro-RO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161963" y="22587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8456846" y="200554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0761715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09" y="997856"/>
            <a:ext cx="11111489" cy="5415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61963" y="22587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4" name="7-Point Star 3"/>
          <p:cNvSpPr/>
          <p:nvPr/>
        </p:nvSpPr>
        <p:spPr>
          <a:xfrm>
            <a:off x="8456846" y="200554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5" name="7-Point Star 4"/>
          <p:cNvSpPr/>
          <p:nvPr/>
        </p:nvSpPr>
        <p:spPr>
          <a:xfrm>
            <a:off x="3895929" y="2219498"/>
            <a:ext cx="1756725" cy="805651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926012" y="485210"/>
            <a:ext cx="57045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1600" dirty="0"/>
              <a:t>Coordonate orientative </a:t>
            </a:r>
            <a:r>
              <a:rPr lang="en-US" sz="1600" dirty="0"/>
              <a:t>45.17211396976789, 28.79093459811856</a:t>
            </a:r>
          </a:p>
        </p:txBody>
      </p:sp>
    </p:spTree>
    <p:extLst>
      <p:ext uri="{BB962C8B-B14F-4D97-AF65-F5344CB8AC3E}">
        <p14:creationId xmlns:p14="http://schemas.microsoft.com/office/powerpoint/2010/main" val="19994269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05" y="299313"/>
            <a:ext cx="6169794" cy="29816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79" y="3566161"/>
            <a:ext cx="6326823" cy="31334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96025" y="5977288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Sud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202" y="1934201"/>
            <a:ext cx="5611079" cy="2693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68311" y="4247442"/>
            <a:ext cx="46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Est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61904" y="2637322"/>
            <a:ext cx="65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Nord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61963" y="22587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9" name="7-Point Star 8"/>
          <p:cNvSpPr/>
          <p:nvPr/>
        </p:nvSpPr>
        <p:spPr>
          <a:xfrm>
            <a:off x="8456846" y="200554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0283387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68620" y="1450692"/>
            <a:ext cx="48721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Amplasată</a:t>
            </a:r>
            <a:r>
              <a:rPr lang="ro-RO" dirty="0"/>
              <a:t> într-o arie delimitată de: </a:t>
            </a:r>
          </a:p>
          <a:p>
            <a:pPr marL="285750" indent="-285750">
              <a:buFontTx/>
              <a:buChar char="-"/>
            </a:pPr>
            <a:r>
              <a:rPr lang="ro-RO" dirty="0"/>
              <a:t>Strada Păcii (E); </a:t>
            </a:r>
          </a:p>
          <a:p>
            <a:pPr marL="285750" indent="-285750">
              <a:buFontTx/>
              <a:buChar char="-"/>
            </a:pPr>
            <a:r>
              <a:rPr lang="ro-RO" dirty="0"/>
              <a:t>Strada Dobrogeanu Gherea (N); </a:t>
            </a:r>
          </a:p>
          <a:p>
            <a:pPr marL="285750" indent="-285750">
              <a:buFontTx/>
              <a:buChar char="-"/>
            </a:pPr>
            <a:r>
              <a:rPr lang="ro-RO" dirty="0"/>
              <a:t>Strada Mică (S), </a:t>
            </a:r>
          </a:p>
          <a:p>
            <a:pPr marL="285750" indent="-285750">
              <a:buFontTx/>
              <a:buChar char="-"/>
            </a:pPr>
            <a:r>
              <a:rPr lang="ro-RO" dirty="0"/>
              <a:t>Strada Sublocotenent Corneliu Gavriloiu (V). </a:t>
            </a:r>
          </a:p>
          <a:p>
            <a:endParaRPr lang="ro-RO" dirty="0"/>
          </a:p>
          <a:p>
            <a:r>
              <a:rPr lang="ro-RO" dirty="0"/>
              <a:t>În acest perimetru este </a:t>
            </a:r>
            <a:r>
              <a:rPr lang="ro-RO" b="1" dirty="0"/>
              <a:t>Parc Piața Nouă</a:t>
            </a:r>
          </a:p>
          <a:p>
            <a:r>
              <a:rPr lang="ro-RO" b="1" dirty="0"/>
              <a:t>- </a:t>
            </a:r>
            <a:r>
              <a:rPr lang="ro-RO" dirty="0"/>
              <a:t>Intrare strada Păcii sau prin strada Sublocotenent Corneliu Gavriloiu </a:t>
            </a:r>
            <a:endParaRPr lang="ro-RO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161963" y="225879"/>
            <a:ext cx="205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rezervă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8456846" y="200554"/>
            <a:ext cx="493652" cy="469322"/>
          </a:xfrm>
          <a:prstGeom prst="star7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12" name="7-Point Star 11"/>
          <p:cNvSpPr/>
          <p:nvPr/>
        </p:nvSpPr>
        <p:spPr>
          <a:xfrm>
            <a:off x="2192816" y="2729716"/>
            <a:ext cx="493652" cy="469322"/>
          </a:xfrm>
          <a:prstGeom prst="star7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99" y="447068"/>
            <a:ext cx="5345373" cy="61532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8210" y="5647413"/>
            <a:ext cx="57045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1600" dirty="0"/>
              <a:t>Coordonate orientative </a:t>
            </a:r>
            <a:r>
              <a:rPr lang="en-US" sz="1600" dirty="0"/>
              <a:t>45.1748168585202, 28.805126180407694</a:t>
            </a:r>
          </a:p>
        </p:txBody>
      </p:sp>
    </p:spTree>
    <p:extLst>
      <p:ext uri="{BB962C8B-B14F-4D97-AF65-F5344CB8AC3E}">
        <p14:creationId xmlns:p14="http://schemas.microsoft.com/office/powerpoint/2010/main" val="41466488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424" y="144393"/>
            <a:ext cx="10978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Amplasată</a:t>
            </a:r>
            <a:r>
              <a:rPr lang="ro-RO" dirty="0"/>
              <a:t> într-o arie delimitată de: </a:t>
            </a:r>
          </a:p>
          <a:p>
            <a:pPr marL="285750" indent="-285750">
              <a:buFontTx/>
              <a:buChar char="-"/>
            </a:pPr>
            <a:r>
              <a:rPr lang="ro-RO" dirty="0"/>
              <a:t>Strada Păcii (E); Strada Dobrogeanu Gherea (N); Strada Mică (S), Strada Sublocotenent Corneliu Gavriloiu (V). </a:t>
            </a:r>
          </a:p>
          <a:p>
            <a:r>
              <a:rPr lang="ro-RO" dirty="0"/>
              <a:t>În acest perimetru este </a:t>
            </a:r>
            <a:r>
              <a:rPr lang="ro-RO" b="1" dirty="0"/>
              <a:t>Parc Piața Nouă. - </a:t>
            </a:r>
            <a:r>
              <a:rPr lang="ro-RO" dirty="0"/>
              <a:t>Intrare strada Păcii sau prin strada Sublocotenent Corneliu Gavriloiu </a:t>
            </a:r>
            <a:endParaRPr lang="ro-RO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161963" y="225879"/>
            <a:ext cx="205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rezervă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8456846" y="200554"/>
            <a:ext cx="493652" cy="469322"/>
          </a:xfrm>
          <a:prstGeom prst="star7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12" name="7-Point Star 11"/>
          <p:cNvSpPr/>
          <p:nvPr/>
        </p:nvSpPr>
        <p:spPr>
          <a:xfrm>
            <a:off x="2192816" y="2729716"/>
            <a:ext cx="493652" cy="469322"/>
          </a:xfrm>
          <a:prstGeom prst="star7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9" name="Rectangle 8"/>
          <p:cNvSpPr/>
          <p:nvPr/>
        </p:nvSpPr>
        <p:spPr>
          <a:xfrm rot="10800000" flipV="1">
            <a:off x="9985724" y="4633323"/>
            <a:ext cx="2206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600" dirty="0"/>
              <a:t>Coordonate orientative </a:t>
            </a:r>
            <a:r>
              <a:rPr lang="en-US" sz="1600" dirty="0"/>
              <a:t>45.1748168585202, 28.805126180407694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25" y="1156914"/>
            <a:ext cx="9885301" cy="55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04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45" y="789272"/>
            <a:ext cx="11365918" cy="55838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61963" y="225879"/>
            <a:ext cx="205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rezervă</a:t>
            </a:r>
          </a:p>
        </p:txBody>
      </p:sp>
      <p:sp>
        <p:nvSpPr>
          <p:cNvPr id="4" name="7-Point Star 3"/>
          <p:cNvSpPr/>
          <p:nvPr/>
        </p:nvSpPr>
        <p:spPr>
          <a:xfrm>
            <a:off x="8456846" y="200554"/>
            <a:ext cx="493652" cy="469322"/>
          </a:xfrm>
          <a:prstGeom prst="star7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5" name="Rectangle 4"/>
          <p:cNvSpPr/>
          <p:nvPr/>
        </p:nvSpPr>
        <p:spPr>
          <a:xfrm>
            <a:off x="2761556" y="875207"/>
            <a:ext cx="2730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parcuri (departe de arbori)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9001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9" y="673506"/>
            <a:ext cx="10839750" cy="52377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61963" y="225879"/>
            <a:ext cx="205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rezervă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8456846" y="200554"/>
            <a:ext cx="493652" cy="469322"/>
          </a:xfrm>
          <a:prstGeom prst="star7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6" name="Rectangle 5"/>
          <p:cNvSpPr/>
          <p:nvPr/>
        </p:nvSpPr>
        <p:spPr>
          <a:xfrm>
            <a:off x="4681796" y="669876"/>
            <a:ext cx="2730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parcuri (departe de arbori)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1842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1852" y="2858728"/>
            <a:ext cx="3097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Strada Eroilor (probabil nr. 47)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44690" y="514392"/>
            <a:ext cx="1984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/>
              <a:t>Municipiul TULCEA</a:t>
            </a:r>
            <a:endParaRPr lang="ro-RO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38137" y="2443229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74702" y="883724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37093" y="3772697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1319" y="1413048"/>
            <a:ext cx="3315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002060"/>
                </a:solidFill>
              </a:rPr>
              <a:t>Strada 14 Noiembrie 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574702" y="5157191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610563" y="1067889"/>
            <a:ext cx="3249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002060"/>
                </a:solidFill>
              </a:rPr>
              <a:t>Strada 9 Mai (N);</a:t>
            </a: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002060"/>
                </a:solidFill>
              </a:rPr>
              <a:t>Strada Banatului (S);</a:t>
            </a: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002060"/>
                </a:solidFill>
              </a:rPr>
              <a:t>Strada Walter (E);</a:t>
            </a: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002060"/>
                </a:solidFill>
              </a:rPr>
              <a:t>strada 14 Noiembrie (V).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893446" y="952516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24" name="7-Point Star 23"/>
          <p:cNvSpPr/>
          <p:nvPr/>
        </p:nvSpPr>
        <p:spPr>
          <a:xfrm>
            <a:off x="9192817" y="1003618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5" name="7-Point Star 24"/>
          <p:cNvSpPr/>
          <p:nvPr/>
        </p:nvSpPr>
        <p:spPr>
          <a:xfrm>
            <a:off x="9370654" y="2426744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6" name="TextBox 25"/>
          <p:cNvSpPr txBox="1"/>
          <p:nvPr/>
        </p:nvSpPr>
        <p:spPr>
          <a:xfrm>
            <a:off x="9933295" y="2493241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27" name="7-Point Star 26"/>
          <p:cNvSpPr/>
          <p:nvPr/>
        </p:nvSpPr>
        <p:spPr>
          <a:xfrm>
            <a:off x="9302014" y="5277311"/>
            <a:ext cx="493652" cy="469322"/>
          </a:xfrm>
          <a:prstGeom prst="star7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8" name="TextBox 27"/>
          <p:cNvSpPr txBox="1"/>
          <p:nvPr/>
        </p:nvSpPr>
        <p:spPr>
          <a:xfrm>
            <a:off x="9896897" y="5212772"/>
            <a:ext cx="1304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</a:t>
            </a:r>
          </a:p>
          <a:p>
            <a:r>
              <a:rPr lang="ro-RO" b="1" dirty="0"/>
              <a:t>rezervă</a:t>
            </a:r>
          </a:p>
        </p:txBody>
      </p:sp>
      <p:sp>
        <p:nvSpPr>
          <p:cNvPr id="8" name="Rectangle 7"/>
          <p:cNvSpPr/>
          <p:nvPr/>
        </p:nvSpPr>
        <p:spPr>
          <a:xfrm>
            <a:off x="739235" y="3942812"/>
            <a:ext cx="37480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>
                <a:solidFill>
                  <a:srgbClr val="C00000"/>
                </a:solidFill>
              </a:rPr>
              <a:t>Strada Libertății nr. 51</a:t>
            </a:r>
            <a:endParaRPr lang="ro-RO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933295" y="3832044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31" name="7-Point Star 30"/>
          <p:cNvSpPr/>
          <p:nvPr/>
        </p:nvSpPr>
        <p:spPr>
          <a:xfrm>
            <a:off x="9439643" y="3811402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2" name="Rectangle 31"/>
          <p:cNvSpPr/>
          <p:nvPr/>
        </p:nvSpPr>
        <p:spPr>
          <a:xfrm>
            <a:off x="4525790" y="2493241"/>
            <a:ext cx="3249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FFC000"/>
                </a:solidFill>
              </a:rPr>
              <a:t>Strada Libertății (NV);</a:t>
            </a:r>
            <a:endParaRPr lang="ro-RO" dirty="0">
              <a:solidFill>
                <a:srgbClr val="FFC000"/>
              </a:solidFill>
            </a:endParaRP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FFC000"/>
                </a:solidFill>
              </a:rPr>
              <a:t>S</a:t>
            </a:r>
            <a:r>
              <a:rPr lang="it-IT" dirty="0">
                <a:solidFill>
                  <a:srgbClr val="FFC000"/>
                </a:solidFill>
              </a:rPr>
              <a:t>trada Eroilor (SE);</a:t>
            </a:r>
            <a:endParaRPr lang="ro-RO" dirty="0">
              <a:solidFill>
                <a:srgbClr val="FFC000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FFC000"/>
                </a:solidFill>
              </a:rPr>
              <a:t>Strada Lupeni (NE);</a:t>
            </a:r>
            <a:endParaRPr lang="ro-RO" dirty="0">
              <a:solidFill>
                <a:srgbClr val="FFC000"/>
              </a:solidFill>
            </a:endParaRP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FFC000"/>
                </a:solidFill>
              </a:rPr>
              <a:t>S</a:t>
            </a:r>
            <a:r>
              <a:rPr lang="it-IT" dirty="0">
                <a:solidFill>
                  <a:srgbClr val="FFC000"/>
                </a:solidFill>
              </a:rPr>
              <a:t>trada Troiței (SV).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772430" y="3830577"/>
            <a:ext cx="3249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C00000"/>
                </a:solidFill>
              </a:rPr>
              <a:t>Strada Iuliu Maniu (N);</a:t>
            </a: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C00000"/>
                </a:solidFill>
              </a:rPr>
              <a:t>Strada Oițelor (S);</a:t>
            </a: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C00000"/>
                </a:solidFill>
              </a:rPr>
              <a:t>Strada Ion Nenițescu (V);</a:t>
            </a: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C00000"/>
                </a:solidFill>
              </a:rPr>
              <a:t>Strada Libertății (E).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21319" y="5389748"/>
            <a:ext cx="33159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/>
              <a:t>Parc Piața Nouă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772431" y="5252760"/>
            <a:ext cx="36317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o-RO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Strada Păcii (E); </a:t>
            </a:r>
          </a:p>
          <a:p>
            <a:pPr marL="285750" indent="-285750">
              <a:buFontTx/>
              <a:buChar char="-"/>
            </a:pPr>
            <a:r>
              <a:rPr lang="ro-RO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Strada Dobrogeanu Gherea (N); </a:t>
            </a:r>
          </a:p>
          <a:p>
            <a:pPr marL="285750" indent="-285750">
              <a:buFontTx/>
              <a:buChar char="-"/>
            </a:pPr>
            <a:r>
              <a:rPr lang="ro-RO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Strada Mică (S), </a:t>
            </a:r>
          </a:p>
          <a:p>
            <a:pPr marL="285750" indent="-285750">
              <a:buFontTx/>
              <a:buChar char="-"/>
            </a:pPr>
            <a:r>
              <a:rPr lang="ro-RO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Strada Sublocotenent Corneliu Gavriloiu (V). </a:t>
            </a:r>
          </a:p>
        </p:txBody>
      </p:sp>
      <p:sp>
        <p:nvSpPr>
          <p:cNvPr id="3" name="Rectangle 2"/>
          <p:cNvSpPr/>
          <p:nvPr/>
        </p:nvSpPr>
        <p:spPr>
          <a:xfrm>
            <a:off x="8853400" y="1496859"/>
            <a:ext cx="2523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600" dirty="0"/>
              <a:t>Coordonate orientative 45.179240</a:t>
            </a:r>
          </a:p>
          <a:p>
            <a:r>
              <a:rPr lang="ro-RO" sz="1600" dirty="0"/>
              <a:t>28.805678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875496" y="2862573"/>
            <a:ext cx="25106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600" dirty="0"/>
              <a:t>Coordonate orientative 45°10'27.5"N</a:t>
            </a:r>
          </a:p>
          <a:p>
            <a:r>
              <a:rPr lang="ro-RO" sz="1600" dirty="0"/>
              <a:t>28°47'31.5"E</a:t>
            </a:r>
          </a:p>
        </p:txBody>
      </p:sp>
      <p:sp>
        <p:nvSpPr>
          <p:cNvPr id="4" name="Rectangle 3"/>
          <p:cNvSpPr/>
          <p:nvPr/>
        </p:nvSpPr>
        <p:spPr>
          <a:xfrm>
            <a:off x="739235" y="4273003"/>
            <a:ext cx="37865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>
                <a:solidFill>
                  <a:srgbClr val="C00000"/>
                </a:solidFill>
              </a:rPr>
              <a:t>În acest perimetru se află </a:t>
            </a:r>
            <a:r>
              <a:rPr lang="ro-RO" b="1" dirty="0">
                <a:solidFill>
                  <a:srgbClr val="C00000"/>
                </a:solidFill>
              </a:rPr>
              <a:t>Grădinița Dumbrava Minunată</a:t>
            </a:r>
            <a:r>
              <a:rPr lang="ro-RO" dirty="0">
                <a:solidFill>
                  <a:srgbClr val="C00000"/>
                </a:solidFill>
              </a:rPr>
              <a:t> (dacă se poate în curtea grădiniței).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851709" y="5885699"/>
            <a:ext cx="24132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600" dirty="0"/>
              <a:t>Coordonate orientative </a:t>
            </a:r>
            <a:r>
              <a:rPr lang="en-US" sz="1600" dirty="0"/>
              <a:t>45.1748168585202, 28.805126180407694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875496" y="4299599"/>
            <a:ext cx="2389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600" dirty="0"/>
              <a:t>Coordonate orientative </a:t>
            </a:r>
            <a:r>
              <a:rPr lang="en-US" sz="1600" dirty="0"/>
              <a:t>45.17211396976789, 28.79093459811856</a:t>
            </a:r>
          </a:p>
        </p:txBody>
      </p:sp>
    </p:spTree>
    <p:extLst>
      <p:ext uri="{BB962C8B-B14F-4D97-AF65-F5344CB8AC3E}">
        <p14:creationId xmlns:p14="http://schemas.microsoft.com/office/powerpoint/2010/main" val="5114908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72" y="3564917"/>
            <a:ext cx="4472991" cy="3113201"/>
          </a:xfrm>
          <a:prstGeom prst="rect">
            <a:avLst/>
          </a:prstGeom>
          <a:ln w="63500" cmpd="dbl">
            <a:solidFill>
              <a:schemeClr val="bg1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728702" y="134278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9903" y="251102"/>
            <a:ext cx="619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dirty="0"/>
              <a:t>Imagine de ansamblu </a:t>
            </a:r>
          </a:p>
          <a:p>
            <a:endParaRPr lang="ro-RO" dirty="0"/>
          </a:p>
          <a:p>
            <a:r>
              <a:rPr lang="ro-RO" dirty="0"/>
              <a:t>Arie circulară cu raza de 150 m (cu excepția propunerii 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1962" y="1372552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098619" y="325343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399" y="1811732"/>
            <a:ext cx="5106852" cy="3252746"/>
          </a:xfrm>
          <a:prstGeom prst="rect">
            <a:avLst/>
          </a:prstGeom>
          <a:ln w="76200" cmpd="dbl">
            <a:solidFill>
              <a:srgbClr val="FFC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3719310"/>
            <a:ext cx="4572000" cy="3088037"/>
          </a:xfrm>
          <a:prstGeom prst="rect">
            <a:avLst/>
          </a:prstGeom>
          <a:solidFill>
            <a:schemeClr val="bg1"/>
          </a:solidFill>
          <a:ln w="63500" cmpd="dbl">
            <a:solidFill>
              <a:srgbClr val="C000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3004099" y="6307558"/>
            <a:ext cx="92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>
                <a:solidFill>
                  <a:schemeClr val="bg1">
                    <a:lumMod val="95000"/>
                  </a:schemeClr>
                </a:solidFill>
              </a:rPr>
              <a:t>Rezerva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75" y="537126"/>
            <a:ext cx="4343384" cy="3182184"/>
          </a:xfrm>
          <a:prstGeom prst="rect">
            <a:avLst/>
          </a:prstGeom>
          <a:ln w="76200" cmpd="dbl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175325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943706"/>
              </p:ext>
            </p:extLst>
          </p:nvPr>
        </p:nvGraphicFramePr>
        <p:xfrm>
          <a:off x="557891" y="374985"/>
          <a:ext cx="11216458" cy="4716371"/>
        </p:xfrm>
        <a:graphic>
          <a:graphicData uri="http://schemas.openxmlformats.org/drawingml/2006/table">
            <a:tbl>
              <a:tblPr/>
              <a:tblGrid>
                <a:gridCol w="4526030">
                  <a:extLst>
                    <a:ext uri="{9D8B030D-6E8A-4147-A177-3AD203B41FA5}">
                      <a16:colId xmlns:a16="http://schemas.microsoft.com/office/drawing/2014/main" val="1163956936"/>
                    </a:ext>
                  </a:extLst>
                </a:gridCol>
                <a:gridCol w="980479">
                  <a:extLst>
                    <a:ext uri="{9D8B030D-6E8A-4147-A177-3AD203B41FA5}">
                      <a16:colId xmlns:a16="http://schemas.microsoft.com/office/drawing/2014/main" val="77262700"/>
                    </a:ext>
                  </a:extLst>
                </a:gridCol>
                <a:gridCol w="2101204">
                  <a:extLst>
                    <a:ext uri="{9D8B030D-6E8A-4147-A177-3AD203B41FA5}">
                      <a16:colId xmlns:a16="http://schemas.microsoft.com/office/drawing/2014/main" val="3637639589"/>
                    </a:ext>
                  </a:extLst>
                </a:gridCol>
                <a:gridCol w="1562527">
                  <a:extLst>
                    <a:ext uri="{9D8B030D-6E8A-4147-A177-3AD203B41FA5}">
                      <a16:colId xmlns:a16="http://schemas.microsoft.com/office/drawing/2014/main" val="875099750"/>
                    </a:ext>
                  </a:extLst>
                </a:gridCol>
                <a:gridCol w="1011741">
                  <a:extLst>
                    <a:ext uri="{9D8B030D-6E8A-4147-A177-3AD203B41FA5}">
                      <a16:colId xmlns:a16="http://schemas.microsoft.com/office/drawing/2014/main" val="699808316"/>
                    </a:ext>
                  </a:extLst>
                </a:gridCol>
                <a:gridCol w="1034477">
                  <a:extLst>
                    <a:ext uri="{9D8B030D-6E8A-4147-A177-3AD203B41FA5}">
                      <a16:colId xmlns:a16="http://schemas.microsoft.com/office/drawing/2014/main" val="904906980"/>
                    </a:ext>
                  </a:extLst>
                </a:gridCol>
              </a:tblGrid>
              <a:tr h="34901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CRITERII DE AMPLASARE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b="1" dirty="0">
                          <a:solidFill>
                            <a:srgbClr val="002060"/>
                          </a:solidFill>
                        </a:rPr>
                        <a:t>Propunerea 1</a:t>
                      </a:r>
                    </a:p>
                    <a:p>
                      <a:endParaRPr lang="ro-RO" sz="1200" b="1" dirty="0">
                        <a:solidFill>
                          <a:srgbClr val="002060"/>
                        </a:solidFill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b="1" dirty="0">
                          <a:solidFill>
                            <a:srgbClr val="002060"/>
                          </a:solidFill>
                        </a:rPr>
                        <a:t>Propunerea 2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b="1" dirty="0">
                          <a:solidFill>
                            <a:srgbClr val="002060"/>
                          </a:solidFill>
                        </a:rPr>
                        <a:t>Propunerea 3</a:t>
                      </a:r>
                      <a:endParaRPr lang="ro-RO" sz="1200" dirty="0">
                        <a:solidFill>
                          <a:srgbClr val="FF0000"/>
                        </a:solidFill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o-RO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0423"/>
                  </a:ext>
                </a:extLst>
              </a:tr>
              <a:tr h="406238">
                <a:tc gridSpan="2"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0307625"/>
                  </a:ext>
                </a:extLst>
              </a:tr>
              <a:tr h="263723">
                <a:tc gridSpan="2"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243877"/>
                  </a:ext>
                </a:extLst>
              </a:tr>
              <a:tr h="264319">
                <a:tc gridSpan="2"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8078432"/>
                  </a:ext>
                </a:extLst>
              </a:tr>
              <a:tr h="23525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1090250"/>
                  </a:ext>
                </a:extLst>
              </a:tr>
              <a:tr h="178430">
                <a:tc gridSpan="2"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4314145"/>
                  </a:ext>
                </a:extLst>
              </a:tr>
              <a:tr h="522390">
                <a:tc rowSpan="2"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o-RO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511669"/>
                  </a:ext>
                </a:extLst>
              </a:tr>
              <a:tr h="261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688229"/>
                  </a:ext>
                </a:extLst>
              </a:tr>
              <a:tr h="1784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Gestionare</a:t>
                      </a:r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calității aerului (SA, evaluare,</a:t>
                      </a:r>
                      <a:r>
                        <a:rPr lang="ro-RO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monitorizare)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 există PMCA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8946638"/>
                  </a:ext>
                </a:extLst>
              </a:tr>
              <a:tr h="17843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Source apportionment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gridSpan="3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589525"/>
                  </a:ext>
                </a:extLst>
              </a:tr>
              <a:tr h="17843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calibrare model dispersie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42795"/>
                  </a:ext>
                </a:extLst>
              </a:tr>
              <a:tr h="17843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validare model dispersie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9933643"/>
                  </a:ext>
                </a:extLst>
              </a:tr>
              <a:tr h="1784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monitorizare plan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PMCA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823801"/>
                  </a:ext>
                </a:extLst>
              </a:tr>
              <a:tr h="349017">
                <a:tc rowSpan="4"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REZULTATE MĂSURĂRI INDICATIVE POIM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095574"/>
                  </a:ext>
                </a:extLst>
              </a:tr>
              <a:tr h="26372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104756"/>
                  </a:ext>
                </a:extLst>
              </a:tr>
              <a:tr h="26372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382413"/>
                  </a:ext>
                </a:extLst>
              </a:tr>
              <a:tr h="26372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7174278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520280" y="5232340"/>
            <a:ext cx="98412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Proiect cofinanțat din Fondul European de Dezvoltare Regională prin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Programul Operațional Infrastructură Mare 2014-2020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C060E-7078-46CA-BC62-A95B79E2C94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6152826"/>
            <a:ext cx="2495550" cy="690245"/>
          </a:xfrm>
          <a:prstGeom prst="rect">
            <a:avLst/>
          </a:prstGeom>
          <a:noFill/>
        </p:spPr>
      </p:pic>
      <p:pic>
        <p:nvPicPr>
          <p:cNvPr id="6" name="Imagine 3">
            <a:extLst>
              <a:ext uri="{FF2B5EF4-FFF2-40B4-BE49-F238E27FC236}">
                <a16:creationId xmlns:a16="http://schemas.microsoft.com/office/drawing/2014/main" id="{FE549720-1CAA-499C-9D22-BD903DF9BAB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85" y="5836587"/>
            <a:ext cx="7504430" cy="37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10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 noGrp="1"/>
          </p:cNvSpPr>
          <p:nvPr>
            <p:ph type="title"/>
          </p:nvPr>
        </p:nvSpPr>
        <p:spPr>
          <a:xfrm>
            <a:off x="307729" y="86830"/>
            <a:ext cx="8880233" cy="63413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 amplasare se iau în considerare: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6608" y="1679038"/>
            <a:ext cx="10964009" cy="317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SzPct val="100000"/>
            </a:pPr>
            <a:r>
              <a:rPr lang="ro-RO" sz="2800" dirty="0">
                <a:solidFill>
                  <a:srgbClr val="000000"/>
                </a:solidFill>
                <a:latin typeface="Calibri"/>
              </a:rPr>
              <a:t>P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ot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fi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luaţi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în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considerare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următorii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factori</a:t>
            </a:r>
            <a:r>
              <a:rPr lang="ro-RO" sz="2800" dirty="0">
                <a:solidFill>
                  <a:srgbClr val="000000"/>
                </a:solidFill>
                <a:latin typeface="Calibri"/>
              </a:rPr>
              <a:t> (</a:t>
            </a:r>
            <a:r>
              <a:rPr lang="ro-RO" sz="2800" dirty="0"/>
              <a:t>amplasare la microscară a punctelor de prelevare)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:</a:t>
            </a:r>
            <a:endParaRPr lang="ro-RO" sz="2800" dirty="0">
              <a:solidFill>
                <a:srgbClr val="000000"/>
              </a:solidFill>
              <a:latin typeface="Calibri"/>
            </a:endParaRPr>
          </a:p>
          <a:p>
            <a:pPr marL="800100" lvl="1" indent="-342900">
              <a:buAutoNum type="alphaLcParenR"/>
            </a:pPr>
            <a:r>
              <a:rPr lang="en-US" dirty="0" err="1"/>
              <a:t>sursele</a:t>
            </a:r>
            <a:r>
              <a:rPr lang="en-US" dirty="0"/>
              <a:t> de </a:t>
            </a:r>
            <a:r>
              <a:rPr lang="en-US" dirty="0" err="1"/>
              <a:t>interferenţă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securitatea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accesul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disponibilitatea</a:t>
            </a:r>
            <a:r>
              <a:rPr lang="en-US" dirty="0"/>
              <a:t> </a:t>
            </a:r>
            <a:r>
              <a:rPr lang="en-US" dirty="0" err="1"/>
              <a:t>energiei</a:t>
            </a:r>
            <a:r>
              <a:rPr lang="en-US" dirty="0"/>
              <a:t> </a:t>
            </a:r>
            <a:r>
              <a:rPr lang="en-US" dirty="0" err="1"/>
              <a:t>electrice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a </a:t>
            </a:r>
            <a:r>
              <a:rPr lang="en-US" dirty="0" err="1"/>
              <a:t>comunicaţiilor</a:t>
            </a:r>
            <a:r>
              <a:rPr lang="en-US" dirty="0"/>
              <a:t> </a:t>
            </a:r>
            <a:r>
              <a:rPr lang="en-US" dirty="0" err="1"/>
              <a:t>telefonice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vizibilitatea</a:t>
            </a:r>
            <a:r>
              <a:rPr lang="en-US" dirty="0"/>
              <a:t> </a:t>
            </a:r>
            <a:r>
              <a:rPr lang="en-US" dirty="0" err="1"/>
              <a:t>amplasamentului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raport</a:t>
            </a:r>
            <a:r>
              <a:rPr lang="en-US" dirty="0"/>
              <a:t> cu </a:t>
            </a:r>
            <a:r>
              <a:rPr lang="en-US" dirty="0" err="1"/>
              <a:t>împrejurimile</a:t>
            </a:r>
            <a:r>
              <a:rPr lang="en-US" dirty="0"/>
              <a:t> sale;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siguranţa</a:t>
            </a:r>
            <a:r>
              <a:rPr lang="en-US" dirty="0"/>
              <a:t> </a:t>
            </a:r>
            <a:r>
              <a:rPr lang="en-US" dirty="0" err="1"/>
              <a:t>publicului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a </a:t>
            </a:r>
            <a:r>
              <a:rPr lang="en-US" dirty="0" err="1"/>
              <a:t>operatorilor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u="sng" dirty="0" err="1"/>
              <a:t>oportunitatea</a:t>
            </a:r>
            <a:r>
              <a:rPr lang="en-US" u="sng" dirty="0"/>
              <a:t> </a:t>
            </a:r>
            <a:r>
              <a:rPr lang="en-US" u="sng" dirty="0" err="1"/>
              <a:t>amplasării</a:t>
            </a:r>
            <a:r>
              <a:rPr lang="en-US" u="sng" dirty="0"/>
              <a:t> </a:t>
            </a:r>
            <a:r>
              <a:rPr lang="en-US" u="sng" dirty="0" err="1"/>
              <a:t>mai</a:t>
            </a:r>
            <a:r>
              <a:rPr lang="en-US" u="sng" dirty="0"/>
              <a:t> </a:t>
            </a:r>
            <a:r>
              <a:rPr lang="en-US" u="sng" dirty="0" err="1"/>
              <a:t>multor</a:t>
            </a:r>
            <a:r>
              <a:rPr lang="en-US" u="sng" dirty="0"/>
              <a:t> </a:t>
            </a:r>
            <a:r>
              <a:rPr lang="en-US" u="sng" dirty="0" err="1"/>
              <a:t>puncte</a:t>
            </a:r>
            <a:r>
              <a:rPr lang="en-US" u="sng" dirty="0"/>
              <a:t> de </a:t>
            </a:r>
            <a:r>
              <a:rPr lang="en-US" u="sng" dirty="0" err="1"/>
              <a:t>prelevare</a:t>
            </a:r>
            <a:r>
              <a:rPr lang="en-US" u="sng" dirty="0"/>
              <a:t> </a:t>
            </a:r>
            <a:r>
              <a:rPr lang="en-US" u="sng" dirty="0" err="1"/>
              <a:t>pentru</a:t>
            </a:r>
            <a:r>
              <a:rPr lang="en-US" u="sng" dirty="0"/>
              <a:t> </a:t>
            </a:r>
            <a:r>
              <a:rPr lang="en-US" u="sng" dirty="0" err="1"/>
              <a:t>mai</a:t>
            </a:r>
            <a:r>
              <a:rPr lang="en-US" u="sng" dirty="0"/>
              <a:t> </a:t>
            </a:r>
            <a:r>
              <a:rPr lang="en-US" u="sng" dirty="0" err="1"/>
              <a:t>mulţi</a:t>
            </a:r>
            <a:r>
              <a:rPr lang="en-US" u="sng" dirty="0"/>
              <a:t> </a:t>
            </a:r>
            <a:r>
              <a:rPr lang="en-US" u="sng" dirty="0" err="1"/>
              <a:t>poluanţi</a:t>
            </a:r>
            <a:r>
              <a:rPr lang="en-US" u="sng" dirty="0"/>
              <a:t> </a:t>
            </a:r>
            <a:r>
              <a:rPr lang="en-US" u="sng" dirty="0" err="1"/>
              <a:t>în</a:t>
            </a:r>
            <a:r>
              <a:rPr lang="en-US" u="sng" dirty="0"/>
              <a:t> </a:t>
            </a:r>
            <a:r>
              <a:rPr lang="en-US" u="sng" dirty="0" err="1"/>
              <a:t>acelaşi</a:t>
            </a:r>
            <a:r>
              <a:rPr lang="en-US" u="sng" dirty="0"/>
              <a:t> </a:t>
            </a:r>
            <a:r>
              <a:rPr lang="en-US" u="sng" dirty="0" err="1"/>
              <a:t>loc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planurile</a:t>
            </a:r>
            <a:r>
              <a:rPr lang="en-US" dirty="0"/>
              <a:t> de urbanism.</a:t>
            </a:r>
          </a:p>
        </p:txBody>
      </p:sp>
    </p:spTree>
    <p:extLst>
      <p:ext uri="{BB962C8B-B14F-4D97-AF65-F5344CB8AC3E}">
        <p14:creationId xmlns:p14="http://schemas.microsoft.com/office/powerpoint/2010/main" val="3883878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 noGrp="1"/>
          </p:cNvSpPr>
          <p:nvPr>
            <p:ph type="title"/>
          </p:nvPr>
        </p:nvSpPr>
        <p:spPr>
          <a:xfrm>
            <a:off x="307729" y="86830"/>
            <a:ext cx="8880233" cy="63413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 amplasare se iau în considerare: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6732" y="1039468"/>
            <a:ext cx="1175034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o-RO" dirty="0"/>
              <a:t>În ceea ce privește </a:t>
            </a:r>
            <a:r>
              <a:rPr lang="ro-RO" u="sng" dirty="0"/>
              <a:t>o</a:t>
            </a:r>
            <a:r>
              <a:rPr lang="en-US" u="sng" dirty="0" err="1"/>
              <a:t>portunitatea</a:t>
            </a:r>
            <a:r>
              <a:rPr lang="en-US" u="sng" dirty="0"/>
              <a:t> </a:t>
            </a:r>
            <a:r>
              <a:rPr lang="en-US" u="sng" dirty="0" err="1"/>
              <a:t>amplasării</a:t>
            </a:r>
            <a:r>
              <a:rPr lang="en-US" u="sng" dirty="0"/>
              <a:t> </a:t>
            </a:r>
            <a:r>
              <a:rPr lang="en-US" u="sng" dirty="0" err="1"/>
              <a:t>mai</a:t>
            </a:r>
            <a:r>
              <a:rPr lang="en-US" u="sng" dirty="0"/>
              <a:t> </a:t>
            </a:r>
            <a:r>
              <a:rPr lang="en-US" u="sng" dirty="0" err="1"/>
              <a:t>multor</a:t>
            </a:r>
            <a:r>
              <a:rPr lang="en-US" u="sng" dirty="0"/>
              <a:t> </a:t>
            </a:r>
            <a:r>
              <a:rPr lang="en-US" u="sng" dirty="0" err="1"/>
              <a:t>puncte</a:t>
            </a:r>
            <a:r>
              <a:rPr lang="en-US" u="sng" dirty="0"/>
              <a:t> de </a:t>
            </a:r>
            <a:r>
              <a:rPr lang="en-US" u="sng" dirty="0" err="1"/>
              <a:t>prelevare</a:t>
            </a:r>
            <a:r>
              <a:rPr lang="en-US" u="sng" dirty="0"/>
              <a:t> </a:t>
            </a:r>
            <a:r>
              <a:rPr lang="en-US" u="sng" dirty="0" err="1"/>
              <a:t>pentru</a:t>
            </a:r>
            <a:r>
              <a:rPr lang="en-US" u="sng" dirty="0"/>
              <a:t> </a:t>
            </a:r>
            <a:r>
              <a:rPr lang="en-US" u="sng" dirty="0" err="1"/>
              <a:t>mai</a:t>
            </a:r>
            <a:r>
              <a:rPr lang="en-US" u="sng" dirty="0"/>
              <a:t> </a:t>
            </a:r>
            <a:r>
              <a:rPr lang="en-US" u="sng" dirty="0" err="1"/>
              <a:t>mulţi</a:t>
            </a:r>
            <a:r>
              <a:rPr lang="en-US" u="sng" dirty="0"/>
              <a:t> </a:t>
            </a:r>
            <a:r>
              <a:rPr lang="en-US" u="sng" dirty="0" err="1"/>
              <a:t>poluanţi</a:t>
            </a:r>
            <a:r>
              <a:rPr lang="en-US" u="sng" dirty="0"/>
              <a:t> </a:t>
            </a:r>
            <a:r>
              <a:rPr lang="en-US" u="sng" dirty="0" err="1"/>
              <a:t>în</a:t>
            </a:r>
            <a:r>
              <a:rPr lang="en-US" u="sng" dirty="0"/>
              <a:t> </a:t>
            </a:r>
            <a:r>
              <a:rPr lang="en-US" u="sng" dirty="0" err="1"/>
              <a:t>acelaşi</a:t>
            </a:r>
            <a:r>
              <a:rPr lang="en-US" u="sng" dirty="0"/>
              <a:t> </a:t>
            </a:r>
            <a:r>
              <a:rPr lang="en-US" u="sng" dirty="0" err="1"/>
              <a:t>loc</a:t>
            </a:r>
            <a:r>
              <a:rPr lang="ro-RO" u="sng" dirty="0"/>
              <a:t>,</a:t>
            </a:r>
            <a:r>
              <a:rPr lang="ro-RO" dirty="0"/>
              <a:t> propunem:</a:t>
            </a:r>
            <a:r>
              <a:rPr lang="ro-RO" u="sng" dirty="0"/>
              <a:t> </a:t>
            </a:r>
          </a:p>
          <a:p>
            <a:pPr marL="2011680" lvl="4" indent="-182880">
              <a:buFont typeface="Wingdings" panose="05000000000000000000" pitchFamily="2" charset="2"/>
              <a:buChar char="q"/>
            </a:pPr>
            <a:r>
              <a:rPr lang="ro-RO" dirty="0"/>
              <a:t> </a:t>
            </a:r>
            <a:r>
              <a:rPr lang="en-US" dirty="0" err="1"/>
              <a:t>Instalare</a:t>
            </a:r>
            <a:r>
              <a:rPr lang="ro-RO" dirty="0"/>
              <a:t>a unui analizor de </a:t>
            </a:r>
            <a:r>
              <a:rPr lang="ro-RO" b="1" dirty="0">
                <a:solidFill>
                  <a:schemeClr val="accent6">
                    <a:lumMod val="75000"/>
                  </a:schemeClr>
                </a:solidFill>
              </a:rPr>
              <a:t>Ozon</a:t>
            </a:r>
            <a:r>
              <a:rPr lang="ro-RO" dirty="0"/>
              <a:t> (relocare din TL-2, stație tip industrial)</a:t>
            </a:r>
          </a:p>
          <a:p>
            <a:pPr lvl="4"/>
            <a:endParaRPr lang="ro-RO" dirty="0"/>
          </a:p>
          <a:p>
            <a:pPr lvl="1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ANEXA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5: EVALUAREA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calităţii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aerului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înconjurător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şi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amplasarea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punctelor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prelevare</a:t>
            </a:r>
            <a:endParaRPr lang="ro-RO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o-R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lang="ro-RO" dirty="0"/>
              <a:t>Criteriile de clasificare și amplasare la macroscară a punctelor de prelevare pentru evaluarea concentrațiilor de ozon</a:t>
            </a:r>
          </a:p>
          <a:p>
            <a:pPr lvl="1"/>
            <a:r>
              <a:rPr lang="ro-R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B.1 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Amplasarea la macroscară</a:t>
            </a:r>
          </a:p>
          <a:p>
            <a:pPr lvl="1"/>
            <a:endParaRPr lang="ro-R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o-RO" dirty="0"/>
              <a:t>În acest sens, s-a urmărit </a:t>
            </a:r>
            <a:r>
              <a:rPr lang="ro-RO" b="1" u="sng" dirty="0"/>
              <a:t>și</a:t>
            </a:r>
            <a:r>
              <a:rPr lang="ro-RO" dirty="0"/>
              <a:t> modul în care sunt îndeplinite </a:t>
            </a:r>
            <a:r>
              <a:rPr lang="ro-RO" b="1" u="sng" dirty="0"/>
              <a:t>pentru locațiile propuse pentru PM</a:t>
            </a:r>
            <a:r>
              <a:rPr lang="ro-RO" dirty="0"/>
              <a:t>:</a:t>
            </a:r>
          </a:p>
          <a:p>
            <a:pPr marL="1657350" lvl="3">
              <a:buFont typeface="Wingdings" panose="05000000000000000000" pitchFamily="2" charset="2"/>
              <a:buChar char="ü"/>
            </a:pPr>
            <a:r>
              <a:rPr lang="ro-RO" dirty="0"/>
              <a:t> </a:t>
            </a:r>
            <a:r>
              <a:rPr lang="ro-RO" u="sng" dirty="0"/>
              <a:t>obiectivele măsurării și pentru ozon, </a:t>
            </a:r>
            <a:r>
              <a:rPr lang="ro-RO" dirty="0"/>
              <a:t>respectiv evaluarea expunerii populației urbane la ozon, adică </a:t>
            </a:r>
            <a:r>
              <a:rPr lang="ro-RO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acolo unde densitatea populației </a:t>
            </a:r>
            <a:r>
              <a:rPr lang="ro-RO" u="sng" dirty="0"/>
              <a:t>și concentrațiile de ozon sunt </a:t>
            </a:r>
            <a:r>
              <a:rPr lang="ro-RO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relativ ridicate </a:t>
            </a:r>
            <a:r>
              <a:rPr lang="ro-RO" dirty="0"/>
              <a:t>și reprezentative pentru expunerea populației;</a:t>
            </a:r>
          </a:p>
          <a:p>
            <a:pPr marL="1657350" lvl="3">
              <a:buFont typeface="Wingdings" panose="05000000000000000000" pitchFamily="2" charset="2"/>
              <a:buChar char="ü"/>
            </a:pPr>
            <a:r>
              <a:rPr lang="ro-RO" dirty="0"/>
              <a:t> </a:t>
            </a:r>
            <a:r>
              <a:rPr lang="ro-RO" u="sng" dirty="0"/>
              <a:t>criterii de amplasare la macroscară și pentru ozon</a:t>
            </a:r>
            <a:r>
              <a:rPr lang="ro-RO" dirty="0"/>
              <a:t>: </a:t>
            </a:r>
            <a:r>
              <a:rPr lang="ro-RO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departe de influența emisiilor locale </a:t>
            </a:r>
            <a:r>
              <a:rPr lang="ro-RO" dirty="0"/>
              <a:t>precum traficul, stații de benzină etc; spații aerisite în care por fi măsurate </a:t>
            </a:r>
            <a:r>
              <a:rPr lang="ro-RO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niveluri bine omogenizate</a:t>
            </a:r>
            <a:r>
              <a:rPr lang="ro-RO" dirty="0"/>
              <a:t>; spații precum </a:t>
            </a:r>
            <a:r>
              <a:rPr lang="ro-RO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rezidențiale și comerciale, parcuri (departe de arbori)</a:t>
            </a:r>
            <a:r>
              <a:rPr lang="ro-RO" dirty="0"/>
              <a:t>, mari bulevarde sau piețe cu </a:t>
            </a:r>
            <a:r>
              <a:rPr lang="ro-RO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trafic redus sau inexistent</a:t>
            </a:r>
            <a:r>
              <a:rPr lang="ro-RO" dirty="0"/>
              <a:t>, spații deschise  ...</a:t>
            </a:r>
          </a:p>
          <a:p>
            <a:pPr marL="1657350" lvl="3"/>
            <a:endParaRPr lang="ro-RO" dirty="0"/>
          </a:p>
          <a:p>
            <a:pPr marL="2011680" lvl="1" indent="-182880">
              <a:buFont typeface="Wingdings" panose="05000000000000000000" pitchFamily="2" charset="2"/>
              <a:buChar char="q"/>
            </a:pPr>
            <a:r>
              <a:rPr lang="ro-RO" dirty="0"/>
              <a:t> aplicarea programului de măsurări indicative pentru metale grele la locația propusă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388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3650554" y="0"/>
            <a:ext cx="4274574" cy="736088"/>
          </a:xfrm>
        </p:spPr>
        <p:txBody>
          <a:bodyPr>
            <a:normAutofit/>
          </a:bodyPr>
          <a:lstStyle/>
          <a:p>
            <a:r>
              <a:rPr lang="ro-RO" sz="2800" b="1" dirty="0"/>
              <a:t>SURSE DATE ȘI INFORMAȚII</a:t>
            </a:r>
            <a:endParaRPr lang="en-US" sz="2800" b="1" dirty="0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0" y="1325610"/>
            <a:ext cx="12192000" cy="4022244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o-RO" sz="2000" b="1" dirty="0"/>
              <a:t>Google maps, OpenStreetMap</a:t>
            </a:r>
            <a:r>
              <a:rPr lang="ro-RO" sz="2000" dirty="0"/>
              <a:t>:	- hărți și imagini satelitare</a:t>
            </a:r>
          </a:p>
          <a:p>
            <a:pPr marL="0" lvl="0" indent="0">
              <a:buNone/>
            </a:pPr>
            <a:endParaRPr lang="ro-RO" sz="2000" b="1" dirty="0"/>
          </a:p>
          <a:p>
            <a:pPr marL="0" lvl="0" indent="0">
              <a:buNone/>
            </a:pPr>
            <a:endParaRPr lang="ro-RO" sz="2000" b="1" dirty="0"/>
          </a:p>
          <a:p>
            <a:pPr marL="0" lvl="0" indent="0">
              <a:buNone/>
            </a:pPr>
            <a:r>
              <a:rPr lang="ro-RO" sz="2000" b="1" dirty="0"/>
              <a:t>Baza de date a RNMCA</a:t>
            </a:r>
            <a:r>
              <a:rPr lang="ro-RO" sz="2000" dirty="0"/>
              <a:t>:	- amplasarea stațiilor existente, datele de calitate a aerului obținute la stațiile RNMCA din zona Tulcea</a:t>
            </a:r>
          </a:p>
          <a:p>
            <a:pPr marL="0" lvl="0" indent="0">
              <a:buNone/>
            </a:pPr>
            <a:r>
              <a:rPr lang="ro-RO" sz="2000" dirty="0"/>
              <a:t>			- date meteo obținute la stația RNMCA din zona Tulcea</a:t>
            </a:r>
          </a:p>
          <a:p>
            <a:pPr marL="0" lvl="0" indent="0">
              <a:buNone/>
            </a:pPr>
            <a:endParaRPr lang="ro-RO" sz="2000" b="1" dirty="0"/>
          </a:p>
          <a:p>
            <a:pPr marL="0" lvl="0" indent="0">
              <a:buNone/>
            </a:pPr>
            <a:r>
              <a:rPr lang="ro-RO" sz="2000" b="1" dirty="0"/>
              <a:t>Inventare de emisii ANPM</a:t>
            </a:r>
          </a:p>
          <a:p>
            <a:pPr marL="0" lvl="0" indent="0">
              <a:buNone/>
            </a:pPr>
            <a:endParaRPr lang="ro-RO" sz="2000" b="1" dirty="0"/>
          </a:p>
          <a:p>
            <a:pPr marL="0" indent="0">
              <a:buNone/>
            </a:pPr>
            <a:r>
              <a:rPr lang="ro-RO" sz="2000" b="1" dirty="0"/>
              <a:t>Pagina web a Agenției pentru Protecția Mediului Tulcea</a:t>
            </a:r>
          </a:p>
        </p:txBody>
      </p:sp>
    </p:spTree>
    <p:extLst>
      <p:ext uri="{BB962C8B-B14F-4D97-AF65-F5344CB8AC3E}">
        <p14:creationId xmlns:p14="http://schemas.microsoft.com/office/powerpoint/2010/main" val="1338101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5280" y="0"/>
            <a:ext cx="11286667" cy="1103482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ZONA TULCEA</a:t>
            </a:r>
            <a:br>
              <a:rPr lang="ro-RO" sz="4000" b="1" dirty="0"/>
            </a:br>
            <a:r>
              <a:rPr lang="ro-RO" sz="4000" b="1" dirty="0"/>
              <a:t>SITUAȚIE EXISTENTĂ - INFORMAȚII GENERALE</a:t>
            </a:r>
            <a:endParaRPr lang="en-US" sz="40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052646"/>
              </p:ext>
            </p:extLst>
          </p:nvPr>
        </p:nvGraphicFramePr>
        <p:xfrm>
          <a:off x="1072340" y="1337696"/>
          <a:ext cx="8519476" cy="4944327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582147">
                  <a:extLst>
                    <a:ext uri="{9D8B030D-6E8A-4147-A177-3AD203B41FA5}">
                      <a16:colId xmlns:a16="http://schemas.microsoft.com/office/drawing/2014/main" val="2178328502"/>
                    </a:ext>
                  </a:extLst>
                </a:gridCol>
                <a:gridCol w="768218">
                  <a:extLst>
                    <a:ext uri="{9D8B030D-6E8A-4147-A177-3AD203B41FA5}">
                      <a16:colId xmlns:a16="http://schemas.microsoft.com/office/drawing/2014/main" val="3360537526"/>
                    </a:ext>
                  </a:extLst>
                </a:gridCol>
                <a:gridCol w="901738">
                  <a:extLst>
                    <a:ext uri="{9D8B030D-6E8A-4147-A177-3AD203B41FA5}">
                      <a16:colId xmlns:a16="http://schemas.microsoft.com/office/drawing/2014/main" val="501231879"/>
                    </a:ext>
                  </a:extLst>
                </a:gridCol>
                <a:gridCol w="667324">
                  <a:extLst>
                    <a:ext uri="{9D8B030D-6E8A-4147-A177-3AD203B41FA5}">
                      <a16:colId xmlns:a16="http://schemas.microsoft.com/office/drawing/2014/main" val="2771067980"/>
                    </a:ext>
                  </a:extLst>
                </a:gridCol>
                <a:gridCol w="1667785">
                  <a:extLst>
                    <a:ext uri="{9D8B030D-6E8A-4147-A177-3AD203B41FA5}">
                      <a16:colId xmlns:a16="http://schemas.microsoft.com/office/drawing/2014/main" val="2386587598"/>
                    </a:ext>
                  </a:extLst>
                </a:gridCol>
                <a:gridCol w="498921">
                  <a:extLst>
                    <a:ext uri="{9D8B030D-6E8A-4147-A177-3AD203B41FA5}">
                      <a16:colId xmlns:a16="http://schemas.microsoft.com/office/drawing/2014/main" val="3693244773"/>
                    </a:ext>
                  </a:extLst>
                </a:gridCol>
                <a:gridCol w="656617">
                  <a:extLst>
                    <a:ext uri="{9D8B030D-6E8A-4147-A177-3AD203B41FA5}">
                      <a16:colId xmlns:a16="http://schemas.microsoft.com/office/drawing/2014/main" val="4028999695"/>
                    </a:ext>
                  </a:extLst>
                </a:gridCol>
                <a:gridCol w="656617">
                  <a:extLst>
                    <a:ext uri="{9D8B030D-6E8A-4147-A177-3AD203B41FA5}">
                      <a16:colId xmlns:a16="http://schemas.microsoft.com/office/drawing/2014/main" val="3782844478"/>
                    </a:ext>
                  </a:extLst>
                </a:gridCol>
                <a:gridCol w="617990">
                  <a:extLst>
                    <a:ext uri="{9D8B030D-6E8A-4147-A177-3AD203B41FA5}">
                      <a16:colId xmlns:a16="http://schemas.microsoft.com/office/drawing/2014/main" val="4029664769"/>
                    </a:ext>
                  </a:extLst>
                </a:gridCol>
                <a:gridCol w="502119">
                  <a:extLst>
                    <a:ext uri="{9D8B030D-6E8A-4147-A177-3AD203B41FA5}">
                      <a16:colId xmlns:a16="http://schemas.microsoft.com/office/drawing/2014/main" val="2984855161"/>
                    </a:ext>
                  </a:extLst>
                </a:gridCol>
              </a:tblGrid>
              <a:tr h="614400"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effectLst/>
                        </a:rPr>
                        <a:t> 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effectLst/>
                        </a:rPr>
                        <a:t>Regim evaluare</a:t>
                      </a:r>
                      <a:r>
                        <a:rPr lang="en-GB" sz="2800" u="none" strike="noStrike" dirty="0">
                          <a:effectLst/>
                        </a:rPr>
                        <a:t> actual</a:t>
                      </a:r>
                      <a:endParaRPr lang="ro-RO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SO</a:t>
                      </a:r>
                      <a:r>
                        <a:rPr lang="ro-RO" sz="2400" b="1" u="none" strike="noStrike" kern="1200" baseline="-25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</a:t>
                      </a:r>
                      <a:endParaRPr lang="ro-RO" sz="2400" b="1" u="none" strike="noStrike" kern="1200" baseline="-250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400" b="1" u="none" strike="noStrike" kern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ro-RO" sz="2400" b="1" u="none" strike="noStrike" kern="1200" baseline="-25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o-RO" sz="2400" b="1" u="none" strike="noStrike" kern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ro-RO" sz="2400" b="1" u="none" strike="noStrike" kern="1200" baseline="-25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PM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b="1" u="none" strike="noStrike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r>
                        <a:rPr lang="ro-RO" sz="2800" b="1" u="none" strike="noStrike" kern="1200" baseline="-25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o-RO" sz="2800" b="1" u="none" strike="noStrike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/NOx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CO</a:t>
                      </a:r>
                      <a:endParaRPr lang="ro-RO" sz="24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Pb</a:t>
                      </a:r>
                      <a:endParaRPr lang="ro-RO" sz="24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Cd</a:t>
                      </a:r>
                      <a:endParaRPr lang="ro-RO" sz="24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As</a:t>
                      </a:r>
                      <a:endParaRPr lang="ro-RO" sz="24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Ni</a:t>
                      </a:r>
                      <a:endParaRPr lang="ro-RO" sz="24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345205"/>
                  </a:ext>
                </a:extLst>
              </a:tr>
              <a:tr h="727157">
                <a:tc vMerge="1"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b="1" u="none" strike="noStrike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</a:t>
                      </a:r>
                      <a:endParaRPr lang="ro-RO" sz="2800" b="1" u="none" strike="noStrike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u="none" strike="noStrike" kern="1200" dirty="0">
                        <a:solidFill>
                          <a:srgbClr val="92D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</a:t>
                      </a:r>
                      <a:endParaRPr lang="ro-RO" sz="28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31579396"/>
                  </a:ext>
                </a:extLst>
              </a:tr>
              <a:tr h="323109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Regim gestionare II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dirty="0">
                        <a:effectLst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dirty="0">
                        <a:effectLst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dirty="0">
                        <a:effectLst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dirty="0">
                        <a:effectLst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dirty="0">
                        <a:effectLst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Plan de menținere în procedură de elaborare/avizare</a:t>
                      </a:r>
                      <a:endParaRPr lang="ro-RO" sz="2800" u="none" strike="noStrike" baseline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baseline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baseline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baseline="0" dirty="0">
                        <a:effectLst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175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1677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24" y="545075"/>
            <a:ext cx="8344559" cy="6111281"/>
          </a:xfrm>
          <a:prstGeom prst="rect">
            <a:avLst/>
          </a:prstGeom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5281" y="121113"/>
            <a:ext cx="4757664" cy="124217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lvl="0"/>
            <a:r>
              <a:rPr lang="ro-RO" sz="4000" dirty="0"/>
              <a:t>ZONA TULCEA</a:t>
            </a:r>
            <a:br>
              <a:rPr lang="ro-RO" sz="4000" dirty="0"/>
            </a:br>
            <a:r>
              <a:rPr lang="ro-RO" sz="4000" dirty="0"/>
              <a:t>SITUAȚIE EXISTENTĂ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61399" y="5570621"/>
            <a:ext cx="3204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i="1" dirty="0"/>
              <a:t>Sursa imaginii: baza de date RNMCA</a:t>
            </a:r>
          </a:p>
          <a:p>
            <a:r>
              <a:rPr lang="ro-RO" i="1" dirty="0"/>
              <a:t>Site CalitateAer, Secțiunea Evaluare/Hartă evaluare</a:t>
            </a:r>
          </a:p>
        </p:txBody>
      </p:sp>
      <p:sp>
        <p:nvSpPr>
          <p:cNvPr id="8" name="Donut 7"/>
          <p:cNvSpPr/>
          <p:nvPr/>
        </p:nvSpPr>
        <p:spPr>
          <a:xfrm>
            <a:off x="3849716" y="2237051"/>
            <a:ext cx="670560" cy="804161"/>
          </a:xfrm>
          <a:prstGeom prst="donut">
            <a:avLst>
              <a:gd name="adj" fmla="val 40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65184" y="1929274"/>
            <a:ext cx="2813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400" i="1" dirty="0">
                <a:solidFill>
                  <a:schemeClr val="bg1"/>
                </a:solidFill>
              </a:rPr>
              <a:t>Data preluării imaginii: august 2018</a:t>
            </a:r>
          </a:p>
        </p:txBody>
      </p:sp>
      <p:sp>
        <p:nvSpPr>
          <p:cNvPr id="10" name="Donut 9"/>
          <p:cNvSpPr/>
          <p:nvPr/>
        </p:nvSpPr>
        <p:spPr>
          <a:xfrm>
            <a:off x="2210916" y="1591738"/>
            <a:ext cx="670560" cy="804161"/>
          </a:xfrm>
          <a:prstGeom prst="donut">
            <a:avLst>
              <a:gd name="adj" fmla="val 40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140" y="2661012"/>
            <a:ext cx="5915504" cy="41364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1" name="Straight Arrow Connector 10"/>
          <p:cNvCxnSpPr>
            <a:stCxn id="8" idx="6"/>
          </p:cNvCxnSpPr>
          <p:nvPr/>
        </p:nvCxnSpPr>
        <p:spPr>
          <a:xfrm>
            <a:off x="4520276" y="2639132"/>
            <a:ext cx="3908829" cy="1043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04220" y="2635047"/>
            <a:ext cx="2860856" cy="1621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onut 15"/>
          <p:cNvSpPr/>
          <p:nvPr/>
        </p:nvSpPr>
        <p:spPr>
          <a:xfrm>
            <a:off x="7284137" y="4131438"/>
            <a:ext cx="323203" cy="326809"/>
          </a:xfrm>
          <a:prstGeom prst="donut">
            <a:avLst>
              <a:gd name="adj" fmla="val 40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8429105" y="3580358"/>
            <a:ext cx="351336" cy="318954"/>
          </a:xfrm>
          <a:prstGeom prst="donut">
            <a:avLst>
              <a:gd name="adj" fmla="val 40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783782"/>
              </p:ext>
            </p:extLst>
          </p:nvPr>
        </p:nvGraphicFramePr>
        <p:xfrm>
          <a:off x="6196140" y="134854"/>
          <a:ext cx="5818909" cy="2334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0500">
                  <a:extLst>
                    <a:ext uri="{9D8B030D-6E8A-4147-A177-3AD203B41FA5}">
                      <a16:colId xmlns:a16="http://schemas.microsoft.com/office/drawing/2014/main" val="698432944"/>
                    </a:ext>
                  </a:extLst>
                </a:gridCol>
                <a:gridCol w="975181">
                  <a:extLst>
                    <a:ext uri="{9D8B030D-6E8A-4147-A177-3AD203B41FA5}">
                      <a16:colId xmlns:a16="http://schemas.microsoft.com/office/drawing/2014/main" val="1626021868"/>
                    </a:ext>
                  </a:extLst>
                </a:gridCol>
                <a:gridCol w="818554">
                  <a:extLst>
                    <a:ext uri="{9D8B030D-6E8A-4147-A177-3AD203B41FA5}">
                      <a16:colId xmlns:a16="http://schemas.microsoft.com/office/drawing/2014/main" val="3142938649"/>
                    </a:ext>
                  </a:extLst>
                </a:gridCol>
                <a:gridCol w="2814674">
                  <a:extLst>
                    <a:ext uri="{9D8B030D-6E8A-4147-A177-3AD203B41FA5}">
                      <a16:colId xmlns:a16="http://schemas.microsoft.com/office/drawing/2014/main" val="1636862375"/>
                    </a:ext>
                  </a:extLst>
                </a:gridCol>
              </a:tblGrid>
              <a:tr h="59892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STAȚIE DE  MONITORIZARE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Tip stație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Tip arie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Localitate și adresa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85659717"/>
                  </a:ext>
                </a:extLst>
              </a:tr>
              <a:tr h="60680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TL-1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Trafic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Urbană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Tulcea,  strada Isaccei FN. la cca 10 m de intersecția străzilor Isaccei, 1848 și Victoriei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7307267"/>
                  </a:ext>
                </a:extLst>
              </a:tr>
              <a:tr h="8038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TL-2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Industrială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Suburbană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Tulcea,  strada Prelungirea Taberei nr. 7 (în curtea SC Transport Public SA, la cca 1 km față de platforma industriala Tulcea Vest)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70703020"/>
                  </a:ext>
                </a:extLst>
              </a:tr>
              <a:tr h="21277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TL-3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Trafic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Suburbană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 err="1">
                          <a:effectLst/>
                        </a:rPr>
                        <a:t>Isaccea</a:t>
                      </a:r>
                      <a:r>
                        <a:rPr lang="en-US" sz="1400" u="none" strike="noStrike" dirty="0">
                          <a:effectLst/>
                        </a:rPr>
                        <a:t>, </a:t>
                      </a:r>
                      <a:r>
                        <a:rPr lang="en-US" sz="1400" u="none" strike="noStrike" dirty="0" err="1">
                          <a:effectLst/>
                        </a:rPr>
                        <a:t>Calea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Măcin</a:t>
                      </a:r>
                      <a:r>
                        <a:rPr lang="en-US" sz="1400" u="none" strike="noStrike" dirty="0">
                          <a:effectLst/>
                        </a:rPr>
                        <a:t> FN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54222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7786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2518</Words>
  <Application>Microsoft Office PowerPoint</Application>
  <PresentationFormat>Widescreen</PresentationFormat>
  <Paragraphs>337</Paragraphs>
  <Slides>49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Calibri</vt:lpstr>
      <vt:lpstr>Calibri Light</vt:lpstr>
      <vt:lpstr>Google Sans</vt:lpstr>
      <vt:lpstr>Roboto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La amplasare se iau în considerare:</vt:lpstr>
      <vt:lpstr>La amplasare se iau în considerare:</vt:lpstr>
      <vt:lpstr>SURSE DATE ȘI INFORMAȚII</vt:lpstr>
      <vt:lpstr>ZONA TULCEA SITUAȚIE EXISTENTĂ - INFORMAȚII GENERALE</vt:lpstr>
      <vt:lpstr>ZONA TULCEA SITUAȚIE EXISTENTĂ</vt:lpstr>
      <vt:lpstr>STAȚIA TL-1 Municipiul Tulcea</vt:lpstr>
      <vt:lpstr>STAȚIA TL-2 Municipiul Tulcea</vt:lpstr>
      <vt:lpstr>STAȚIA TL-3 Oraș Isaccea </vt:lpstr>
      <vt:lpstr>Analiza aspectelor relevante pentru criteriile urmărite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Propunere A.N.P.M pentru amplasare stație Fond Urban Zona TULCEA/Municipiul Tulcea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carmen.popescu@anpm.ro</dc:creator>
  <cp:lastModifiedBy>Simona Marcusohn</cp:lastModifiedBy>
  <cp:revision>97</cp:revision>
  <dcterms:created xsi:type="dcterms:W3CDTF">2021-04-08T18:22:25Z</dcterms:created>
  <dcterms:modified xsi:type="dcterms:W3CDTF">2021-07-28T16:03:33Z</dcterms:modified>
</cp:coreProperties>
</file>