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82" r:id="rId2"/>
    <p:sldId id="275" r:id="rId3"/>
    <p:sldId id="455" r:id="rId4"/>
    <p:sldId id="456" r:id="rId5"/>
    <p:sldId id="287" r:id="rId6"/>
    <p:sldId id="276" r:id="rId7"/>
    <p:sldId id="277" r:id="rId8"/>
    <p:sldId id="284" r:id="rId9"/>
    <p:sldId id="468" r:id="rId10"/>
    <p:sldId id="469" r:id="rId11"/>
    <p:sldId id="278" r:id="rId12"/>
    <p:sldId id="281" r:id="rId13"/>
    <p:sldId id="457" r:id="rId14"/>
    <p:sldId id="400" r:id="rId15"/>
    <p:sldId id="414" r:id="rId16"/>
    <p:sldId id="413" r:id="rId17"/>
    <p:sldId id="483" r:id="rId18"/>
    <p:sldId id="484" r:id="rId19"/>
    <p:sldId id="472" r:id="rId20"/>
    <p:sldId id="462" r:id="rId21"/>
    <p:sldId id="485" r:id="rId22"/>
    <p:sldId id="486" r:id="rId23"/>
    <p:sldId id="487" r:id="rId24"/>
    <p:sldId id="459" r:id="rId25"/>
    <p:sldId id="302" r:id="rId26"/>
    <p:sldId id="470" r:id="rId27"/>
    <p:sldId id="476" r:id="rId28"/>
    <p:sldId id="471" r:id="rId29"/>
    <p:sldId id="464" r:id="rId30"/>
    <p:sldId id="481" r:id="rId31"/>
    <p:sldId id="473" r:id="rId32"/>
    <p:sldId id="463" r:id="rId33"/>
    <p:sldId id="465" r:id="rId34"/>
    <p:sldId id="474" r:id="rId35"/>
    <p:sldId id="475" r:id="rId36"/>
    <p:sldId id="356" r:id="rId37"/>
    <p:sldId id="319" r:id="rId38"/>
    <p:sldId id="480" r:id="rId39"/>
    <p:sldId id="478" r:id="rId40"/>
    <p:sldId id="479" r:id="rId41"/>
    <p:sldId id="461" r:id="rId42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000"/>
    <a:srgbClr val="FF5050"/>
    <a:srgbClr val="CCCCFF"/>
    <a:srgbClr val="990099"/>
    <a:srgbClr val="FFCCFF"/>
    <a:srgbClr val="E5FE68"/>
    <a:srgbClr val="FF66FF"/>
    <a:srgbClr val="CC66FF"/>
    <a:srgbClr val="FFD85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69" autoAdjust="0"/>
    <p:restoredTop sz="90969" autoAdjust="0"/>
  </p:normalViewPr>
  <p:slideViewPr>
    <p:cSldViewPr snapToGrid="0">
      <p:cViewPr varScale="1">
        <p:scale>
          <a:sx n="104" d="100"/>
          <a:sy n="104" d="100"/>
        </p:scale>
        <p:origin x="510" y="13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-9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10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URBAN – Municipiul TecUCI</a:t>
            </a:r>
            <a:endParaRPr lang="en-US" sz="1600" dirty="0"/>
          </a:p>
        </c:rich>
      </c:tx>
      <c:layout>
        <c:manualLayout>
          <c:xMode val="edge"/>
          <c:yMode val="edge"/>
          <c:x val="0.11686026191895726"/>
          <c:y val="8.17481224483884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2922495377529886"/>
          <c:w val="0.45869143315310129"/>
          <c:h val="0.718070679941617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47-4443-9D57-0DE50605816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47-4443-9D57-0DE50605816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47-4443-9D57-0DE506058166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47-4443-9D57-0DE506058166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47-4443-9D57-0DE506058166}"/>
              </c:ext>
            </c:extLst>
          </c:dPt>
          <c:dLbls>
            <c:dLbl>
              <c:idx val="1"/>
              <c:layout>
                <c:manualLayout>
                  <c:x val="-0.23140293168314796"/>
                  <c:y val="0.108302744838040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47-4443-9D57-0DE5060581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47-4443-9D57-0DE506058166}"/>
                </c:ext>
              </c:extLst>
            </c:dLbl>
            <c:dLbl>
              <c:idx val="3"/>
              <c:layout>
                <c:manualLayout>
                  <c:x val="0.16807960362657018"/>
                  <c:y val="-3.8709667037322544E-2"/>
                </c:manualLayout>
              </c:layout>
              <c:tx>
                <c:rich>
                  <a:bodyPr/>
                  <a:lstStyle/>
                  <a:p>
                    <a:fld id="{CD90230D-9EF5-4B9E-BC90-7C98611BB41F}" type="CATEGORYNAME">
                      <a:rPr lang="en-US"/>
                      <a:pPr/>
                      <a:t>[CATEGORY NAME]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172323759791"/>
                      <c:h val="0.24773768507984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47-4443-9D57-0DE5060581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47-4443-9D57-0DE506058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21.556999999999999</c:v>
                </c:pt>
                <c:pt idx="1">
                  <c:v>1.335</c:v>
                </c:pt>
                <c:pt idx="2">
                  <c:v>0</c:v>
                </c:pt>
                <c:pt idx="3">
                  <c:v>0.108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47-4443-9D57-0DE5060581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2,5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URBAN – Municipiul TecUCI</a:t>
            </a:r>
            <a:endParaRPr lang="en-US" sz="1600" dirty="0"/>
          </a:p>
        </c:rich>
      </c:tx>
      <c:layout>
        <c:manualLayout>
          <c:xMode val="edge"/>
          <c:yMode val="edge"/>
          <c:x val="9.6687173419689965E-2"/>
          <c:y val="8.174734560128710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6298858447488582"/>
          <c:w val="0.40792357716784339"/>
          <c:h val="0.668799086757990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EC-47F0-B944-5EAF0A8BE8C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EC-47F0-B944-5EAF0A8BE8C3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EC-47F0-B944-5EAF0A8BE8C3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EC-47F0-B944-5EAF0A8BE8C3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EC-47F0-B944-5EAF0A8BE8C3}"/>
              </c:ext>
            </c:extLst>
          </c:dPt>
          <c:dLbls>
            <c:dLbl>
              <c:idx val="1"/>
              <c:layout>
                <c:manualLayout>
                  <c:x val="-0.23140293168314796"/>
                  <c:y val="0.108302744838040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EC-47F0-B944-5EAF0A8BE8C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EC-47F0-B944-5EAF0A8BE8C3}"/>
                </c:ext>
              </c:extLst>
            </c:dLbl>
            <c:dLbl>
              <c:idx val="3"/>
              <c:layout>
                <c:manualLayout>
                  <c:x val="0.16807960362657018"/>
                  <c:y val="-3.8709667037322544E-2"/>
                </c:manualLayout>
              </c:layout>
              <c:tx>
                <c:rich>
                  <a:bodyPr/>
                  <a:lstStyle/>
                  <a:p>
                    <a:fld id="{CD90230D-9EF5-4B9E-BC90-7C98611BB41F}" type="CATEGORYNAME">
                      <a:rPr lang="en-US"/>
                      <a:pPr/>
                      <a:t>[CATEGORY NAME]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172323759791"/>
                      <c:h val="0.24773768507984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AEC-47F0-B944-5EAF0A8BE8C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EC-47F0-B944-5EAF0A8BE8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17.47</c:v>
                </c:pt>
                <c:pt idx="1">
                  <c:v>0.502</c:v>
                </c:pt>
                <c:pt idx="2">
                  <c:v>0</c:v>
                </c:pt>
                <c:pt idx="3">
                  <c:v>2.8000000000000001E-2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EC-47F0-B944-5EAF0A8BE8C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42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0667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08074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27962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09755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82114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1276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37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7845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79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9605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6324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064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19491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2094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26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580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pm.ro/web/apm-galati/calitatea-aerului-inconjurato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p5.ru/Arhiva_meteo_%C3%AEn_Tecuci" TargetMode="External"/><Relationship Id="rId4" Type="http://schemas.openxmlformats.org/officeDocument/2006/relationships/hyperlink" Target="http://primariatecuci.ro/urbanism/wp-content/uploads/2019/04/15.04.2019-Memoriu-de-sinteza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20" y="1655034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332821"/>
              </p:ext>
            </p:extLst>
          </p:nvPr>
        </p:nvGraphicFramePr>
        <p:xfrm>
          <a:off x="190467" y="3188241"/>
          <a:ext cx="1184405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761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14470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04159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431242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ACHIZIȚII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SUD-EST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GALAȚI/</a:t>
                      </a:r>
                    </a:p>
                    <a:p>
                      <a:pPr algn="l" fontAlgn="ctr"/>
                      <a:r>
                        <a:rPr lang="ro-R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Municipiul Tecuci</a:t>
                      </a:r>
                      <a:endParaRPr lang="ro-RO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800" b="1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2,5</a:t>
                      </a:r>
                      <a:r>
                        <a:rPr lang="it-IT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si PM</a:t>
                      </a:r>
                      <a:r>
                        <a:rPr lang="it-IT" sz="1800" b="1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800" b="1" i="0" u="none" strike="noStrike" baseline="-25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BRĂILA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Amplasare staţie de monitorizare (Trafic)</a:t>
                      </a: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Instalare echipamente prelevare PM10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(localitatea se va stabili prin activitatea A1.1.3)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3532694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TULCEA/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Municipiul Tulcea</a:t>
                      </a:r>
                      <a:endParaRPr lang="ro-RO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2,5</a:t>
                      </a:r>
                      <a:r>
                        <a:rPr lang="it-IT" sz="1800" u="none" strike="noStrike" dirty="0">
                          <a:effectLst/>
                        </a:rPr>
                        <a:t> si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10</a:t>
                      </a:r>
                      <a:endParaRPr lang="it-IT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VRANCEA/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Municipiul Focşani</a:t>
                      </a:r>
                      <a:endParaRPr lang="ro-RO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>
                          <a:effectLst/>
                        </a:rPr>
                        <a:t>Instalare echipamente prelevator PM2.5, PM10 si HAP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67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64" y="993753"/>
            <a:ext cx="9796561" cy="564289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5280" y="0"/>
            <a:ext cx="11286667" cy="11034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/>
              <a:t>Municipiul TECUCI din zona GALAȚI</a:t>
            </a:r>
          </a:p>
          <a:p>
            <a:r>
              <a:rPr lang="ro-RO" sz="3200" b="1" dirty="0"/>
              <a:t>SITUAȚIE EXISTENTĂ - INFORMAȚII specifice conform PUG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6018875" y="6488668"/>
            <a:ext cx="5033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o-RO" i="1" dirty="0"/>
              <a:t>(Sursa: PUG Municipiul Tecuci, județ Galați, pag. 14)</a:t>
            </a:r>
            <a:endParaRPr lang="en-US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009236" y="1653831"/>
            <a:ext cx="273405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83390" y="1871369"/>
            <a:ext cx="273405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075735" y="2772656"/>
            <a:ext cx="9886789" cy="1660266"/>
          </a:xfrm>
          <a:prstGeom prst="roundRect">
            <a:avLst/>
          </a:prstGeom>
          <a:noFill/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165965" y="4458984"/>
            <a:ext cx="9796558" cy="1188720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65962" y="5672695"/>
            <a:ext cx="9796561" cy="958623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6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214" y="91936"/>
            <a:ext cx="6960698" cy="6679014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3"/>
            <a:ext cx="2594377" cy="2796257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GALAȚI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855681"/>
              </p:ext>
            </p:extLst>
          </p:nvPr>
        </p:nvGraphicFramePr>
        <p:xfrm>
          <a:off x="6702563" y="121114"/>
          <a:ext cx="534048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080">
                  <a:extLst>
                    <a:ext uri="{9D8B030D-6E8A-4147-A177-3AD203B41FA5}">
                      <a16:colId xmlns:a16="http://schemas.microsoft.com/office/drawing/2014/main" val="329779905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17332404"/>
                    </a:ext>
                  </a:extLst>
                </a:gridCol>
                <a:gridCol w="1123246">
                  <a:extLst>
                    <a:ext uri="{9D8B030D-6E8A-4147-A177-3AD203B41FA5}">
                      <a16:colId xmlns:a16="http://schemas.microsoft.com/office/drawing/2014/main" val="1838448772"/>
                    </a:ext>
                  </a:extLst>
                </a:gridCol>
                <a:gridCol w="1741874">
                  <a:extLst>
                    <a:ext uri="{9D8B030D-6E8A-4147-A177-3AD203B41FA5}">
                      <a16:colId xmlns:a16="http://schemas.microsoft.com/office/drawing/2014/main" val="1671061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dirty="0">
                          <a:solidFill>
                            <a:schemeClr val="tx1"/>
                          </a:solidFill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3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Industri</a:t>
                      </a:r>
                      <a:r>
                        <a:rPr lang="en-US" sz="1400" b="1" dirty="0"/>
                        <a:t>a</a:t>
                      </a:r>
                      <a:r>
                        <a:rPr lang="ro-RO" sz="1400" b="1" dirty="0"/>
                        <a:t>lă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Suburbană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Tecuci, Str.</a:t>
                      </a:r>
                      <a:r>
                        <a:rPr lang="ro-RO" sz="1400" b="1" baseline="0" dirty="0"/>
                        <a:t> 1 Decembrie nr. 146 B</a:t>
                      </a:r>
                      <a:endParaRPr lang="ro-RO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77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399" y="5570621"/>
            <a:ext cx="3204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i="1" dirty="0"/>
              <a:t>Sursa imaginii: baza de date RNMCA</a:t>
            </a:r>
          </a:p>
          <a:p>
            <a:r>
              <a:rPr lang="ro-RO" i="1" dirty="0"/>
              <a:t>Site CalitateAer, Secțiunea Evaluare/Hartă evaluare</a:t>
            </a:r>
          </a:p>
        </p:txBody>
      </p:sp>
      <p:sp>
        <p:nvSpPr>
          <p:cNvPr id="17" name="Snip and Round Single Corner Rectangle 16"/>
          <p:cNvSpPr/>
          <p:nvPr/>
        </p:nvSpPr>
        <p:spPr>
          <a:xfrm>
            <a:off x="10314992" y="5840634"/>
            <a:ext cx="1498927" cy="491526"/>
          </a:xfrm>
          <a:prstGeom prst="snip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C00000"/>
                </a:solidFill>
              </a:rPr>
              <a:t>Aglomerarea Galați</a:t>
            </a:r>
          </a:p>
        </p:txBody>
      </p:sp>
      <p:sp>
        <p:nvSpPr>
          <p:cNvPr id="8" name="Donut 7"/>
          <p:cNvSpPr/>
          <p:nvPr/>
        </p:nvSpPr>
        <p:spPr>
          <a:xfrm>
            <a:off x="5537200" y="2600960"/>
            <a:ext cx="670560" cy="804161"/>
          </a:xfrm>
          <a:prstGeom prst="donu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5184" y="1929274"/>
            <a:ext cx="2813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i="1" dirty="0">
                <a:solidFill>
                  <a:schemeClr val="bg1"/>
                </a:solidFill>
              </a:rPr>
              <a:t>Data preluării imaginii: august 2018</a:t>
            </a:r>
          </a:p>
        </p:txBody>
      </p: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" y="180305"/>
            <a:ext cx="8198269" cy="6453642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62561" y="4933064"/>
            <a:ext cx="3906981" cy="1151968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GL-5 Municipiul Tecuci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070" y="4423754"/>
            <a:ext cx="3667760" cy="222258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214907" y="5312065"/>
            <a:ext cx="3166243" cy="393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Clasificare arie: Suburbană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071" y="538620"/>
            <a:ext cx="366775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58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6880" y="4917440"/>
            <a:ext cx="243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Nu este arie urbana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3218" y="5496402"/>
            <a:ext cx="3906981" cy="115196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b="1"/>
              <a:t>STAȚIA GL-5 Municipiul Tecuci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0182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00" y="989556"/>
            <a:ext cx="11535507" cy="43647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dirty="0"/>
              <a:t>Pentru a respecta criteriul de amplasare la macroscară referitor la: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ării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itatea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 de poluare influenţat de contribuţiile integrate ale tuturor surselor din direcţia opusă vântului. </a:t>
            </a:r>
          </a:p>
          <a:p>
            <a:pPr marL="0" indent="0" algn="just">
              <a:buNone/>
            </a:pPr>
            <a:r>
              <a:rPr lang="ro-RO" dirty="0"/>
              <a:t>au fost analizate următoarele aspecte:</a:t>
            </a:r>
          </a:p>
          <a:p>
            <a:pPr marL="914400" lvl="2" indent="0">
              <a:buNone/>
            </a:pPr>
            <a:r>
              <a:rPr lang="ro-RO" sz="2400" b="1" dirty="0"/>
              <a:t>1.</a:t>
            </a:r>
            <a:r>
              <a:rPr lang="ro-RO" sz="3300" b="1" dirty="0"/>
              <a:t> </a:t>
            </a:r>
            <a:r>
              <a:rPr lang="ro-RO" sz="2600" b="1" dirty="0"/>
              <a:t>Emisii – surse de emsii (fixe, de suprafață, liniare/mobile)</a:t>
            </a:r>
          </a:p>
          <a:p>
            <a:pPr marL="914400" lvl="2" indent="0">
              <a:buNone/>
            </a:pPr>
            <a:r>
              <a:rPr lang="ro-RO" sz="2600" b="1" dirty="0"/>
              <a:t>2. Dispersia emisiilor/ 3.</a:t>
            </a:r>
            <a:r>
              <a:rPr lang="ro-RO" sz="2600" dirty="0"/>
              <a:t> </a:t>
            </a:r>
            <a:r>
              <a:rPr lang="ro-RO" sz="2600" b="1" dirty="0"/>
              <a:t>Niveluri evaluate</a:t>
            </a:r>
          </a:p>
          <a:p>
            <a:pPr marL="914400" lvl="2" indent="0">
              <a:buNone/>
            </a:pPr>
            <a:r>
              <a:rPr lang="ro-RO" sz="2600" b="1" dirty="0"/>
              <a:t>4. Direcția vântului</a:t>
            </a:r>
            <a:endParaRPr lang="ro-RO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223024"/>
            <a:ext cx="12192000" cy="63612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o-RO" b="1" dirty="0"/>
              <a:t>Analiza aspectelor relevante pentru criteriile urmărite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7480" y="5548590"/>
            <a:ext cx="1187704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i="1" dirty="0"/>
              <a:t>Notă:</a:t>
            </a:r>
          </a:p>
          <a:p>
            <a:r>
              <a:rPr lang="en-US" dirty="0"/>
              <a:t>P</a:t>
            </a:r>
            <a:r>
              <a:rPr lang="ro-RO" dirty="0"/>
              <a:t>unctele 2 și 3</a:t>
            </a:r>
            <a:r>
              <a:rPr lang="en-US" dirty="0"/>
              <a:t> sunt </a:t>
            </a:r>
            <a:r>
              <a:rPr lang="en-US" dirty="0" err="1"/>
              <a:t>tratate</a:t>
            </a:r>
            <a:r>
              <a:rPr lang="en-US" dirty="0"/>
              <a:t> </a:t>
            </a:r>
            <a:r>
              <a:rPr lang="ro-RO" dirty="0"/>
              <a:t>î</a:t>
            </a:r>
            <a:r>
              <a:rPr lang="en-US" dirty="0" err="1"/>
              <a:t>mpreună</a:t>
            </a:r>
            <a:r>
              <a:rPr lang="ro-RO" dirty="0"/>
              <a:t> deoarece </a:t>
            </a:r>
            <a:r>
              <a:rPr lang="ro-RO" b="1" i="1" dirty="0"/>
              <a:t>la stația GL-5 nu se determină PM gravimetric </a:t>
            </a:r>
            <a:r>
              <a:rPr lang="ro-RO" dirty="0"/>
              <a:t>(doar prin metoda automată), și dispunem de date modelate care redau dispersia/niveluri modelate.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0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44" y="1123758"/>
            <a:ext cx="77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o-RO" sz="2400" dirty="0"/>
              <a:t>Z</a:t>
            </a:r>
            <a:r>
              <a:rPr lang="ro-RO" sz="2400" b="1" dirty="0"/>
              <a:t>ona GALAȚI/Municipiul Tecuci</a:t>
            </a:r>
            <a:endParaRPr lang="en-US" sz="2400" b="1" u="sng" dirty="0"/>
          </a:p>
        </p:txBody>
      </p:sp>
      <p:sp>
        <p:nvSpPr>
          <p:cNvPr id="12" name="Rectangle 11"/>
          <p:cNvSpPr/>
          <p:nvPr/>
        </p:nvSpPr>
        <p:spPr>
          <a:xfrm>
            <a:off x="47744" y="121510"/>
            <a:ext cx="82396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de emisii </a:t>
            </a:r>
            <a:r>
              <a:rPr lang="ro-RO" sz="3300" b="1" dirty="0"/>
              <a:t>– reprezentare pe hartă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5" y="1229507"/>
            <a:ext cx="6845340" cy="55728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76" y="4468090"/>
            <a:ext cx="2467732" cy="2285259"/>
          </a:xfrm>
          <a:prstGeom prst="rect">
            <a:avLst/>
          </a:prstGeom>
        </p:spPr>
      </p:pic>
      <p:sp>
        <p:nvSpPr>
          <p:cNvPr id="13" name="Frame 12"/>
          <p:cNvSpPr/>
          <p:nvPr/>
        </p:nvSpPr>
        <p:spPr>
          <a:xfrm>
            <a:off x="1330179" y="3769943"/>
            <a:ext cx="626918" cy="630382"/>
          </a:xfrm>
          <a:prstGeom prst="frame">
            <a:avLst>
              <a:gd name="adj1" fmla="val 58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93275" y="4400325"/>
            <a:ext cx="2467733" cy="2401989"/>
          </a:xfrm>
          <a:prstGeom prst="frame">
            <a:avLst>
              <a:gd name="adj1" fmla="val 26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93274" y="3776993"/>
            <a:ext cx="1118030" cy="6233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38221" y="3776993"/>
            <a:ext cx="722787" cy="6910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514" y="1575689"/>
            <a:ext cx="5334766" cy="50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1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3622" y="-6341"/>
            <a:ext cx="12038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3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				</a:t>
            </a:r>
            <a:r>
              <a:rPr lang="ro-RO" sz="3300" b="1" dirty="0"/>
              <a:t>Reprezentare pe hartă</a:t>
            </a:r>
          </a:p>
        </p:txBody>
      </p:sp>
      <p:sp>
        <p:nvSpPr>
          <p:cNvPr id="6" name="Rectangle 5"/>
          <p:cNvSpPr/>
          <p:nvPr/>
        </p:nvSpPr>
        <p:spPr>
          <a:xfrm>
            <a:off x="2300438" y="108811"/>
            <a:ext cx="772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o-RO" sz="2400" dirty="0"/>
              <a:t>Z</a:t>
            </a:r>
            <a:r>
              <a:rPr lang="ro-RO" sz="2400" b="1" dirty="0"/>
              <a:t>ona GALAȚI: </a:t>
            </a:r>
            <a:r>
              <a:rPr lang="ro-RO" sz="2400" b="1" u="sng" dirty="0"/>
              <a:t>Municipiul Tecuci și vecinătăți</a:t>
            </a:r>
            <a:endParaRPr lang="en-US" sz="24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164" y="2096217"/>
            <a:ext cx="5652985" cy="45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22" y="2096217"/>
            <a:ext cx="5960701" cy="45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Frame 6"/>
          <p:cNvSpPr/>
          <p:nvPr/>
        </p:nvSpPr>
        <p:spPr>
          <a:xfrm>
            <a:off x="1208563" y="3886349"/>
            <a:ext cx="626918" cy="630382"/>
          </a:xfrm>
          <a:prstGeom prst="frame">
            <a:avLst>
              <a:gd name="adj1" fmla="val 587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7153360" y="4066810"/>
            <a:ext cx="626918" cy="630382"/>
          </a:xfrm>
          <a:prstGeom prst="frame">
            <a:avLst>
              <a:gd name="adj1" fmla="val 5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01655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2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fixe	</a:t>
            </a:r>
            <a:endParaRPr lang="ro-RO" sz="3200" dirty="0"/>
          </a:p>
        </p:txBody>
      </p:sp>
      <p:sp>
        <p:nvSpPr>
          <p:cNvPr id="10" name="Rectangle 9"/>
          <p:cNvSpPr/>
          <p:nvPr/>
        </p:nvSpPr>
        <p:spPr>
          <a:xfrm>
            <a:off x="7095684" y="1214220"/>
            <a:ext cx="35434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ro-RO" sz="3200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Surse de suprafață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84947" y="1029295"/>
            <a:ext cx="2979343" cy="92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Amplasate în partea/vecinătatea sudică a Municipiului Tecuci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4" y="4641856"/>
            <a:ext cx="1945369" cy="2037761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75890" y="4680358"/>
            <a:ext cx="2041681" cy="2079486"/>
          </a:xfrm>
          <a:prstGeom prst="frame">
            <a:avLst>
              <a:gd name="adj1" fmla="val 304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5890" y="4516731"/>
            <a:ext cx="1132673" cy="180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35481" y="4516731"/>
            <a:ext cx="282090" cy="1448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130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17" y="0"/>
            <a:ext cx="9705883" cy="668287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614456" y="3936733"/>
            <a:ext cx="4548795" cy="213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3471" y="2005781"/>
            <a:ext cx="5310765" cy="1064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0809" y="682342"/>
            <a:ext cx="2240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Emisii mai mari par a fi în </a:t>
            </a:r>
            <a:r>
              <a:rPr lang="ro-RO" sz="2000" b="1" dirty="0"/>
              <a:t>vecinătatea sudică și sud estică </a:t>
            </a:r>
            <a:r>
              <a:rPr lang="ro-RO" sz="2000" dirty="0"/>
              <a:t>a Municipiului Tecuci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3" y="1872876"/>
            <a:ext cx="3960000" cy="46996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853596" y="3271123"/>
            <a:ext cx="86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TECUCI</a:t>
            </a:r>
          </a:p>
        </p:txBody>
      </p:sp>
      <p:sp>
        <p:nvSpPr>
          <p:cNvPr id="6" name="Donut 5"/>
          <p:cNvSpPr/>
          <p:nvPr/>
        </p:nvSpPr>
        <p:spPr>
          <a:xfrm rot="20941028">
            <a:off x="1313061" y="3484756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 rot="5400000">
            <a:off x="10698470" y="1482946"/>
            <a:ext cx="596932" cy="1353951"/>
          </a:xfrm>
          <a:prstGeom prst="donut">
            <a:avLst>
              <a:gd name="adj" fmla="val 7320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 rot="20941028">
            <a:off x="1902811" y="3507459"/>
            <a:ext cx="589438" cy="488863"/>
          </a:xfrm>
          <a:prstGeom prst="donut">
            <a:avLst>
              <a:gd name="adj" fmla="val 1206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9458" y="3523262"/>
            <a:ext cx="7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Matca</a:t>
            </a:r>
          </a:p>
        </p:txBody>
      </p:sp>
      <p:sp>
        <p:nvSpPr>
          <p:cNvPr id="19" name="Donut 18"/>
          <p:cNvSpPr/>
          <p:nvPr/>
        </p:nvSpPr>
        <p:spPr>
          <a:xfrm rot="20941028">
            <a:off x="10486067" y="2678345"/>
            <a:ext cx="1434880" cy="1373705"/>
          </a:xfrm>
          <a:prstGeom prst="donut">
            <a:avLst>
              <a:gd name="adj" fmla="val 12066"/>
            </a:avLst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96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07" y="4953"/>
            <a:ext cx="9639993" cy="664356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072985" y="4004109"/>
            <a:ext cx="5090266" cy="2281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738286" y="2222090"/>
            <a:ext cx="5097706" cy="961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0526945">
            <a:off x="3168648" y="3356013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Gheorheni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955280" y="365760"/>
            <a:ext cx="227768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33" y="730646"/>
            <a:ext cx="2481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Emisii mai mari par a fi pe arterele de trafic din partea </a:t>
            </a:r>
            <a:r>
              <a:rPr lang="ro-RO" sz="2000" b="1" dirty="0"/>
              <a:t>sudică a </a:t>
            </a:r>
            <a:r>
              <a:rPr lang="ro-RO" sz="2000" dirty="0"/>
              <a:t>Municipiului Tecuci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82" y="1885680"/>
            <a:ext cx="3960000" cy="4620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Donut 12"/>
          <p:cNvSpPr/>
          <p:nvPr/>
        </p:nvSpPr>
        <p:spPr>
          <a:xfrm rot="20941028">
            <a:off x="1313061" y="3484756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 rot="5400000">
            <a:off x="10901447" y="1738201"/>
            <a:ext cx="413890" cy="1576864"/>
          </a:xfrm>
          <a:prstGeom prst="donut">
            <a:avLst>
              <a:gd name="adj" fmla="val 9263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63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7321" y="261355"/>
            <a:ext cx="4962320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lvl="2"/>
            <a:r>
              <a:rPr lang="ro-RO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Direcția predominantă</a:t>
            </a:r>
            <a:r>
              <a:rPr lang="en-US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</a:t>
            </a:r>
            <a:r>
              <a:rPr lang="ro-RO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vântului</a:t>
            </a:r>
            <a:endParaRPr lang="ro-RO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19" y="947055"/>
            <a:ext cx="11958385" cy="1485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43" y="2654998"/>
            <a:ext cx="11344552" cy="4130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642" y="2608160"/>
            <a:ext cx="2332754" cy="29106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1844" y="5895207"/>
            <a:ext cx="459828" cy="82392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Rounded Rectangle 9"/>
          <p:cNvSpPr/>
          <p:nvPr/>
        </p:nvSpPr>
        <p:spPr>
          <a:xfrm>
            <a:off x="11337401" y="5895207"/>
            <a:ext cx="459828" cy="82392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ounded Rectangle 11"/>
          <p:cNvSpPr/>
          <p:nvPr/>
        </p:nvSpPr>
        <p:spPr>
          <a:xfrm>
            <a:off x="6106311" y="5884189"/>
            <a:ext cx="1065670" cy="82392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6763350" y="2238828"/>
            <a:ext cx="5033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o-RO" i="1" dirty="0"/>
              <a:t>(Sursa: PUG Municipiul Tecuci, județ Galați, pag. </a:t>
            </a:r>
            <a:r>
              <a:rPr lang="en-US" i="1" dirty="0"/>
              <a:t>5</a:t>
            </a:r>
            <a:r>
              <a:rPr lang="ro-RO" i="1" dirty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8615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endParaRPr lang="ro-RO" dirty="0"/>
          </a:p>
          <a:p>
            <a:pPr lvl="2" algn="just"/>
            <a:r>
              <a:rPr lang="ro-RO" b="1" u="sng" dirty="0"/>
              <a:t>Evaluarea datelor si furnizarea unor propuneri de amplasament pentru noile locații,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Identificarea, pentru fiecare areal,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7321" y="261355"/>
            <a:ext cx="4962320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lvl="2"/>
            <a:r>
              <a:rPr lang="ro-RO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Direcția predominantă </a:t>
            </a:r>
            <a:r>
              <a:rPr lang="en-US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</a:t>
            </a:r>
            <a:r>
              <a:rPr lang="ro-RO" sz="2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vântului</a:t>
            </a:r>
            <a:endParaRPr lang="ro-RO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4064" y="1083381"/>
            <a:ext cx="11893459" cy="5019963"/>
            <a:chOff x="0" y="1300858"/>
            <a:chExt cx="11310132" cy="45958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00858"/>
              <a:ext cx="10788875" cy="45958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766548" y="1388992"/>
              <a:ext cx="2543584" cy="87350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ro-RO" sz="1400" b="1" dirty="0"/>
                <a:t>2020</a:t>
              </a:r>
            </a:p>
            <a:p>
              <a:r>
                <a:rPr lang="ro-RO" sz="1400" b="1" dirty="0"/>
                <a:t>Viteza medie vânt 2,07 m/s</a:t>
              </a:r>
            </a:p>
            <a:p>
              <a:r>
                <a:rPr lang="ro-RO" sz="1400" b="1" dirty="0"/>
                <a:t>Frecvența calm 15,87%</a:t>
              </a:r>
            </a:p>
            <a:p>
              <a:r>
                <a:rPr lang="ro-RO" sz="1400" b="1" dirty="0"/>
                <a:t>Direcția predominantă: NV și </a:t>
              </a:r>
              <a:r>
                <a:rPr lang="en-US" sz="1400" b="1" dirty="0"/>
                <a:t>S</a:t>
              </a:r>
              <a:r>
                <a:rPr lang="ro-RO" sz="1400" b="1" dirty="0"/>
                <a:t>SE </a:t>
              </a:r>
              <a:endParaRPr lang="ro-RO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8812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79" y="-38348"/>
            <a:ext cx="6527921" cy="444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5" y="219270"/>
            <a:ext cx="6505095" cy="41920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83365" y="2186463"/>
            <a:ext cx="592957" cy="748697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9" name="Straight Connector 8"/>
          <p:cNvCxnSpPr>
            <a:stCxn id="5" idx="6"/>
            <a:endCxn id="21" idx="6"/>
          </p:cNvCxnSpPr>
          <p:nvPr/>
        </p:nvCxnSpPr>
        <p:spPr>
          <a:xfrm flipH="1">
            <a:off x="4394734" y="2560812"/>
            <a:ext cx="381588" cy="213580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1"/>
            <a:endCxn id="21" idx="0"/>
          </p:cNvCxnSpPr>
          <p:nvPr/>
        </p:nvCxnSpPr>
        <p:spPr>
          <a:xfrm flipH="1">
            <a:off x="2601869" y="2296107"/>
            <a:ext cx="1668333" cy="5449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10122" y="799933"/>
            <a:ext cx="7047600" cy="369332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solidFill>
                  <a:schemeClr val="bg1"/>
                </a:solidFill>
              </a:rPr>
              <a:t>Valori mai mari în partea de sud si est față de Municipiul Tecuci</a:t>
            </a:r>
          </a:p>
        </p:txBody>
      </p:sp>
      <p:sp>
        <p:nvSpPr>
          <p:cNvPr id="27" name="Oval 26"/>
          <p:cNvSpPr/>
          <p:nvPr/>
        </p:nvSpPr>
        <p:spPr>
          <a:xfrm>
            <a:off x="9581969" y="1905786"/>
            <a:ext cx="594000" cy="7488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31" name="Straight Connector 30"/>
          <p:cNvCxnSpPr>
            <a:stCxn id="27" idx="6"/>
            <a:endCxn id="28" idx="6"/>
          </p:cNvCxnSpPr>
          <p:nvPr/>
        </p:nvCxnSpPr>
        <p:spPr>
          <a:xfrm flipH="1">
            <a:off x="9842699" y="2280186"/>
            <a:ext cx="333270" cy="233959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1"/>
            <a:endCxn id="28" idx="0"/>
          </p:cNvCxnSpPr>
          <p:nvPr/>
        </p:nvCxnSpPr>
        <p:spPr>
          <a:xfrm flipH="1">
            <a:off x="8151229" y="2015445"/>
            <a:ext cx="1517729" cy="74133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04" y="2841044"/>
            <a:ext cx="3585730" cy="3711145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Donut 32"/>
          <p:cNvSpPr/>
          <p:nvPr/>
        </p:nvSpPr>
        <p:spPr>
          <a:xfrm rot="20941028">
            <a:off x="1326945" y="3911760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759" y="2756783"/>
            <a:ext cx="3382940" cy="37260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10</a:t>
            </a:r>
            <a:r>
              <a:rPr lang="ro-RO" sz="3300" b="1" dirty="0"/>
              <a:t> – Dispersia emisiilor</a:t>
            </a:r>
          </a:p>
        </p:txBody>
      </p:sp>
      <p:sp>
        <p:nvSpPr>
          <p:cNvPr id="40" name="Left-Up Arrow 39"/>
          <p:cNvSpPr/>
          <p:nvPr/>
        </p:nvSpPr>
        <p:spPr>
          <a:xfrm>
            <a:off x="1828800" y="3603757"/>
            <a:ext cx="4249371" cy="708361"/>
          </a:xfrm>
          <a:prstGeom prst="leftUpArrow">
            <a:avLst>
              <a:gd name="adj1" fmla="val 8694"/>
              <a:gd name="adj2" fmla="val 18101"/>
              <a:gd name="adj3" fmla="val 19565"/>
            </a:avLst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Tecuci  a 36 valoare 31,0 – 35,0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3" name="Left-Up Arrow 42"/>
          <p:cNvSpPr/>
          <p:nvPr/>
        </p:nvSpPr>
        <p:spPr>
          <a:xfrm>
            <a:off x="7539215" y="3254011"/>
            <a:ext cx="4249371" cy="1058107"/>
          </a:xfrm>
          <a:prstGeom prst="leftUpArrow">
            <a:avLst>
              <a:gd name="adj1" fmla="val 8694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Tecuci  23,5 – 25,5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4" name="Donut 43"/>
          <p:cNvSpPr/>
          <p:nvPr/>
        </p:nvSpPr>
        <p:spPr>
          <a:xfrm rot="20941028">
            <a:off x="6826400" y="3934296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55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08" y="229716"/>
            <a:ext cx="6093036" cy="42075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357" y="2772781"/>
            <a:ext cx="3384000" cy="371458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Oval 26"/>
          <p:cNvSpPr/>
          <p:nvPr/>
        </p:nvSpPr>
        <p:spPr>
          <a:xfrm>
            <a:off x="9581969" y="1905786"/>
            <a:ext cx="594000" cy="7488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31" name="Straight Connector 30"/>
          <p:cNvCxnSpPr>
            <a:stCxn id="27" idx="6"/>
            <a:endCxn id="28" idx="6"/>
          </p:cNvCxnSpPr>
          <p:nvPr/>
        </p:nvCxnSpPr>
        <p:spPr>
          <a:xfrm flipH="1">
            <a:off x="9842699" y="2280186"/>
            <a:ext cx="333270" cy="233959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1"/>
            <a:endCxn id="28" idx="0"/>
          </p:cNvCxnSpPr>
          <p:nvPr/>
        </p:nvCxnSpPr>
        <p:spPr>
          <a:xfrm flipH="1">
            <a:off x="8151229" y="2015445"/>
            <a:ext cx="1517729" cy="74133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Left-Up Arrow 42"/>
          <p:cNvSpPr/>
          <p:nvPr/>
        </p:nvSpPr>
        <p:spPr>
          <a:xfrm>
            <a:off x="7539215" y="3254011"/>
            <a:ext cx="4249371" cy="1058107"/>
          </a:xfrm>
          <a:prstGeom prst="leftUpArrow">
            <a:avLst>
              <a:gd name="adj1" fmla="val 8694"/>
              <a:gd name="adj2" fmla="val 18101"/>
              <a:gd name="adj3" fmla="val 1956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Tecuci  20 – 21,3 </a:t>
            </a:r>
            <a:r>
              <a:rPr lang="ro-RO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µg/m</a:t>
            </a:r>
            <a:r>
              <a:rPr lang="ro-RO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o-RO" baseline="30000" dirty="0">
              <a:solidFill>
                <a:schemeClr val="tx1"/>
              </a:solidFill>
            </a:endParaRPr>
          </a:p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4" name="Donut 43"/>
          <p:cNvSpPr/>
          <p:nvPr/>
        </p:nvSpPr>
        <p:spPr>
          <a:xfrm rot="20941028">
            <a:off x="6826400" y="3934296"/>
            <a:ext cx="596932" cy="787803"/>
          </a:xfrm>
          <a:prstGeom prst="donut">
            <a:avLst>
              <a:gd name="adj" fmla="val 12066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57722" y="5685399"/>
            <a:ext cx="4173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2,5</a:t>
            </a:r>
            <a:r>
              <a:rPr lang="ro-RO" sz="3300" b="1" dirty="0"/>
              <a:t> – Dispersia emisiilor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83" y="902754"/>
          <a:ext cx="4869314" cy="1752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16488">
                  <a:extLst>
                    <a:ext uri="{9D8B030D-6E8A-4147-A177-3AD203B41FA5}">
                      <a16:colId xmlns:a16="http://schemas.microsoft.com/office/drawing/2014/main" val="4094884609"/>
                    </a:ext>
                  </a:extLst>
                </a:gridCol>
                <a:gridCol w="801125">
                  <a:extLst>
                    <a:ext uri="{9D8B030D-6E8A-4147-A177-3AD203B41FA5}">
                      <a16:colId xmlns:a16="http://schemas.microsoft.com/office/drawing/2014/main" val="547618493"/>
                    </a:ext>
                  </a:extLst>
                </a:gridCol>
                <a:gridCol w="1951701">
                  <a:extLst>
                    <a:ext uri="{9D8B030D-6E8A-4147-A177-3AD203B41FA5}">
                      <a16:colId xmlns:a16="http://schemas.microsoft.com/office/drawing/2014/main" val="65347211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o-RO" dirty="0"/>
                        <a:t>Studiu Westagem</a:t>
                      </a:r>
                    </a:p>
                    <a:p>
                      <a:pPr algn="ctr"/>
                      <a:r>
                        <a:rPr lang="ro-RO" dirty="0"/>
                        <a:t>Concentrații</a:t>
                      </a:r>
                      <a:r>
                        <a:rPr lang="ro-RO" baseline="0" dirty="0"/>
                        <a:t> medii anuale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4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008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21,3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73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Raport PM</a:t>
                      </a:r>
                      <a:r>
                        <a:rPr lang="ro-RO" baseline="-25000" dirty="0"/>
                        <a:t>2,5</a:t>
                      </a:r>
                      <a:r>
                        <a:rPr lang="ro-RO" dirty="0"/>
                        <a:t>/PM</a:t>
                      </a:r>
                      <a:r>
                        <a:rPr lang="ro-RO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0,83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13123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430320" y="3740965"/>
          <a:ext cx="4869314" cy="20269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16488">
                  <a:extLst>
                    <a:ext uri="{9D8B030D-6E8A-4147-A177-3AD203B41FA5}">
                      <a16:colId xmlns:a16="http://schemas.microsoft.com/office/drawing/2014/main" val="4094884609"/>
                    </a:ext>
                  </a:extLst>
                </a:gridCol>
                <a:gridCol w="2752826">
                  <a:extLst>
                    <a:ext uri="{9D8B030D-6E8A-4147-A177-3AD203B41FA5}">
                      <a16:colId xmlns:a16="http://schemas.microsoft.com/office/drawing/2014/main" val="54761849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o-RO" dirty="0"/>
                        <a:t>Plan de menținere a calității aerului în județul</a:t>
                      </a:r>
                      <a:r>
                        <a:rPr lang="ro-RO" baseline="0" dirty="0"/>
                        <a:t> Galați</a:t>
                      </a:r>
                      <a:endParaRPr lang="ro-RO" dirty="0"/>
                    </a:p>
                    <a:p>
                      <a:pPr algn="ctr"/>
                      <a:r>
                        <a:rPr lang="ro-RO" dirty="0"/>
                        <a:t>Concentrații</a:t>
                      </a:r>
                      <a:r>
                        <a:rPr lang="ro-RO" baseline="0" dirty="0"/>
                        <a:t> medii anuale</a:t>
                      </a:r>
                      <a:endParaRPr lang="ro-R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348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23,0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008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b="1" dirty="0"/>
                        <a:t>PM</a:t>
                      </a:r>
                      <a:r>
                        <a:rPr lang="ro-RO" b="1" baseline="-250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18,0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734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/>
                        <a:t>Raport PM</a:t>
                      </a:r>
                      <a:r>
                        <a:rPr lang="ro-RO" baseline="-25000" dirty="0"/>
                        <a:t>2,5</a:t>
                      </a:r>
                      <a:r>
                        <a:rPr lang="ro-RO" dirty="0"/>
                        <a:t>/PM</a:t>
                      </a:r>
                      <a:r>
                        <a:rPr lang="ro-RO" baseline="-25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0,78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1312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41014" y="56853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Slide 26 și 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5899" y="2597342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Slide 22, 23 și 24</a:t>
            </a:r>
          </a:p>
        </p:txBody>
      </p:sp>
    </p:spTree>
    <p:extLst>
      <p:ext uri="{BB962C8B-B14F-4D97-AF65-F5344CB8AC3E}">
        <p14:creationId xmlns:p14="http://schemas.microsoft.com/office/powerpoint/2010/main" val="66628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72" y="120500"/>
            <a:ext cx="5597965" cy="40044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915" y="2893790"/>
            <a:ext cx="6238475" cy="39642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4974" y="5289288"/>
            <a:ext cx="450004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3300" b="1" dirty="0"/>
              <a:t>2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PM</a:t>
            </a:r>
            <a:r>
              <a:rPr lang="ro-RO" sz="3300" b="1" baseline="-25000" dirty="0"/>
              <a:t>10</a:t>
            </a:r>
            <a:r>
              <a:rPr lang="ro-RO" sz="3300" b="1" dirty="0"/>
              <a:t> și PM</a:t>
            </a:r>
            <a:r>
              <a:rPr lang="ro-RO" sz="3300" b="1" baseline="-25000" dirty="0"/>
              <a:t>2,5</a:t>
            </a:r>
            <a:r>
              <a:rPr lang="ro-RO" sz="3300" b="1" dirty="0"/>
              <a:t> – Dispersia emisiilor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193" y="4335181"/>
            <a:ext cx="460282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o-RO" sz="2800" b="1" dirty="0"/>
              <a:t>Plan de menținere a calității aerului în județul Galați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20500"/>
            <a:ext cx="5553177" cy="38928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Left-Up Arrow 3"/>
          <p:cNvSpPr/>
          <p:nvPr/>
        </p:nvSpPr>
        <p:spPr>
          <a:xfrm rot="16200000">
            <a:off x="2258580" y="633836"/>
            <a:ext cx="2768643" cy="4635071"/>
          </a:xfrm>
          <a:prstGeom prst="leftUpArrow">
            <a:avLst>
              <a:gd name="adj1" fmla="val 5905"/>
              <a:gd name="adj2" fmla="val 6909"/>
              <a:gd name="adj3" fmla="val 164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PM</a:t>
            </a:r>
            <a:r>
              <a:rPr lang="ro-RO" baseline="-25000" dirty="0"/>
              <a:t>10</a:t>
            </a:r>
            <a:r>
              <a:rPr lang="ro-RO" dirty="0"/>
              <a:t> maxima zilnică</a:t>
            </a:r>
          </a:p>
        </p:txBody>
      </p:sp>
    </p:spTree>
    <p:extLst>
      <p:ext uri="{BB962C8B-B14F-4D97-AF65-F5344CB8AC3E}">
        <p14:creationId xmlns:p14="http://schemas.microsoft.com/office/powerpoint/2010/main" val="1228259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26" y="1457170"/>
            <a:ext cx="7161323" cy="1119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45" y="2674430"/>
            <a:ext cx="7128224" cy="1967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45" y="4323846"/>
            <a:ext cx="7446641" cy="123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77" y="5537636"/>
            <a:ext cx="7287409" cy="588677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512195" y="4898398"/>
            <a:ext cx="1223191" cy="1226592"/>
          </a:xfrm>
          <a:prstGeom prst="frame">
            <a:avLst>
              <a:gd name="adj1" fmla="val 6205"/>
            </a:avLst>
          </a:prstGeom>
          <a:solidFill>
            <a:srgbClr val="FFCCFF"/>
          </a:solidFill>
          <a:ln>
            <a:solidFill>
              <a:srgbClr val="6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305955" y="4866276"/>
            <a:ext cx="1318674" cy="1260037"/>
          </a:xfrm>
          <a:prstGeom prst="frame">
            <a:avLst>
              <a:gd name="adj1" fmla="val 304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491174" y="4889540"/>
            <a:ext cx="1019993" cy="1235449"/>
          </a:xfrm>
          <a:prstGeom prst="frame">
            <a:avLst>
              <a:gd name="adj1" fmla="val 5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5577818" y="4898397"/>
            <a:ext cx="884601" cy="1226592"/>
          </a:xfrm>
          <a:prstGeom prst="frame">
            <a:avLst>
              <a:gd name="adj1" fmla="val 58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2.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Galați)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34292754"/>
              </p:ext>
            </p:extLst>
          </p:nvPr>
        </p:nvGraphicFramePr>
        <p:xfrm>
          <a:off x="7694387" y="1231355"/>
          <a:ext cx="430866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019583589"/>
              </p:ext>
            </p:extLst>
          </p:nvPr>
        </p:nvGraphicFramePr>
        <p:xfrm>
          <a:off x="7694387" y="3946543"/>
          <a:ext cx="430866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87929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1122360"/>
            <a:ext cx="9389803" cy="2997057"/>
          </a:xfrm>
        </p:spPr>
        <p:txBody>
          <a:bodyPr>
            <a:normAutofit/>
          </a:bodyPr>
          <a:lstStyle/>
          <a:p>
            <a:pPr lvl="0"/>
            <a:r>
              <a:rPr lang="ro-RO" sz="5400" b="1" dirty="0"/>
              <a:t>Propunere A.N.P.M pentru amplasare stație fond urban</a:t>
            </a:r>
            <a:br>
              <a:rPr lang="ro-RO" sz="5400" b="1" dirty="0"/>
            </a:br>
            <a:r>
              <a:rPr lang="ro-RO" sz="5400" b="1" dirty="0"/>
              <a:t>Zona GALAȚI/Municipiul Tecuci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98194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4" y="147459"/>
            <a:ext cx="6771348" cy="6471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408" y="147458"/>
            <a:ext cx="4469134" cy="647191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85029" y="478971"/>
            <a:ext cx="5602514" cy="362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45418" y="4724400"/>
            <a:ext cx="6235496" cy="1690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82594" y="147458"/>
            <a:ext cx="313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GALAȚI/Municipiul Tecuci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9813" y="147458"/>
            <a:ext cx="448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Zona GALAȚI/Municipiul Tecuci</a:t>
            </a:r>
            <a:r>
              <a:rPr lang="en-US" b="1" dirty="0">
                <a:solidFill>
                  <a:srgbClr val="FFC000"/>
                </a:solidFill>
              </a:rPr>
              <a:t>/Aria </a:t>
            </a:r>
            <a:r>
              <a:rPr lang="en-US" b="1" dirty="0" err="1">
                <a:solidFill>
                  <a:srgbClr val="FFC000"/>
                </a:solidFill>
              </a:rPr>
              <a:t>analizat</a:t>
            </a:r>
            <a:r>
              <a:rPr lang="ro-RO" b="1" dirty="0">
                <a:solidFill>
                  <a:srgbClr val="FFC000"/>
                </a:solidFill>
              </a:rPr>
              <a:t>ă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3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54722" y="136441"/>
            <a:ext cx="6983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Zona GALAȚI/Municipiul Tecuci</a:t>
            </a:r>
            <a:r>
              <a:rPr lang="en-US" b="1" dirty="0"/>
              <a:t>/</a:t>
            </a:r>
            <a:r>
              <a:rPr lang="ro-RO" b="1" dirty="0"/>
              <a:t>Delimitare perimetre din a</a:t>
            </a:r>
            <a:r>
              <a:rPr lang="en-US" b="1" dirty="0"/>
              <a:t>ria </a:t>
            </a:r>
            <a:r>
              <a:rPr lang="en-US" b="1" dirty="0" err="1"/>
              <a:t>analizat</a:t>
            </a:r>
            <a:r>
              <a:rPr lang="ro-RO" b="1" dirty="0"/>
              <a:t>ă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217469" y="650008"/>
            <a:ext cx="4419077" cy="6064097"/>
            <a:chOff x="185471" y="432298"/>
            <a:chExt cx="4333375" cy="62479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471" y="432298"/>
              <a:ext cx="4333375" cy="6247919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2746214" y="4467768"/>
              <a:ext cx="184775" cy="307958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2938096" y="4467768"/>
              <a:ext cx="409822" cy="17056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2739107" y="4775726"/>
              <a:ext cx="727257" cy="54485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3347919" y="4638330"/>
              <a:ext cx="125552" cy="68224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18021398">
              <a:off x="2320777" y="4447855"/>
              <a:ext cx="797013" cy="1828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Bulevardul Victoriei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465175">
              <a:off x="2962715" y="4407720"/>
              <a:ext cx="797013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Transilvaniei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4947734">
              <a:off x="3120203" y="5127634"/>
              <a:ext cx="973343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1 Decembrie 1918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2180647">
              <a:off x="2602648" y="5059600"/>
              <a:ext cx="764953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Constituției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32" name="7-Point Star 31"/>
            <p:cNvSpPr/>
            <p:nvPr/>
          </p:nvSpPr>
          <p:spPr>
            <a:xfrm>
              <a:off x="2839666" y="4541065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177666" y="662099"/>
            <a:ext cx="4289891" cy="5996789"/>
            <a:chOff x="4680480" y="412212"/>
            <a:chExt cx="4333375" cy="624791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480" y="412212"/>
              <a:ext cx="4333375" cy="6247919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 flipH="1" flipV="1">
              <a:off x="7311761" y="3210088"/>
              <a:ext cx="273103" cy="103819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7312767" y="3155861"/>
              <a:ext cx="409822" cy="17056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581171" y="4232758"/>
              <a:ext cx="523228" cy="5761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7856633" y="3326423"/>
              <a:ext cx="247766" cy="90633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618188" y="4248280"/>
              <a:ext cx="813043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Ștefan Petică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5237447">
              <a:off x="7569534" y="3610812"/>
              <a:ext cx="574196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Unirii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70770">
              <a:off x="6825090" y="3542885"/>
              <a:ext cx="973343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1 Decembrie 1918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034202">
              <a:off x="7269229" y="2905937"/>
              <a:ext cx="623889" cy="18466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Piața Centrală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55" name="7-Point Star 54"/>
            <p:cNvSpPr/>
            <p:nvPr/>
          </p:nvSpPr>
          <p:spPr>
            <a:xfrm>
              <a:off x="7448312" y="3763436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17469" y="5686351"/>
            <a:ext cx="139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O propunere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42515" y="5888492"/>
            <a:ext cx="3982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În Parcul Regina Elisabeta</a:t>
            </a:r>
            <a:endParaRPr lang="ro-RO" sz="2800" dirty="0"/>
          </a:p>
        </p:txBody>
      </p:sp>
      <p:sp>
        <p:nvSpPr>
          <p:cNvPr id="71" name="TextBox 70"/>
          <p:cNvSpPr txBox="1"/>
          <p:nvPr/>
        </p:nvSpPr>
        <p:spPr>
          <a:xfrm>
            <a:off x="6281163" y="5857864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A doua propunere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202776" y="6212702"/>
            <a:ext cx="3997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În Parcul Central A.I. Cuza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1696367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54722" y="136441"/>
            <a:ext cx="6983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Zona GALAȚI/Municipiul Tecuci</a:t>
            </a:r>
            <a:r>
              <a:rPr lang="en-US" b="1" dirty="0"/>
              <a:t>/</a:t>
            </a:r>
            <a:r>
              <a:rPr lang="ro-RO" b="1" dirty="0"/>
              <a:t>Delimitare perimetre din a</a:t>
            </a:r>
            <a:r>
              <a:rPr lang="en-US" b="1" dirty="0"/>
              <a:t>ria </a:t>
            </a:r>
            <a:r>
              <a:rPr lang="en-US" b="1" dirty="0" err="1"/>
              <a:t>analizat</a:t>
            </a:r>
            <a:r>
              <a:rPr lang="ro-RO" b="1" dirty="0"/>
              <a:t>ă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732733" y="629921"/>
            <a:ext cx="4270395" cy="6038840"/>
            <a:chOff x="4680480" y="412212"/>
            <a:chExt cx="4333375" cy="6247919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480" y="412212"/>
              <a:ext cx="4333375" cy="6247919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H="1" flipV="1">
              <a:off x="7311761" y="3210088"/>
              <a:ext cx="273103" cy="103819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7312767" y="3155861"/>
              <a:ext cx="409822" cy="170562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6475350" y="3779592"/>
              <a:ext cx="972962" cy="6806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7058308" y="2032602"/>
              <a:ext cx="247766" cy="90633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6307380" y="3858487"/>
              <a:ext cx="1172350" cy="2077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Gheorghe Pătrașcu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6689707">
              <a:off x="5841369" y="3033273"/>
              <a:ext cx="911156" cy="2163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Limită arie analizată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5370770">
              <a:off x="6756160" y="2548124"/>
              <a:ext cx="1174068" cy="2163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1 Decembrie 1918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1124484">
              <a:off x="6261173" y="2320510"/>
              <a:ext cx="1072807" cy="2077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Dumbrava Roșie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68" name="7-Point Star 67"/>
            <p:cNvSpPr/>
            <p:nvPr/>
          </p:nvSpPr>
          <p:spPr>
            <a:xfrm>
              <a:off x="6807895" y="2809569"/>
              <a:ext cx="493652" cy="469322"/>
            </a:xfrm>
            <a:prstGeom prst="star7">
              <a:avLst/>
            </a:prstGeom>
            <a:noFill/>
            <a:ln w="38100">
              <a:solidFill>
                <a:srgbClr val="6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81768" y="5814678"/>
            <a:ext cx="188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A treia propunere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815524" y="6145541"/>
            <a:ext cx="2404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În Parcul Crâng</a:t>
            </a:r>
            <a:endParaRPr lang="ro-RO" sz="28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6460710" y="592382"/>
            <a:ext cx="4748758" cy="6163420"/>
            <a:chOff x="4680480" y="412212"/>
            <a:chExt cx="4333375" cy="6247919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480" y="412212"/>
              <a:ext cx="4333375" cy="6247919"/>
            </a:xfrm>
            <a:prstGeom prst="rect">
              <a:avLst/>
            </a:prstGeom>
          </p:spPr>
        </p:pic>
        <p:cxnSp>
          <p:nvCxnSpPr>
            <p:cNvPr id="80" name="Straight Connector 79"/>
            <p:cNvCxnSpPr/>
            <p:nvPr/>
          </p:nvCxnSpPr>
          <p:spPr>
            <a:xfrm flipH="1">
              <a:off x="6475350" y="3779592"/>
              <a:ext cx="972962" cy="68066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596016" y="3779592"/>
              <a:ext cx="1172350" cy="2077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Gheorghe Pătrașcu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6689707">
              <a:off x="6364528" y="3197171"/>
              <a:ext cx="1048436" cy="168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Ecaterina Teodoroiu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5370770">
              <a:off x="6982459" y="3032807"/>
              <a:ext cx="1058404" cy="168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Ștefan cel Mare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 rot="21124484">
              <a:off x="6494461" y="2584732"/>
              <a:ext cx="863336" cy="18719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o-RO" sz="600" dirty="0">
                  <a:solidFill>
                    <a:srgbClr val="002060"/>
                  </a:solidFill>
                </a:rPr>
                <a:t>Strada Dimitrie Hârlescu</a:t>
              </a:r>
              <a:endParaRPr lang="en-US" sz="600" dirty="0">
                <a:solidFill>
                  <a:srgbClr val="002060"/>
                </a:solidFill>
              </a:endParaRPr>
            </a:p>
          </p:txBody>
        </p:sp>
        <p:sp>
          <p:nvSpPr>
            <p:cNvPr id="86" name="7-Point Star 85"/>
            <p:cNvSpPr/>
            <p:nvPr/>
          </p:nvSpPr>
          <p:spPr>
            <a:xfrm>
              <a:off x="7106174" y="3310269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509745" y="5777139"/>
            <a:ext cx="194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 rezervă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543501" y="6108002"/>
            <a:ext cx="4783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Muzeul de Istorie Teodor Cincu</a:t>
            </a:r>
            <a:endParaRPr lang="ro-RO" sz="2800" dirty="0"/>
          </a:p>
        </p:txBody>
      </p:sp>
      <p:sp>
        <p:nvSpPr>
          <p:cNvPr id="89" name="TextBox 88"/>
          <p:cNvSpPr txBox="1"/>
          <p:nvPr/>
        </p:nvSpPr>
        <p:spPr>
          <a:xfrm rot="16689707">
            <a:off x="7803861" y="3295206"/>
            <a:ext cx="880665" cy="21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600" dirty="0">
                <a:solidFill>
                  <a:srgbClr val="002060"/>
                </a:solidFill>
              </a:rPr>
              <a:t>Limită arie analizată</a:t>
            </a:r>
            <a:endParaRPr lang="en-US" sz="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19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88765" y="436052"/>
            <a:ext cx="2763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Municipiul Tecuci</a:t>
            </a:r>
            <a:endParaRPr lang="ro-RO" sz="2800" dirty="0"/>
          </a:p>
        </p:txBody>
      </p:sp>
      <p:sp>
        <p:nvSpPr>
          <p:cNvPr id="31" name="7-Point Star 30"/>
          <p:cNvSpPr/>
          <p:nvPr/>
        </p:nvSpPr>
        <p:spPr>
          <a:xfrm>
            <a:off x="6743842" y="4034289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7-Point Star 11"/>
          <p:cNvSpPr/>
          <p:nvPr/>
        </p:nvSpPr>
        <p:spPr>
          <a:xfrm>
            <a:off x="6743842" y="3052619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pSp>
        <p:nvGrpSpPr>
          <p:cNvPr id="2" name="Group 1"/>
          <p:cNvGrpSpPr/>
          <p:nvPr/>
        </p:nvGrpSpPr>
        <p:grpSpPr>
          <a:xfrm>
            <a:off x="234771" y="110949"/>
            <a:ext cx="6019083" cy="6495919"/>
            <a:chOff x="225927" y="167245"/>
            <a:chExt cx="6019083" cy="64959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927" y="167245"/>
              <a:ext cx="6019083" cy="6495919"/>
            </a:xfrm>
            <a:prstGeom prst="rect">
              <a:avLst/>
            </a:prstGeom>
          </p:spPr>
        </p:pic>
        <p:sp>
          <p:nvSpPr>
            <p:cNvPr id="23" name="7-Point Star 22"/>
            <p:cNvSpPr/>
            <p:nvPr/>
          </p:nvSpPr>
          <p:spPr>
            <a:xfrm>
              <a:off x="3571280" y="4805941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24" name="7-Point Star 23"/>
            <p:cNvSpPr/>
            <p:nvPr/>
          </p:nvSpPr>
          <p:spPr>
            <a:xfrm>
              <a:off x="3766390" y="4241889"/>
              <a:ext cx="493652" cy="469322"/>
            </a:xfrm>
            <a:prstGeom prst="star7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3077628" y="3049583"/>
              <a:ext cx="493652" cy="469322"/>
            </a:xfrm>
            <a:prstGeom prst="star7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4" name="7-Point Star 13"/>
            <p:cNvSpPr/>
            <p:nvPr/>
          </p:nvSpPr>
          <p:spPr>
            <a:xfrm>
              <a:off x="3434424" y="3567742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99856" y="2989577"/>
            <a:ext cx="4926132" cy="2185696"/>
            <a:chOff x="6799856" y="2989577"/>
            <a:chExt cx="4926132" cy="2185696"/>
          </a:xfrm>
        </p:grpSpPr>
        <p:sp>
          <p:nvSpPr>
            <p:cNvPr id="29" name="TextBox 28"/>
            <p:cNvSpPr txBox="1"/>
            <p:nvPr/>
          </p:nvSpPr>
          <p:spPr>
            <a:xfrm>
              <a:off x="7551512" y="4805941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1</a:t>
              </a:r>
            </a:p>
          </p:txBody>
        </p:sp>
        <p:sp>
          <p:nvSpPr>
            <p:cNvPr id="30" name="7-Point Star 29"/>
            <p:cNvSpPr/>
            <p:nvPr/>
          </p:nvSpPr>
          <p:spPr>
            <a:xfrm>
              <a:off x="6799856" y="4705951"/>
              <a:ext cx="493652" cy="469322"/>
            </a:xfrm>
            <a:prstGeom prst="star7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51512" y="4084284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1512" y="2989577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3</a:t>
              </a:r>
            </a:p>
          </p:txBody>
        </p:sp>
        <p:sp>
          <p:nvSpPr>
            <p:cNvPr id="15" name="7-Point Star 14"/>
            <p:cNvSpPr/>
            <p:nvPr/>
          </p:nvSpPr>
          <p:spPr>
            <a:xfrm>
              <a:off x="8779192" y="3497298"/>
              <a:ext cx="493652" cy="469322"/>
            </a:xfrm>
            <a:prstGeom prst="star7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70425" y="3547293"/>
              <a:ext cx="2055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b="1" dirty="0"/>
                <a:t>Propunerea rezervă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967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3098"/>
            <a:ext cx="12192000" cy="6325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DEFINIȚII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104 din 15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iunie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3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 u)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amplasamente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nivelurile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expunerea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populaţiei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Observație: zona urbană este definită în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Eionet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Data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DictionaryVocabulary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AQD - Area Classification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(http://dd.eionet.europa.eu/vocabulary/aq/areaclassification/view)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Continuously built-up urban area meaning complete (or at least highly predominant) building-up of the street front side by buildings with at least two floors or large detached buildings with at least two floors.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exception of city parks, the built-up area is not mixed with non-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urbanised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areas.</a:t>
            </a:r>
            <a:endParaRPr lang="ro-RO" sz="2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fiind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predominantă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detașate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excepția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urbane, zona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87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49312"/>
          </a:xfrm>
        </p:spPr>
        <p:txBody>
          <a:bodyPr>
            <a:normAutofit/>
          </a:bodyPr>
          <a:lstStyle/>
          <a:p>
            <a:r>
              <a:rPr lang="en-US" sz="4000" b="1" dirty="0"/>
              <a:t>OBSERVAȚII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71675"/>
            <a:ext cx="10668000" cy="3500170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en-US" dirty="0" err="1"/>
              <a:t>Amplasarea</a:t>
            </a:r>
            <a:r>
              <a:rPr lang="en-US" dirty="0"/>
              <a:t> </a:t>
            </a:r>
            <a:r>
              <a:rPr lang="en-US" dirty="0" err="1"/>
              <a:t>orasului</a:t>
            </a:r>
            <a:r>
              <a:rPr lang="en-US" dirty="0"/>
              <a:t> de-a </a:t>
            </a:r>
            <a:r>
              <a:rPr lang="en-US" dirty="0" err="1"/>
              <a:t>lungul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văi</a:t>
            </a:r>
            <a:r>
              <a:rPr lang="en-US" dirty="0"/>
              <a:t> face </a:t>
            </a:r>
            <a:r>
              <a:rPr lang="en-US" dirty="0" err="1"/>
              <a:t>dificilă</a:t>
            </a:r>
            <a:r>
              <a:rPr lang="en-US" dirty="0"/>
              <a:t> </a:t>
            </a:r>
            <a:r>
              <a:rPr lang="en-US" dirty="0" err="1"/>
              <a:t>respectarea</a:t>
            </a:r>
            <a:r>
              <a:rPr lang="en-US" dirty="0"/>
              <a:t> </a:t>
            </a:r>
            <a:r>
              <a:rPr lang="en-US" dirty="0" err="1"/>
              <a:t>tuturor</a:t>
            </a:r>
            <a:r>
              <a:rPr lang="en-US" dirty="0"/>
              <a:t> </a:t>
            </a:r>
            <a:r>
              <a:rPr lang="en-US" dirty="0" err="1"/>
              <a:t>criteriilor</a:t>
            </a:r>
            <a:r>
              <a:rPr lang="en-US" dirty="0"/>
              <a:t> de </a:t>
            </a:r>
            <a:r>
              <a:rPr lang="en-US" dirty="0" err="1"/>
              <a:t>amplasare</a:t>
            </a:r>
            <a:r>
              <a:rPr lang="ro-RO" dirty="0"/>
              <a:t> sau punerea în practică/aplicarea criteriului referitor la monitorizarea contribuțiilor integrate ale tuturor surselor din direcția opusă vântului (Anexa 5, A2, pct. 1, lit. c).</a:t>
            </a:r>
          </a:p>
          <a:p>
            <a:pPr marL="342900" indent="-342900" algn="l">
              <a:buFontTx/>
              <a:buChar char="-"/>
            </a:pPr>
            <a:r>
              <a:rPr lang="ro-RO" dirty="0"/>
              <a:t>Ținând cont de faptul că direcția predominantă a vântului este N și NNV , propunerea amplasată în cea mai sudică locație pe care am identificat-o pe hartă, ca fiind potrivită pentru monitorizarea fondului este propunerea nr. 1, fiind urmată de nr. 2</a:t>
            </a:r>
            <a:r>
              <a:rPr lang="en-US" dirty="0"/>
              <a:t>.</a:t>
            </a:r>
            <a:endParaRPr lang="ro-RO" dirty="0"/>
          </a:p>
          <a:p>
            <a:pPr marL="342900" indent="-342900" algn="l">
              <a:buFontTx/>
              <a:buChar char="-"/>
            </a:pPr>
            <a:endParaRPr lang="ro-RO" dirty="0"/>
          </a:p>
          <a:p>
            <a:pPr marL="342900" indent="-342900" algn="l">
              <a:buFontTx/>
              <a:buChar char="-"/>
            </a:pPr>
            <a:endParaRPr lang="ro-RO" dirty="0"/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marL="342900" indent="-342900" algn="l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1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" y="159409"/>
            <a:ext cx="9402184" cy="6582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4306" y="580913"/>
            <a:ext cx="251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C00000"/>
                </a:solidFill>
              </a:rPr>
              <a:t>Lucrări drum/Construire parcare PM</a:t>
            </a:r>
            <a:r>
              <a:rPr lang="ro-RO" b="1" baseline="-25000" dirty="0">
                <a:solidFill>
                  <a:srgbClr val="C00000"/>
                </a:solidFill>
              </a:rPr>
              <a:t>10</a:t>
            </a:r>
          </a:p>
          <a:p>
            <a:r>
              <a:rPr lang="ro-RO" dirty="0"/>
              <a:t>În general 150 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707" y="4159406"/>
            <a:ext cx="5767313" cy="20034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552" y="2310736"/>
            <a:ext cx="3213468" cy="17573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004" y="1654139"/>
            <a:ext cx="4022016" cy="5645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1717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23" y="1630012"/>
            <a:ext cx="5317786" cy="5178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69" y="94788"/>
            <a:ext cx="7225928" cy="6713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7287" y="33446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8843635" y="400041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7-Point Star 6"/>
          <p:cNvSpPr/>
          <p:nvPr/>
        </p:nvSpPr>
        <p:spPr>
          <a:xfrm>
            <a:off x="3496507" y="3300967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7717141" y="895204"/>
            <a:ext cx="3982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800" b="1" dirty="0"/>
              <a:t>În Parcul Regina Elisabeta</a:t>
            </a:r>
            <a:endParaRPr lang="ro-RO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432050" y="496241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150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35399" y="5942552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>
                <a:solidFill>
                  <a:srgbClr val="FFFF00"/>
                </a:solidFill>
              </a:rPr>
              <a:t>250 m</a:t>
            </a:r>
          </a:p>
        </p:txBody>
      </p:sp>
    </p:spTree>
    <p:extLst>
      <p:ext uri="{BB962C8B-B14F-4D97-AF65-F5344CB8AC3E}">
        <p14:creationId xmlns:p14="http://schemas.microsoft.com/office/powerpoint/2010/main" val="2359774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63" y="1841826"/>
            <a:ext cx="6253537" cy="4921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69" y="94788"/>
            <a:ext cx="7225928" cy="6713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7287" y="33446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8" name="Rectangle 7"/>
          <p:cNvSpPr/>
          <p:nvPr/>
        </p:nvSpPr>
        <p:spPr>
          <a:xfrm>
            <a:off x="7531939" y="803789"/>
            <a:ext cx="4581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dirty="0"/>
              <a:t>În Parcul Central </a:t>
            </a:r>
          </a:p>
          <a:p>
            <a:r>
              <a:rPr lang="ro-RO" sz="2800" b="1" dirty="0"/>
              <a:t>Alexandru Ioan Cuza</a:t>
            </a:r>
            <a:endParaRPr lang="ro-RO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432050" y="496241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150 m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8781153" y="334467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7-Point Star 11"/>
          <p:cNvSpPr/>
          <p:nvPr/>
        </p:nvSpPr>
        <p:spPr>
          <a:xfrm>
            <a:off x="4004883" y="1904701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77560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370" y="2047535"/>
            <a:ext cx="5315861" cy="3621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0" y="79832"/>
            <a:ext cx="6658175" cy="6651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7287" y="33446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8" name="Rectangle 7"/>
          <p:cNvSpPr/>
          <p:nvPr/>
        </p:nvSpPr>
        <p:spPr>
          <a:xfrm>
            <a:off x="7433125" y="1088491"/>
            <a:ext cx="2431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dirty="0"/>
              <a:t>În Parcul Crâng</a:t>
            </a:r>
            <a:endParaRPr lang="ro-RO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950802" y="296090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150 m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18405" y="284472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7-Point Star 14"/>
          <p:cNvSpPr/>
          <p:nvPr/>
        </p:nvSpPr>
        <p:spPr>
          <a:xfrm>
            <a:off x="2272189" y="2491583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15449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37287" y="334467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818405" y="284472"/>
            <a:ext cx="493652" cy="469322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46" y="703799"/>
            <a:ext cx="9926768" cy="6006007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2914249" y="1168391"/>
            <a:ext cx="1012291" cy="746469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7-Point Star 8"/>
          <p:cNvSpPr/>
          <p:nvPr/>
        </p:nvSpPr>
        <p:spPr>
          <a:xfrm>
            <a:off x="5448678" y="1168391"/>
            <a:ext cx="1070456" cy="607895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7-Point Star 9"/>
          <p:cNvSpPr/>
          <p:nvPr/>
        </p:nvSpPr>
        <p:spPr>
          <a:xfrm>
            <a:off x="8818405" y="1123126"/>
            <a:ext cx="987304" cy="583873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Up Arrow 10"/>
          <p:cNvSpPr/>
          <p:nvPr/>
        </p:nvSpPr>
        <p:spPr>
          <a:xfrm>
            <a:off x="4034041" y="3001384"/>
            <a:ext cx="322730" cy="23451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04104" y="2764715"/>
            <a:ext cx="8272630" cy="1506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1512" y="351011"/>
            <a:ext cx="59677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o-RO" b="1" dirty="0"/>
              <a:t>Muzeul de Istorie Teodor Cincu – probabil în curtea muzeului</a:t>
            </a:r>
          </a:p>
          <a:p>
            <a:r>
              <a:rPr lang="ro-RO" b="1" dirty="0"/>
              <a:t>Strada 1 Decembrie 1914, nr. 36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2873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92" y="2572348"/>
            <a:ext cx="380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 Parcul Central Alexandru Ioan Cuza</a:t>
            </a:r>
            <a:endParaRPr lang="ro-RO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3224" y="305635"/>
            <a:ext cx="3078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dirty="0"/>
              <a:t>Municipiul TECUCI</a:t>
            </a:r>
            <a:endParaRPr lang="ro-RO" sz="24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1320" y="2256536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38137" y="347133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1320" y="1413048"/>
            <a:ext cx="266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In Parcul Regina Elisabeta</a:t>
            </a:r>
            <a:endParaRPr lang="ro-RO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24527" y="4671342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72430" y="943228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002060"/>
                </a:solidFill>
              </a:rPr>
              <a:t>Bulevardul Victoriei (NV)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002060"/>
                </a:solidFill>
              </a:rPr>
              <a:t>Strada Transilvaniei (NE)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002060"/>
                </a:solidFill>
              </a:rPr>
              <a:t>Strada Constituției (S-SV)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002060"/>
                </a:solidFill>
              </a:rPr>
              <a:t>Strada 1 Decembrie 1918 (E)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91708" y="119227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9498056" y="1257851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7-Point Star 24"/>
          <p:cNvSpPr/>
          <p:nvPr/>
        </p:nvSpPr>
        <p:spPr>
          <a:xfrm>
            <a:off x="9429416" y="2677907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9991708" y="2557787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9599334" y="5685578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10161626" y="5565458"/>
            <a:ext cx="130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</a:t>
            </a:r>
          </a:p>
          <a:p>
            <a:r>
              <a:rPr lang="ro-RO" b="1" dirty="0"/>
              <a:t>rezervă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703" y="4125227"/>
            <a:ext cx="1501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În Parc Grâng</a:t>
            </a: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93337" y="403779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9399685" y="4103370"/>
            <a:ext cx="493652" cy="469322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2" name="Rectangle 31"/>
          <p:cNvSpPr/>
          <p:nvPr/>
        </p:nvSpPr>
        <p:spPr>
          <a:xfrm>
            <a:off x="4772430" y="2229798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FFC000"/>
                </a:solidFill>
              </a:rPr>
              <a:t>Piața Centrală (NE)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FFC000"/>
                </a:solidFill>
              </a:rPr>
              <a:t>Strada Unirii (E)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FFC000"/>
                </a:solidFill>
              </a:rPr>
              <a:t>Strada Ștefan Petrică (S)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FFC000"/>
                </a:solidFill>
              </a:rPr>
              <a:t>Strada 1 Decembrie 1918 (V)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72431" y="3531397"/>
            <a:ext cx="3249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Strada Dumbrava Roșie (NE)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Limită arie analizată (V)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Strada Gheorghe Pătrașcu(S)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Strada 1 Decembrie 1918 (E)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319" y="5148448"/>
            <a:ext cx="3315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/>
              <a:t>Strada 1 Decembrie 1914, nr. 36</a:t>
            </a:r>
            <a:endParaRPr lang="ro-RO" dirty="0"/>
          </a:p>
        </p:txBody>
      </p:sp>
      <p:sp>
        <p:nvSpPr>
          <p:cNvPr id="10" name="Rectangle 9"/>
          <p:cNvSpPr/>
          <p:nvPr/>
        </p:nvSpPr>
        <p:spPr>
          <a:xfrm>
            <a:off x="8528391" y="4795235"/>
            <a:ext cx="3129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Muzeul de Istorie Teodor Cincu</a:t>
            </a:r>
          </a:p>
          <a:p>
            <a:r>
              <a:rPr lang="ro-RO" b="1" dirty="0"/>
              <a:t>– probabil în curtea muzeului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72431" y="5011460"/>
            <a:ext cx="3249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Dimitrie Hârlescu (N)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Limită arie analizată/Strada Ecaterina Teodorescu (V)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Gheorghe Pătrașcu(S)</a:t>
            </a:r>
          </a:p>
          <a:p>
            <a:pPr marL="285750" indent="-285750">
              <a:buFontTx/>
              <a:buChar char="-"/>
            </a:pPr>
            <a:r>
              <a:rPr lang="ro-R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Strada Ștefan del Mare (E)</a:t>
            </a:r>
          </a:p>
        </p:txBody>
      </p:sp>
    </p:spTree>
    <p:extLst>
      <p:ext uri="{BB962C8B-B14F-4D97-AF65-F5344CB8AC3E}">
        <p14:creationId xmlns:p14="http://schemas.microsoft.com/office/powerpoint/2010/main" val="1058184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91959"/>
              </p:ext>
            </p:extLst>
          </p:nvPr>
        </p:nvGraphicFramePr>
        <p:xfrm>
          <a:off x="678824" y="151906"/>
          <a:ext cx="11216458" cy="5882897"/>
        </p:xfrm>
        <a:graphic>
          <a:graphicData uri="http://schemas.openxmlformats.org/drawingml/2006/table">
            <a:tbl>
              <a:tblPr/>
              <a:tblGrid>
                <a:gridCol w="4526030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980479">
                  <a:extLst>
                    <a:ext uri="{9D8B030D-6E8A-4147-A177-3AD203B41FA5}">
                      <a16:colId xmlns:a16="http://schemas.microsoft.com/office/drawing/2014/main" val="77262700"/>
                    </a:ext>
                  </a:extLst>
                </a:gridCol>
                <a:gridCol w="2101204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1562527">
                  <a:extLst>
                    <a:ext uri="{9D8B030D-6E8A-4147-A177-3AD203B41FA5}">
                      <a16:colId xmlns:a16="http://schemas.microsoft.com/office/drawing/2014/main" val="875099750"/>
                    </a:ext>
                  </a:extLst>
                </a:gridCol>
                <a:gridCol w="1011741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  <a:gridCol w="1034477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3363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1</a:t>
                      </a:r>
                    </a:p>
                    <a:p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In Parcul Regina Elisabeta</a:t>
                      </a:r>
                      <a:endParaRPr lang="ro-RO" sz="1200" dirty="0">
                        <a:solidFill>
                          <a:srgbClr val="00206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r>
                        <a:rPr lang="ro-RO" sz="1200" b="1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În Parcul Central Alexandru Ioan Cuza</a:t>
                      </a:r>
                      <a:endParaRPr lang="ro-RO" sz="1200" dirty="0">
                        <a:solidFill>
                          <a:srgbClr val="FFC000"/>
                        </a:solidFill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</a:rPr>
                        <a:t>În Parc Grâng</a:t>
                      </a:r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Propunerea</a:t>
                      </a:r>
                    </a:p>
                    <a:p>
                      <a:r>
                        <a:rPr lang="ro-RO" sz="1200" b="1" dirty="0"/>
                        <a:t>Rezervă</a:t>
                      </a:r>
                      <a:endParaRPr lang="ro-RO" sz="12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o-RO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Strada 1 Decembrie 1914, nr. 36</a:t>
                      </a:r>
                      <a:endParaRPr lang="ro-RO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523080">
                <a:tc gridSpan="2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43877"/>
                  </a:ext>
                </a:extLst>
              </a:tr>
              <a:tr h="452350">
                <a:tc gridSpan="2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78432"/>
                  </a:ext>
                </a:extLst>
              </a:tr>
              <a:tr h="30291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672640">
                <a:tc rowSpan="2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336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2041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Gestionare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calității aerului (SA, evaluare,</a:t>
                      </a:r>
                      <a:r>
                        <a:rPr lang="ro-RO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monitorizare)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Există PMCA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46638"/>
                  </a:ext>
                </a:extLst>
              </a:tr>
              <a:tr h="9548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apportionment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8952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279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933643"/>
                  </a:ext>
                </a:extLst>
              </a:tr>
              <a:tr h="1983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monitorizare plan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23801"/>
                  </a:ext>
                </a:extLst>
              </a:tr>
              <a:tr h="232885">
                <a:tc rowSpan="4"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  <a:tr h="23700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104756"/>
                  </a:ext>
                </a:extLst>
              </a:tr>
              <a:tr h="25986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382413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17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18" y="2131295"/>
            <a:ext cx="10515600" cy="228104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/>
              <a:t>Discuții</a:t>
            </a:r>
            <a:r>
              <a:rPr lang="en-US" sz="8000" b="1" dirty="0"/>
              <a:t> / </a:t>
            </a:r>
            <a:r>
              <a:rPr lang="en-US" sz="8000" b="1" dirty="0" err="1"/>
              <a:t>Întrebări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214618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17758" y="101757"/>
            <a:ext cx="11474242" cy="1655758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o-RO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24479"/>
              </p:ext>
            </p:extLst>
          </p:nvPr>
        </p:nvGraphicFramePr>
        <p:xfrm>
          <a:off x="0" y="1088020"/>
          <a:ext cx="12192000" cy="2338879"/>
        </p:xfrm>
        <a:graphic>
          <a:graphicData uri="http://schemas.openxmlformats.org/drawingml/2006/table">
            <a:tbl>
              <a:tblPr firstRow="1" bandRow="1">
                <a:solidFill>
                  <a:srgbClr val="FF66CC"/>
                </a:solidFill>
                <a:tableStyleId>{5C22544A-7EE6-4342-B048-85BDC9FD1C3A}</a:tableStyleId>
              </a:tblPr>
              <a:tblGrid>
                <a:gridCol w="1504335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1927414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760251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302996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Judet/municipiu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5445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SUD MUNTENIA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800" b="1" i="0" u="none" strike="noStrike" dirty="0">
                          <a:effectLst/>
                        </a:rPr>
                        <a:t>DÂMBOVIȚA</a:t>
                      </a:r>
                    </a:p>
                    <a:p>
                      <a:pPr algn="ctr" fontAlgn="ctr"/>
                      <a:r>
                        <a:rPr lang="ro-RO" sz="1800" b="1" i="0" u="none" strike="noStrike" dirty="0">
                          <a:effectLst/>
                        </a:rPr>
                        <a:t>Municipiul Târgoviște</a:t>
                      </a:r>
                      <a:endParaRPr lang="ro-RO" sz="18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800" b="1" i="0" u="none" strike="noStrike" dirty="0">
                          <a:effectLst/>
                        </a:rPr>
                      </a:br>
                      <a:r>
                        <a:rPr lang="it-IT" sz="1800" b="1" i="0" u="none" strike="noStrike" dirty="0">
                          <a:effectLst/>
                        </a:rPr>
                        <a:t>Instalare echipamente prelevare PM10</a:t>
                      </a:r>
                      <a:endParaRPr lang="ro-RO" sz="1800" b="1" i="0" u="none" strike="noStrike" dirty="0">
                        <a:effectLst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>
                          <a:effectLst/>
                        </a:rPr>
                        <a:t>Instalare echipamente prelevare PM</a:t>
                      </a:r>
                      <a:r>
                        <a:rPr lang="ro-RO" sz="1800" b="1" i="0" u="none" strike="noStrike" dirty="0">
                          <a:effectLst/>
                        </a:rPr>
                        <a:t>2,5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87583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o-RO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Zona</a:t>
                      </a:r>
                      <a:r>
                        <a:rPr lang="ro-RO" sz="1800" b="1" i="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o-RO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PRAHOVA</a:t>
                      </a: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 (Localitatea se va stabili prin activitatea A1.1.3</a:t>
                      </a:r>
                      <a:r>
                        <a:rPr lang="ro-RO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br>
                        <a:rPr lang="it-I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it-IT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PM10 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5471" y="-1278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1" name="Down Arrow Callout 10"/>
          <p:cNvSpPr/>
          <p:nvPr/>
        </p:nvSpPr>
        <p:spPr>
          <a:xfrm>
            <a:off x="6632516" y="5113125"/>
            <a:ext cx="5281692" cy="1609164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dirty="0"/>
              <a:t>Ședința din 31.03.2021:</a:t>
            </a:r>
          </a:p>
          <a:p>
            <a:r>
              <a:rPr lang="ro-RO" dirty="0"/>
              <a:t>Referitor la: Rafinăria Steaua Română – 120 m NE față de propunerea de pe Calea Doftanei, municipiul Câmpina</a:t>
            </a:r>
          </a:p>
        </p:txBody>
      </p:sp>
    </p:spTree>
    <p:extLst>
      <p:ext uri="{BB962C8B-B14F-4D97-AF65-F5344CB8AC3E}">
        <p14:creationId xmlns:p14="http://schemas.microsoft.com/office/powerpoint/2010/main" val="346899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06382"/>
            <a:ext cx="12192000" cy="6532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CRITERII DE APMPLASARE 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conform prevederilor din </a:t>
            </a:r>
            <a:r>
              <a:rPr lang="ro-RO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Legea 104/2011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privind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ro-RO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înconjurător, cu modificaările și completările ulterioare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5: EVALUAREA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înconjurător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A.2.</a:t>
            </a:r>
            <a:r>
              <a:rPr lang="ro-R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Amplasarea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macroscară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o-RO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Protecţia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sănătăţii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umane</a:t>
            </a:r>
            <a:endParaRPr lang="ro-RO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evite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măsurarea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micromedii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imediata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vecinătate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amplasează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calitatea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segment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stradă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lungime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100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egală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de 250 m x 250 m,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tip industrial,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câţiva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Staţiile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fond urban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amplasate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influenţat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contribuţiile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integrate ale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tuturor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surselor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direcţia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opusă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vântului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d</a:t>
            </a:r>
            <a:r>
              <a:rPr lang="ro-R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excepţia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cazului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situaţie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tipică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Punctele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prelevare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reprezentative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evaluarea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calităţii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aerului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mulţi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km2 . </a:t>
            </a:r>
            <a:endParaRPr lang="ro-R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78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04" y="739102"/>
            <a:ext cx="6225362" cy="2665555"/>
          </a:xfrm>
          <a:prstGeom prst="rect">
            <a:avLst/>
          </a:prstGeom>
        </p:spPr>
      </p:pic>
      <p:sp>
        <p:nvSpPr>
          <p:cNvPr id="7" name="7-Point Star 6"/>
          <p:cNvSpPr/>
          <p:nvPr/>
        </p:nvSpPr>
        <p:spPr>
          <a:xfrm>
            <a:off x="3019983" y="1992132"/>
            <a:ext cx="493652" cy="469322"/>
          </a:xfrm>
          <a:prstGeom prst="star7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7-Point Star 14"/>
          <p:cNvSpPr/>
          <p:nvPr/>
        </p:nvSpPr>
        <p:spPr>
          <a:xfrm>
            <a:off x="8768866" y="2195333"/>
            <a:ext cx="493652" cy="469322"/>
          </a:xfrm>
          <a:prstGeom prst="star7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7-Point Star 16"/>
          <p:cNvSpPr/>
          <p:nvPr/>
        </p:nvSpPr>
        <p:spPr>
          <a:xfrm>
            <a:off x="3680382" y="5065538"/>
            <a:ext cx="493652" cy="469322"/>
          </a:xfrm>
          <a:prstGeom prst="star7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1" name="7-Point Star 20"/>
          <p:cNvSpPr/>
          <p:nvPr/>
        </p:nvSpPr>
        <p:spPr>
          <a:xfrm>
            <a:off x="9226067" y="4904672"/>
            <a:ext cx="493652" cy="469322"/>
          </a:xfrm>
          <a:prstGeom prst="star7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4" name="Down Arrow Callout 23"/>
          <p:cNvSpPr/>
          <p:nvPr/>
        </p:nvSpPr>
        <p:spPr>
          <a:xfrm>
            <a:off x="6777524" y="739656"/>
            <a:ext cx="2681436" cy="682744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dirty="0"/>
              <a:t>Rafinăria Steaua Română</a:t>
            </a: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4348480" y="850102"/>
            <a:ext cx="497198" cy="288000"/>
          </a:xfrm>
          <a:prstGeom prst="triangle">
            <a:avLst/>
          </a:prstGeom>
          <a:solidFill>
            <a:srgbClr val="E5FE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3647768" y="369770"/>
            <a:ext cx="460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Calea Doftanei nr. 13, Școala Centrală Câmpina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7293" y="1476569"/>
            <a:ext cx="541045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 err="1"/>
              <a:t>Principalele</a:t>
            </a:r>
            <a:r>
              <a:rPr lang="en-US" b="1" dirty="0"/>
              <a:t> </a:t>
            </a:r>
            <a:r>
              <a:rPr lang="en-US" b="1" dirty="0" err="1"/>
              <a:t>probleme</a:t>
            </a:r>
            <a:r>
              <a:rPr lang="en-US" b="1" dirty="0"/>
              <a:t> de </a:t>
            </a:r>
            <a:r>
              <a:rPr lang="en-US" b="1" dirty="0" err="1"/>
              <a:t>mediu</a:t>
            </a:r>
            <a:r>
              <a:rPr lang="en-US" b="1" dirty="0"/>
              <a:t> la </a:t>
            </a:r>
            <a:r>
              <a:rPr lang="en-US" b="1" dirty="0" err="1"/>
              <a:t>nivelul</a:t>
            </a:r>
            <a:r>
              <a:rPr lang="en-US" b="1" dirty="0"/>
              <a:t> </a:t>
            </a:r>
            <a:r>
              <a:rPr lang="en-US" b="1" dirty="0" err="1"/>
              <a:t>judeţului</a:t>
            </a:r>
            <a:endParaRPr lang="ro-RO" sz="2000" b="1" dirty="0">
              <a:latin typeface="Times New Roman" panose="02020603050405020304" pitchFamily="18" charset="0"/>
              <a:ea typeface="MS Mincho"/>
            </a:endParaRPr>
          </a:p>
          <a:p>
            <a:pPr algn="just">
              <a:tabLst>
                <a:tab pos="457200" algn="l"/>
              </a:tabLst>
            </a:pPr>
            <a:r>
              <a:rPr lang="es-ES" sz="2000" b="1" dirty="0" err="1">
                <a:latin typeface="Times New Roman" panose="02020603050405020304" pitchFamily="18" charset="0"/>
                <a:ea typeface="MS Mincho"/>
              </a:rPr>
              <a:t>Domeniul</a:t>
            </a:r>
            <a:r>
              <a:rPr lang="es-ES" sz="20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s-ES" sz="2000" b="1" dirty="0" err="1">
                <a:latin typeface="Times New Roman" panose="02020603050405020304" pitchFamily="18" charset="0"/>
                <a:ea typeface="MS Mincho"/>
              </a:rPr>
              <a:t>controlul</a:t>
            </a:r>
            <a:r>
              <a:rPr lang="es-ES" sz="20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s-ES" sz="2000" b="1" dirty="0" err="1">
                <a:latin typeface="Times New Roman" panose="02020603050405020304" pitchFamily="18" charset="0"/>
                <a:ea typeface="MS Mincho"/>
              </a:rPr>
              <a:t>poluării</a:t>
            </a:r>
            <a:r>
              <a:rPr lang="es-ES" sz="20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s-ES" sz="2000" b="1" dirty="0" err="1">
                <a:latin typeface="Times New Roman" panose="02020603050405020304" pitchFamily="18" charset="0"/>
                <a:ea typeface="MS Mincho"/>
              </a:rPr>
              <a:t>şi</a:t>
            </a:r>
            <a:r>
              <a:rPr lang="es-ES" sz="20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s-ES" sz="2000" b="1" dirty="0" err="1">
                <a:latin typeface="Times New Roman" panose="02020603050405020304" pitchFamily="18" charset="0"/>
                <a:ea typeface="MS Mincho"/>
              </a:rPr>
              <a:t>managementul</a:t>
            </a:r>
            <a:r>
              <a:rPr lang="es-ES" sz="20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s-ES" sz="2000" b="1" dirty="0" err="1">
                <a:latin typeface="Times New Roman" panose="02020603050405020304" pitchFamily="18" charset="0"/>
                <a:ea typeface="MS Mincho"/>
              </a:rPr>
              <a:t>riscului</a:t>
            </a:r>
            <a:r>
              <a:rPr lang="es-ES" sz="2000" dirty="0">
                <a:latin typeface="Times New Roman" panose="02020603050405020304" pitchFamily="18" charset="0"/>
                <a:ea typeface="MS Mincho"/>
              </a:rPr>
              <a:t> :</a:t>
            </a:r>
            <a:r>
              <a:rPr lang="ro-RO" sz="20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Rafinaria Steaua Romana Campina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nu a realizat masurile referitoare la ecologizarea batalelor de</a:t>
            </a:r>
            <a:r>
              <a:rPr lang="ro-RO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ț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inute</a:t>
            </a:r>
            <a:r>
              <a:rPr lang="ro-RO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. </a:t>
            </a:r>
          </a:p>
          <a:p>
            <a:r>
              <a:rPr lang="ro-RO" sz="1000" i="1" dirty="0"/>
              <a:t>Sursa: </a:t>
            </a:r>
            <a:r>
              <a:rPr lang="en-US" sz="1000" i="1" dirty="0"/>
              <a:t>“</a:t>
            </a:r>
            <a:r>
              <a:rPr lang="en-US" sz="1000" i="1" dirty="0" err="1"/>
              <a:t>Sinteză</a:t>
            </a:r>
            <a:r>
              <a:rPr lang="en-US" sz="1000" i="1" dirty="0"/>
              <a:t> </a:t>
            </a:r>
            <a:r>
              <a:rPr lang="en-US" sz="1000" i="1" dirty="0" err="1"/>
              <a:t>pentru</a:t>
            </a:r>
            <a:r>
              <a:rPr lang="en-US" sz="1000" i="1" dirty="0"/>
              <a:t> </a:t>
            </a:r>
            <a:r>
              <a:rPr lang="en-US" sz="1000" i="1" dirty="0" err="1"/>
              <a:t>fişa</a:t>
            </a:r>
            <a:r>
              <a:rPr lang="en-US" sz="1000" i="1" dirty="0"/>
              <a:t> </a:t>
            </a:r>
            <a:r>
              <a:rPr lang="en-US" sz="1000" i="1" dirty="0" err="1"/>
              <a:t>judeţului</a:t>
            </a:r>
            <a:r>
              <a:rPr lang="en-US" sz="1000" i="1" dirty="0"/>
              <a:t> APM PRAHOVA</a:t>
            </a:r>
            <a:r>
              <a:rPr lang="ro-RO" sz="1000" i="1" dirty="0"/>
              <a:t>, </a:t>
            </a:r>
            <a:r>
              <a:rPr lang="en-US" sz="1000" i="1" dirty="0"/>
              <a:t>PROBLEME DE MEDIU, MODALITĂŢI DE REZOLVARE ŞI INVESTIŢII MAJORE ÎN JUDEŢUL PRAHOVA</a:t>
            </a:r>
            <a:r>
              <a:rPr lang="en-US" dirty="0"/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7293" y="3474847"/>
            <a:ext cx="46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 se </a:t>
            </a:r>
            <a:r>
              <a:rPr lang="en-US" dirty="0" err="1"/>
              <a:t>afl</a:t>
            </a:r>
            <a:r>
              <a:rPr lang="ro-RO" dirty="0"/>
              <a:t>ă acum pe amplasament?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385" y="4800439"/>
            <a:ext cx="559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https://rp5.ru/Arhiva_meteo_%C3%AEn_C%C3%A2mpina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4" y="3446340"/>
            <a:ext cx="6225362" cy="34116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267748" y="3402536"/>
            <a:ext cx="287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Direcția vântului la Câmpina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4" y="74987"/>
            <a:ext cx="2737363" cy="13958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Down Arrow 7"/>
          <p:cNvSpPr/>
          <p:nvPr/>
        </p:nvSpPr>
        <p:spPr>
          <a:xfrm rot="20100000">
            <a:off x="3143556" y="97965"/>
            <a:ext cx="426720" cy="1434318"/>
          </a:xfrm>
          <a:prstGeom prst="downArrow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/>
              <a:t>NNV - </a:t>
            </a:r>
            <a:r>
              <a:rPr lang="ro-RO" dirty="0"/>
              <a:t>22,8%</a:t>
            </a:r>
          </a:p>
        </p:txBody>
      </p:sp>
      <p:sp>
        <p:nvSpPr>
          <p:cNvPr id="18" name="Down Arrow 17"/>
          <p:cNvSpPr/>
          <p:nvPr/>
        </p:nvSpPr>
        <p:spPr>
          <a:xfrm rot="2700000">
            <a:off x="5126546" y="410468"/>
            <a:ext cx="426720" cy="1341120"/>
          </a:xfrm>
          <a:prstGeom prst="downArrow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NE - </a:t>
            </a:r>
            <a:r>
              <a:rPr lang="ro-RO" dirty="0"/>
              <a:t>3,1%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62472" y="5961888"/>
            <a:ext cx="329184" cy="823923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Rounded Rectangle 18"/>
          <p:cNvSpPr/>
          <p:nvPr/>
        </p:nvSpPr>
        <p:spPr>
          <a:xfrm>
            <a:off x="1600200" y="5961888"/>
            <a:ext cx="287236" cy="873955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76287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17758" y="101757"/>
            <a:ext cx="11474242" cy="1655758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o-RO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159577"/>
              </p:ext>
            </p:extLst>
          </p:nvPr>
        </p:nvGraphicFramePr>
        <p:xfrm>
          <a:off x="837459" y="221721"/>
          <a:ext cx="8960073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759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1729409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5893905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431242"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/>
                        <a:t>DESCRIERE ACHIZITII	</a:t>
                      </a:r>
                    </a:p>
                    <a:p>
                      <a:pPr algn="ctr" fontAlgn="ctr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u="none" strike="noStrike" dirty="0">
                          <a:effectLst/>
                        </a:rPr>
                        <a:t>SUD-EST</a:t>
                      </a:r>
                      <a:endParaRPr lang="ro-R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GALAȚI/</a:t>
                      </a:r>
                    </a:p>
                    <a:p>
                      <a:pPr algn="l" fontAlgn="ctr"/>
                      <a:r>
                        <a:rPr lang="ro-RO" sz="1800" u="none" strike="noStrike" dirty="0">
                          <a:effectLst/>
                        </a:rPr>
                        <a:t>Municipiul Tecuci</a:t>
                      </a:r>
                      <a:endParaRPr lang="ro-RO" sz="18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2,5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</a:p>
                    <a:p>
                      <a:pPr algn="l" fontAlgn="ctr"/>
                      <a:r>
                        <a:rPr lang="it-IT" sz="18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800" u="none" strike="noStrike" baseline="-25000" dirty="0">
                          <a:effectLst/>
                        </a:rPr>
                        <a:t>10</a:t>
                      </a:r>
                      <a:endParaRPr lang="it-IT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BRĂILA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Amplasare staţie de monitorizare (Trafic)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(localitatea se va stabili prin activitatea A1.1.3) </a:t>
                      </a: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Instalare echipamente prelevare PM10</a:t>
                      </a: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(localitatea se va stabili prin activitatea A1.1.3)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3532694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TULCEA/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Municipiul Tulcea</a:t>
                      </a:r>
                      <a:endParaRPr lang="ro-RO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Instalare echipamente prelevare PM10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Instalare echipamente prelevare PM2.5</a:t>
                      </a:r>
                      <a:endParaRPr lang="it-IT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VRANCEA/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800" u="none" strike="noStrike" kern="1200" dirty="0">
                          <a:effectLst/>
                        </a:rPr>
                        <a:t>Municipiul Focşani</a:t>
                      </a:r>
                      <a:endParaRPr lang="ro-RO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Instalare echipamente prelevator PM2.5,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Instalare echipamente prelevare PM10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800" u="none" strike="noStrike" kern="1200" dirty="0">
                          <a:effectLst/>
                        </a:rPr>
                        <a:t>Instalare prelevator HAP</a:t>
                      </a:r>
                      <a:endParaRPr lang="it-IT" sz="18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65471" y="-1278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779" y="1152154"/>
            <a:ext cx="3800184" cy="3643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11" name="Straight Arrow Connector 10"/>
          <p:cNvCxnSpPr/>
          <p:nvPr/>
        </p:nvCxnSpPr>
        <p:spPr>
          <a:xfrm flipV="1">
            <a:off x="7986532" y="2824223"/>
            <a:ext cx="2037144" cy="601883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023676" y="4190035"/>
            <a:ext cx="370390" cy="41668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56648" y="5212295"/>
            <a:ext cx="8878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432B4-C28D-41B5-A3D9-94C749D8457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  <p:pic>
        <p:nvPicPr>
          <p:cNvPr id="12" name="Imagine 3">
            <a:extLst>
              <a:ext uri="{FF2B5EF4-FFF2-40B4-BE49-F238E27FC236}">
                <a16:creationId xmlns:a16="http://schemas.microsoft.com/office/drawing/2014/main" id="{6FEA9A79-EACB-4460-AA59-6E0F23847A9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85" y="5836587"/>
            <a:ext cx="750443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3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445515" y="688079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0571" y="1679037"/>
            <a:ext cx="10620046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sursele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interferenţă</a:t>
            </a:r>
            <a:r>
              <a:rPr lang="en-US" sz="2400" u="sng" dirty="0"/>
              <a:t>;</a:t>
            </a:r>
            <a:endParaRPr lang="ro-RO" sz="2400" u="sng" dirty="0"/>
          </a:p>
          <a:p>
            <a:pPr marL="800100" lvl="1" indent="-342900">
              <a:buAutoNum type="alphaLcParenR"/>
            </a:pPr>
            <a:r>
              <a:rPr lang="en-US" sz="2400" dirty="0" err="1"/>
              <a:t>securitatea</a:t>
            </a:r>
            <a:r>
              <a:rPr lang="en-US" sz="2400" dirty="0"/>
              <a:t>;</a:t>
            </a:r>
            <a:endParaRPr lang="ro-RO" sz="2400" dirty="0"/>
          </a:p>
          <a:p>
            <a:pPr marL="800100" lvl="1" indent="-342900">
              <a:buAutoNum type="alphaLcParenR"/>
            </a:pPr>
            <a:r>
              <a:rPr lang="en-US" sz="2400" dirty="0" err="1"/>
              <a:t>accesul</a:t>
            </a:r>
            <a:r>
              <a:rPr lang="en-US" sz="2400" dirty="0"/>
              <a:t>;</a:t>
            </a:r>
            <a:endParaRPr lang="ro-RO" sz="2400" dirty="0"/>
          </a:p>
          <a:p>
            <a:pPr marL="800100" lvl="1" indent="-342900">
              <a:buAutoNum type="alphaLcParenR"/>
            </a:pPr>
            <a:r>
              <a:rPr lang="en-US" sz="2400" dirty="0" err="1"/>
              <a:t>disponibilitatea</a:t>
            </a:r>
            <a:r>
              <a:rPr lang="en-US" sz="2400" dirty="0"/>
              <a:t> </a:t>
            </a:r>
            <a:r>
              <a:rPr lang="en-US" sz="2400" dirty="0" err="1"/>
              <a:t>energiei</a:t>
            </a:r>
            <a:r>
              <a:rPr lang="en-US" sz="2400" dirty="0"/>
              <a:t> </a:t>
            </a:r>
            <a:r>
              <a:rPr lang="en-US" sz="2400" dirty="0" err="1"/>
              <a:t>electrice</a:t>
            </a:r>
            <a:r>
              <a:rPr lang="en-US" sz="2400" dirty="0"/>
              <a:t> </a:t>
            </a:r>
            <a:r>
              <a:rPr lang="en-US" sz="2400" dirty="0" err="1"/>
              <a:t>şi</a:t>
            </a:r>
            <a:r>
              <a:rPr lang="en-US" sz="2400" dirty="0"/>
              <a:t> a </a:t>
            </a:r>
            <a:r>
              <a:rPr lang="en-US" sz="2400" dirty="0" err="1"/>
              <a:t>comunicaţiilor</a:t>
            </a:r>
            <a:r>
              <a:rPr lang="en-US" sz="2400" dirty="0"/>
              <a:t> </a:t>
            </a:r>
            <a:r>
              <a:rPr lang="en-US" sz="2400" dirty="0" err="1"/>
              <a:t>telefonice</a:t>
            </a:r>
            <a:r>
              <a:rPr lang="en-US" sz="2400" dirty="0"/>
              <a:t>;</a:t>
            </a:r>
            <a:endParaRPr lang="ro-RO" sz="2400" dirty="0"/>
          </a:p>
          <a:p>
            <a:pPr marL="800100" lvl="1" indent="-342900">
              <a:buAutoNum type="alphaLcParenR"/>
            </a:pPr>
            <a:r>
              <a:rPr lang="en-US" sz="2400" dirty="0" err="1"/>
              <a:t>vizibilitatea</a:t>
            </a:r>
            <a:r>
              <a:rPr lang="en-US" sz="2400" dirty="0"/>
              <a:t> </a:t>
            </a:r>
            <a:r>
              <a:rPr lang="en-US" sz="2400" dirty="0" err="1"/>
              <a:t>amplasamentului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raport</a:t>
            </a:r>
            <a:r>
              <a:rPr lang="en-US" sz="2400" dirty="0"/>
              <a:t> cu </a:t>
            </a:r>
            <a:r>
              <a:rPr lang="en-US" sz="2400" dirty="0" err="1"/>
              <a:t>împrejurimile</a:t>
            </a:r>
            <a:r>
              <a:rPr lang="en-US" sz="2400" dirty="0"/>
              <a:t> sale;</a:t>
            </a:r>
            <a:endParaRPr lang="ro-RO" sz="2400" dirty="0"/>
          </a:p>
          <a:p>
            <a:pPr marL="800100" lvl="1" indent="-342900">
              <a:buAutoNum type="alphaLcParenR"/>
            </a:pPr>
            <a:r>
              <a:rPr lang="en-US" sz="2400" dirty="0" err="1"/>
              <a:t>siguranţa</a:t>
            </a:r>
            <a:r>
              <a:rPr lang="en-US" sz="2400" dirty="0"/>
              <a:t> </a:t>
            </a:r>
            <a:r>
              <a:rPr lang="en-US" sz="2400" dirty="0" err="1"/>
              <a:t>publicului</a:t>
            </a:r>
            <a:r>
              <a:rPr lang="en-US" sz="2400" dirty="0"/>
              <a:t> </a:t>
            </a:r>
            <a:r>
              <a:rPr lang="en-US" sz="2400" dirty="0" err="1"/>
              <a:t>şi</a:t>
            </a:r>
            <a:r>
              <a:rPr lang="en-US" sz="2400" dirty="0"/>
              <a:t> a </a:t>
            </a:r>
            <a:r>
              <a:rPr lang="en-US" sz="2400" dirty="0" err="1"/>
              <a:t>operatorilor</a:t>
            </a:r>
            <a:r>
              <a:rPr lang="en-US" sz="2400" dirty="0"/>
              <a:t>;</a:t>
            </a:r>
            <a:endParaRPr lang="ro-RO" sz="2400" dirty="0"/>
          </a:p>
          <a:p>
            <a:pPr marL="800100" lvl="1" indent="-342900">
              <a:buAutoNum type="alphaLcParenR"/>
            </a:pPr>
            <a:r>
              <a:rPr lang="en-US" sz="2400" dirty="0" err="1"/>
              <a:t>oportunitatea</a:t>
            </a:r>
            <a:r>
              <a:rPr lang="en-US" sz="2400" dirty="0"/>
              <a:t> </a:t>
            </a:r>
            <a:r>
              <a:rPr lang="en-US" sz="2400" dirty="0" err="1"/>
              <a:t>amplasării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multor</a:t>
            </a:r>
            <a:r>
              <a:rPr lang="en-US" sz="2400" dirty="0"/>
              <a:t> </a:t>
            </a:r>
            <a:r>
              <a:rPr lang="en-US" sz="2400" dirty="0" err="1"/>
              <a:t>puncte</a:t>
            </a:r>
            <a:r>
              <a:rPr lang="en-US" sz="2400" dirty="0"/>
              <a:t> de </a:t>
            </a:r>
            <a:r>
              <a:rPr lang="en-US" sz="2400" dirty="0" err="1"/>
              <a:t>prelevare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mulţi</a:t>
            </a:r>
            <a:r>
              <a:rPr lang="en-US" sz="2400" dirty="0"/>
              <a:t> </a:t>
            </a:r>
            <a:r>
              <a:rPr lang="en-US" sz="2400" dirty="0" err="1"/>
              <a:t>poluanţi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acelaşi</a:t>
            </a:r>
            <a:r>
              <a:rPr lang="en-US" sz="2400" dirty="0"/>
              <a:t> </a:t>
            </a:r>
            <a:r>
              <a:rPr lang="en-US" sz="2400" dirty="0" err="1"/>
              <a:t>loc</a:t>
            </a:r>
            <a:r>
              <a:rPr lang="en-US" sz="2400" dirty="0"/>
              <a:t>;</a:t>
            </a:r>
            <a:endParaRPr lang="ro-RO" sz="2400" dirty="0"/>
          </a:p>
          <a:p>
            <a:pPr marL="800100" lvl="1" indent="-342900">
              <a:buAutoNum type="alphaLcParenR"/>
            </a:pPr>
            <a:r>
              <a:rPr lang="en-US" sz="2400" dirty="0" err="1"/>
              <a:t>planurile</a:t>
            </a:r>
            <a:r>
              <a:rPr lang="en-US" sz="2400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379771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2031" y="992459"/>
            <a:ext cx="11547362" cy="5184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o-RO" sz="4000" dirty="0"/>
              <a:t>REGIUNEA SUD EST</a:t>
            </a:r>
          </a:p>
          <a:p>
            <a:pPr marL="0" lvl="0" indent="0">
              <a:buNone/>
            </a:pPr>
            <a:r>
              <a:rPr lang="en-US" sz="4000" dirty="0"/>
              <a:t>Zona de </a:t>
            </a:r>
            <a:r>
              <a:rPr lang="en-US" sz="4000" dirty="0" err="1"/>
              <a:t>evaluare</a:t>
            </a:r>
            <a:r>
              <a:rPr lang="en-US" sz="4000" dirty="0"/>
              <a:t> a </a:t>
            </a:r>
            <a:r>
              <a:rPr lang="en-US" sz="4000" dirty="0" err="1"/>
              <a:t>calit</a:t>
            </a:r>
            <a:r>
              <a:rPr lang="ro-RO" sz="4000" dirty="0"/>
              <a:t>ății aerului GALAȚI: Județul GALAȚI, cu excepția municipiului Galați</a:t>
            </a:r>
          </a:p>
          <a:p>
            <a:pPr marL="0" lvl="0" indent="0">
              <a:buNone/>
            </a:pPr>
            <a:endParaRPr lang="ro-RO" sz="4000" dirty="0"/>
          </a:p>
          <a:p>
            <a:pPr marL="0" lvl="0" indent="0">
              <a:buNone/>
            </a:pPr>
            <a:r>
              <a:rPr lang="en-US" sz="4000" dirty="0" err="1"/>
              <a:t>Amplasare</a:t>
            </a:r>
            <a:r>
              <a:rPr lang="en-US" sz="4000" dirty="0"/>
              <a:t> </a:t>
            </a:r>
            <a:r>
              <a:rPr lang="en-US" sz="4000" dirty="0" err="1"/>
              <a:t>staţie</a:t>
            </a:r>
            <a:r>
              <a:rPr lang="en-US" sz="4000" dirty="0"/>
              <a:t> de </a:t>
            </a:r>
            <a:r>
              <a:rPr lang="en-US" sz="4000" dirty="0" err="1"/>
              <a:t>monitorizare</a:t>
            </a:r>
            <a:r>
              <a:rPr lang="en-US" sz="4000" dirty="0"/>
              <a:t> (</a:t>
            </a:r>
            <a:r>
              <a:rPr lang="ro-RO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Fond Urban</a:t>
            </a:r>
            <a:r>
              <a:rPr lang="en-US" sz="4000" dirty="0"/>
              <a:t>)</a:t>
            </a:r>
            <a:br>
              <a:rPr lang="en-US" sz="4000" dirty="0">
                <a:solidFill>
                  <a:srgbClr val="D2DEEF"/>
                </a:solidFill>
              </a:rPr>
            </a:b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</a:t>
            </a:r>
            <a:r>
              <a:rPr lang="en-US" sz="4000" baseline="-25000" dirty="0"/>
              <a:t>10</a:t>
            </a:r>
            <a:r>
              <a:rPr lang="en-US" sz="4000" dirty="0"/>
              <a:t> </a:t>
            </a:r>
            <a:endParaRPr lang="ro-RO" sz="4000" dirty="0"/>
          </a:p>
          <a:p>
            <a:pPr marL="0" lvl="0" indent="0">
              <a:buNone/>
            </a:pPr>
            <a:r>
              <a:rPr lang="en-US" sz="4000" dirty="0" err="1"/>
              <a:t>Instalare</a:t>
            </a:r>
            <a:r>
              <a:rPr lang="en-US" sz="4000" dirty="0"/>
              <a:t> </a:t>
            </a:r>
            <a:r>
              <a:rPr lang="en-US" sz="4000" dirty="0" err="1"/>
              <a:t>echipamente</a:t>
            </a:r>
            <a:r>
              <a:rPr lang="en-US" sz="4000" dirty="0"/>
              <a:t> </a:t>
            </a:r>
            <a:r>
              <a:rPr lang="en-US" sz="4000" dirty="0" err="1"/>
              <a:t>prelevare</a:t>
            </a:r>
            <a:r>
              <a:rPr lang="en-US" sz="4000" dirty="0"/>
              <a:t> PM</a:t>
            </a:r>
            <a:r>
              <a:rPr lang="ro-RO" sz="4000" baseline="-25000" dirty="0"/>
              <a:t>2,5</a:t>
            </a:r>
          </a:p>
          <a:p>
            <a:pPr marL="0" lvl="0" indent="0">
              <a:buNone/>
            </a:pPr>
            <a:endParaRPr lang="ro-RO" sz="4000" baseline="-25000" dirty="0"/>
          </a:p>
          <a:p>
            <a:pPr marL="0" lvl="0" indent="0">
              <a:buNone/>
            </a:pPr>
            <a:endParaRPr lang="ro-RO" sz="4000" dirty="0"/>
          </a:p>
        </p:txBody>
      </p:sp>
    </p:spTree>
    <p:extLst>
      <p:ext uri="{BB962C8B-B14F-4D97-AF65-F5344CB8AC3E}">
        <p14:creationId xmlns:p14="http://schemas.microsoft.com/office/powerpoint/2010/main" val="47196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675606" y="513567"/>
            <a:ext cx="4274574" cy="736088"/>
          </a:xfrm>
        </p:spPr>
        <p:txBody>
          <a:bodyPr>
            <a:normAutofit/>
          </a:bodyPr>
          <a:lstStyle/>
          <a:p>
            <a:r>
              <a:rPr lang="ro-RO" sz="2800" b="1" dirty="0"/>
              <a:t>SURSE DATE ȘI INFORMAȚII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88099" y="1249655"/>
            <a:ext cx="11599102" cy="531896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Google maps, OpenStreetMap</a:t>
            </a:r>
            <a:r>
              <a:rPr lang="ro-RO" sz="1800" dirty="0"/>
              <a:t>:</a:t>
            </a:r>
            <a:endParaRPr lang="en-US" sz="1800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	</a:t>
            </a:r>
            <a:r>
              <a:rPr lang="ro-RO" sz="1800" dirty="0"/>
              <a:t>- hărți și imagini satelitare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Baza de date a RNMCA</a:t>
            </a:r>
            <a:r>
              <a:rPr lang="ro-RO" sz="1800" dirty="0"/>
              <a:t>:</a:t>
            </a:r>
            <a:endParaRPr lang="en-US" sz="1800" dirty="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	</a:t>
            </a:r>
            <a:r>
              <a:rPr lang="ro-RO" sz="1800" dirty="0"/>
              <a:t>- amplasarea stației din zona Galați, datele de calitate a aerului obținute la stația RNMCA din zona </a:t>
            </a:r>
            <a:r>
              <a:rPr lang="en-US" sz="1800" dirty="0"/>
              <a:t>	</a:t>
            </a:r>
            <a:r>
              <a:rPr lang="ro-RO" sz="1800" dirty="0"/>
              <a:t>Galați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dirty="0"/>
              <a:t>	- date meteo obținute la stația RNMCA din zona Galați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Inventare de emisii ANPM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Plan de menținere a calității aerului în județul Galați - </a:t>
            </a:r>
            <a:r>
              <a:rPr lang="ro-RO" sz="1800" b="1" dirty="0">
                <a:solidFill>
                  <a:srgbClr val="FF0000"/>
                </a:solidFill>
                <a:hlinkClick r:id="rId3"/>
              </a:rPr>
              <a:t>http://www.anpm.ro/web/apm-galati/calitatea-aerului-inconjurator</a:t>
            </a:r>
            <a:br>
              <a:rPr lang="ro-RO" sz="1800" b="1" dirty="0">
                <a:solidFill>
                  <a:srgbClr val="FF0000"/>
                </a:solidFill>
              </a:rPr>
            </a:br>
            <a:r>
              <a:rPr lang="ro-RO" sz="1800" b="1" dirty="0"/>
              <a:t>Studiu privind evaluarea calităţii aerului prin modelare matematică - nivel naţional - anul 2013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Raport de stabilire a zonelor de protecţie pentru 79 de staţii de monitorizare continuă a calităţii aerului</a:t>
            </a:r>
            <a:r>
              <a:rPr lang="ro-RO" sz="1800" dirty="0"/>
              <a:t>, Beneficiar: Ministerul Mediului şi Schimbărilor Climatice, Contract: Contract de servicii Nr. MMSC 64/01.07.2013, INSTITUTUL DE STUDII ŞI PROIECTĂRI ENERGETICE SA S.C. WESTAGEM S.R.L. </a:t>
            </a:r>
            <a:endParaRPr lang="ro-RO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Plan Urbanistic General Municipiul Tecuci, județul Galați </a:t>
            </a:r>
            <a:r>
              <a:rPr lang="ro-RO" sz="1800" b="1" dirty="0">
                <a:hlinkClick r:id="rId4"/>
              </a:rPr>
              <a:t>http://primariatecuci.ro/urbanism/wp-content/uploads/2019/04/15.04.2019-Memoriu-de-sinteza.pdf</a:t>
            </a:r>
            <a:endParaRPr lang="ro-RO" sz="18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o-RO" sz="1800" b="1" dirty="0"/>
              <a:t>Alte surse</a:t>
            </a:r>
            <a:r>
              <a:rPr lang="en-US" sz="1800" dirty="0"/>
              <a:t>: </a:t>
            </a:r>
            <a:r>
              <a:rPr lang="ro-RO" sz="1800" dirty="0"/>
              <a:t> </a:t>
            </a:r>
            <a:r>
              <a:rPr lang="ro-RO" sz="1800" dirty="0">
                <a:hlinkClick r:id="rId5"/>
              </a:rPr>
              <a:t>https://rp5.ru/Arhiva_meteo_%C3%AEn_Tecuci</a:t>
            </a:r>
            <a:endParaRPr lang="ro-RO" sz="18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1103482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GALAȚI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032959"/>
              </p:ext>
            </p:extLst>
          </p:nvPr>
        </p:nvGraphicFramePr>
        <p:xfrm>
          <a:off x="304800" y="1171441"/>
          <a:ext cx="8529341" cy="562121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755148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894393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859450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636029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1589571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475523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625824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625824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89008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78571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812625">
                <a:tc row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SO</a:t>
                      </a:r>
                      <a:r>
                        <a:rPr lang="ro-RO" sz="2400" u="none" strike="noStrike" kern="1200" baseline="-25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2400" u="none" strike="noStrike" kern="1200" baseline="-25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o-RO" sz="2400" u="none" strike="noStrike" kern="1200" baseline="-25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o-RO" sz="240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o-RO" sz="2400" u="none" strike="noStrike" kern="1200" baseline="-25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o-RO" sz="2800" u="none" strike="noStrike" kern="1200" baseline="-250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/NOx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CO</a:t>
                      </a:r>
                      <a:endParaRPr lang="ro-RO" sz="24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Pb</a:t>
                      </a:r>
                      <a:endParaRPr lang="ro-RO" sz="24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Cd</a:t>
                      </a:r>
                      <a:endParaRPr lang="ro-RO" sz="24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As</a:t>
                      </a:r>
                      <a:endParaRPr lang="ro-RO" sz="24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effectLst/>
                        </a:rPr>
                        <a:t>Ni</a:t>
                      </a:r>
                      <a:endParaRPr lang="ro-RO" sz="24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961760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0" i="0" u="none" strike="noStrike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71913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aprobat prin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HCJ Galați</a:t>
                      </a:r>
                      <a:r>
                        <a:rPr lang="ro-RO" sz="2800" u="none" strike="noStrike" baseline="0" dirty="0">
                          <a:effectLst/>
                        </a:rPr>
                        <a:t> nr. </a:t>
                      </a: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227 din 22.10.2019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PMCA are două măsuri pentru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Municipiul Tecuci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873844" y="1126135"/>
            <a:ext cx="10300423" cy="5686559"/>
            <a:chOff x="2102635" y="1126135"/>
            <a:chExt cx="10300423" cy="56865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2930" y="1126135"/>
              <a:ext cx="3340128" cy="5686559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102635" y="4647464"/>
              <a:ext cx="6960295" cy="1774810"/>
              <a:chOff x="2102635" y="4647464"/>
              <a:chExt cx="6960295" cy="177481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4734" y="4647464"/>
                <a:ext cx="5508196" cy="66916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4734" y="5336946"/>
                <a:ext cx="5508196" cy="108532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620918" y="4944961"/>
                <a:ext cx="1395767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o-RO" dirty="0"/>
                  <a:t>Surse mobile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02635" y="5694944"/>
                <a:ext cx="1914050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o-RO" dirty="0"/>
                  <a:t>Surse de suprafață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60" y="3733048"/>
            <a:ext cx="9484761" cy="28454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0380" y="1103482"/>
            <a:ext cx="6250968" cy="1973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Aria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fiind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construirea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predominantă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frontului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detașate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puțin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etaje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excepția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parcurilor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urbane, zona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5280" y="0"/>
            <a:ext cx="11286667" cy="11034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/>
              <a:t>Municipiul TECUCI din zona GALAȚI</a:t>
            </a:r>
          </a:p>
          <a:p>
            <a:r>
              <a:rPr lang="ro-RO" sz="3200" b="1" dirty="0"/>
              <a:t>SITUAȚIE EXISTENTĂ - INFORMAȚII specifice conform PUG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81946" y="3323679"/>
            <a:ext cx="2305822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400" b="1" dirty="0"/>
              <a:t>Clasificare arie: Suburbană?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6486448" y="1112741"/>
            <a:ext cx="5450856" cy="17640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parte </a:t>
            </a:r>
            <a:r>
              <a:rPr lang="en-US" sz="16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„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mare parte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înseamnă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așezarea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</a:t>
            </a:r>
            <a: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clădirilor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</a:t>
            </a:r>
            <a: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tașate/separate,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orice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dimensiune</a:t>
            </a:r>
            <a:r>
              <a:rPr lang="ro-R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densitate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clădirii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decât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zona „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ro-R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construită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amestecată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neurbanizate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agricole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lacuri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păduri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o-RO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8875" y="6488668"/>
            <a:ext cx="5033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o-RO" i="1" dirty="0"/>
              <a:t>(Sursa: PUG Municipiul Tecuci, județ Galați, pag. 10)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5321019" y="2811218"/>
            <a:ext cx="2200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cap="small" dirty="0" err="1">
                <a:latin typeface="Nimbus sans L"/>
              </a:rPr>
              <a:t>Eionet</a:t>
            </a:r>
            <a:r>
              <a:rPr lang="ro-RO" sz="1400" b="1" cap="small" dirty="0">
                <a:latin typeface="Nimbus sans L"/>
              </a:rPr>
              <a:t> </a:t>
            </a:r>
            <a:r>
              <a:rPr lang="en-US" sz="1400" b="1" dirty="0">
                <a:latin typeface="Nimbus sans L"/>
              </a:rPr>
              <a:t>Data Dictionary</a:t>
            </a:r>
            <a:endParaRPr lang="en-US" sz="1400" b="1" i="0" dirty="0">
              <a:effectLst/>
              <a:latin typeface="Nimbus sans L"/>
            </a:endParaRPr>
          </a:p>
        </p:txBody>
      </p:sp>
    </p:spTree>
    <p:extLst>
      <p:ext uri="{BB962C8B-B14F-4D97-AF65-F5344CB8AC3E}">
        <p14:creationId xmlns:p14="http://schemas.microsoft.com/office/powerpoint/2010/main" val="88004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7479</TotalTime>
  <Words>2493</Words>
  <Application>Microsoft Office PowerPoint</Application>
  <PresentationFormat>Widescreen</PresentationFormat>
  <Paragraphs>373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Nimbus sans 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La amplasare se iau în considerare:</vt:lpstr>
      <vt:lpstr>PowerPoint Presentation</vt:lpstr>
      <vt:lpstr>SURSE DATE ȘI INFORMAȚII</vt:lpstr>
      <vt:lpstr>ZONA GALAȚI SITUAȚIE EXISTENTĂ - INFORMAȚII GENERALE</vt:lpstr>
      <vt:lpstr>PowerPoint Presentation</vt:lpstr>
      <vt:lpstr>PowerPoint Presentation</vt:lpstr>
      <vt:lpstr>ZONA GALAȚI SITUAȚIE EXISTENTĂ</vt:lpstr>
      <vt:lpstr>STAȚIA GL-5 Municipiul Tecuci</vt:lpstr>
      <vt:lpstr>PowerPoint Presentation</vt:lpstr>
      <vt:lpstr>Analiza aspectelor relevante pentru criteriile urmărite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A.N.P.M pentru amplasare stație fond urban Zona GALAȚI/Municipiul Tecuci</vt:lpstr>
      <vt:lpstr>PowerPoint Presentation</vt:lpstr>
      <vt:lpstr>PowerPoint Presentation</vt:lpstr>
      <vt:lpstr>PowerPoint Presentation</vt:lpstr>
      <vt:lpstr>PowerPoint Presentation</vt:lpstr>
      <vt:lpstr>OBSERVAȚII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Discuții / Întrebări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499</cp:revision>
  <dcterms:created xsi:type="dcterms:W3CDTF">2021-02-20T07:54:09Z</dcterms:created>
  <dcterms:modified xsi:type="dcterms:W3CDTF">2021-07-28T15:57:51Z</dcterms:modified>
</cp:coreProperties>
</file>