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512" r:id="rId2"/>
    <p:sldId id="275" r:id="rId3"/>
    <p:sldId id="455" r:id="rId4"/>
    <p:sldId id="456" r:id="rId5"/>
    <p:sldId id="287" r:id="rId6"/>
    <p:sldId id="277" r:id="rId7"/>
    <p:sldId id="284" r:id="rId8"/>
    <p:sldId id="278" r:id="rId9"/>
    <p:sldId id="281" r:id="rId10"/>
    <p:sldId id="469" r:id="rId11"/>
    <p:sldId id="494" r:id="rId12"/>
    <p:sldId id="400" r:id="rId13"/>
    <p:sldId id="497" r:id="rId14"/>
    <p:sldId id="498" r:id="rId15"/>
    <p:sldId id="413" r:id="rId16"/>
    <p:sldId id="495" r:id="rId17"/>
    <p:sldId id="507" r:id="rId18"/>
    <p:sldId id="462" r:id="rId19"/>
    <p:sldId id="499" r:id="rId20"/>
    <p:sldId id="500" r:id="rId21"/>
    <p:sldId id="492" r:id="rId22"/>
    <p:sldId id="459" r:id="rId23"/>
    <p:sldId id="496" r:id="rId24"/>
    <p:sldId id="302" r:id="rId25"/>
    <p:sldId id="470" r:id="rId26"/>
    <p:sldId id="478" r:id="rId27"/>
    <p:sldId id="482" r:id="rId28"/>
    <p:sldId id="479" r:id="rId29"/>
    <p:sldId id="483" r:id="rId30"/>
    <p:sldId id="485" r:id="rId31"/>
    <p:sldId id="486" r:id="rId32"/>
    <p:sldId id="488" r:id="rId33"/>
    <p:sldId id="510" r:id="rId34"/>
    <p:sldId id="511" r:id="rId35"/>
    <p:sldId id="504" r:id="rId36"/>
    <p:sldId id="508" r:id="rId37"/>
    <p:sldId id="509" r:id="rId38"/>
    <p:sldId id="480" r:id="rId39"/>
    <p:sldId id="319" r:id="rId40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5050"/>
    <a:srgbClr val="FF66FF"/>
    <a:srgbClr val="FFD85B"/>
    <a:srgbClr val="600000"/>
    <a:srgbClr val="CCCCFF"/>
    <a:srgbClr val="990099"/>
    <a:srgbClr val="FFCCFF"/>
    <a:srgbClr val="E5FE6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5" autoAdjust="0"/>
    <p:restoredTop sz="90294" autoAdjust="0"/>
  </p:normalViewPr>
  <p:slideViewPr>
    <p:cSldViewPr snapToGrid="0">
      <p:cViewPr varScale="1">
        <p:scale>
          <a:sx n="103" d="100"/>
          <a:sy n="103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D:\POIM\Vrancea\Annex_I_RO_1990-2019_NEC%20(1)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vrancea\PM10%20profil%20lunar%20saptamanal%20%20zilnic_DB-1,%20cu%20VN-1%20doar%20la%20medii%20an%20si%20nr%20depasiri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vrancea\PM10%20profil%20lunar%20saptamanal%20%20zilnic_DB-1,%20cu%20VN-1%20doar%20la%20medii%20an%20si%20nr%20depasiri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dirty="0"/>
              <a:t>PM</a:t>
            </a:r>
            <a:r>
              <a:rPr lang="ro-RO" sz="1400" b="1" i="0" baseline="-25000" dirty="0"/>
              <a:t>10</a:t>
            </a:r>
            <a:r>
              <a:rPr lang="ro-RO" sz="1400" dirty="0"/>
              <a:t> pentru județul/zona Vrancea,</a:t>
            </a:r>
          </a:p>
          <a:p>
            <a:pPr>
              <a:defRPr sz="1400"/>
            </a:pPr>
            <a:r>
              <a:rPr lang="ro-RO" sz="1400" dirty="0"/>
              <a:t>perioada 2015 - 2019, </a:t>
            </a:r>
            <a:r>
              <a:rPr lang="ro-RO" sz="1400" b="1" dirty="0"/>
              <a:t>din trafic rutier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Sheet1!$A$4:$A$8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Sheet1!$B$4:$B$8</c:f>
              <c:numCache>
                <c:formatCode>0.00</c:formatCode>
                <c:ptCount val="5"/>
                <c:pt idx="0">
                  <c:v>51.572690000000001</c:v>
                </c:pt>
                <c:pt idx="1">
                  <c:v>50.002809999999997</c:v>
                </c:pt>
                <c:pt idx="2">
                  <c:v>50.179929999999999</c:v>
                </c:pt>
                <c:pt idx="3">
                  <c:v>57.120089999999998</c:v>
                </c:pt>
                <c:pt idx="4">
                  <c:v>44.51925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A-4C38-B1F8-7DFEF4C6C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177488"/>
        <c:axId val="1034177072"/>
      </c:barChart>
      <c:catAx>
        <c:axId val="10341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072"/>
        <c:crosses val="autoZero"/>
        <c:auto val="1"/>
        <c:lblAlgn val="ctr"/>
        <c:lblOffset val="100"/>
        <c:noMultiLvlLbl val="0"/>
      </c:catAx>
      <c:valAx>
        <c:axId val="103417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 dirty="0">
                <a:effectLst/>
              </a:rPr>
              <a:t>Evoluția emisiilor (t/an) de </a:t>
            </a:r>
            <a:r>
              <a:rPr lang="ro-RO" sz="1400" b="1" i="0" baseline="0" dirty="0">
                <a:effectLst/>
              </a:rPr>
              <a:t>PM</a:t>
            </a:r>
            <a:r>
              <a:rPr lang="ro-RO" sz="1400" b="1" i="0" baseline="-25000" dirty="0">
                <a:effectLst/>
              </a:rPr>
              <a:t>10</a:t>
            </a:r>
            <a:r>
              <a:rPr lang="ro-RO" sz="1400" b="0" i="0" baseline="0" dirty="0">
                <a:effectLst/>
              </a:rPr>
              <a:t> pentru județul </a:t>
            </a:r>
            <a:r>
              <a:rPr lang="en-US" sz="1400" b="0" i="0" baseline="0" dirty="0" err="1">
                <a:effectLst/>
              </a:rPr>
              <a:t>Vrancea</a:t>
            </a:r>
            <a:r>
              <a:rPr lang="ro-RO" sz="1400" b="0" i="0" baseline="0" dirty="0">
                <a:effectLst/>
              </a:rPr>
              <a:t>,</a:t>
            </a:r>
            <a:endParaRPr lang="ro-RO" sz="1400" dirty="0">
              <a:effectLst/>
            </a:endParaRPr>
          </a:p>
          <a:p>
            <a:pPr>
              <a:defRPr sz="1400"/>
            </a:pPr>
            <a:r>
              <a:rPr lang="ro-RO" sz="1400" b="0" i="0" baseline="0" dirty="0">
                <a:effectLst/>
              </a:rPr>
              <a:t>perioada 2015 - 2019, </a:t>
            </a:r>
            <a:r>
              <a:rPr lang="ro-RO" sz="1400" b="1" i="0" u="sng" baseline="0" dirty="0">
                <a:effectLst/>
              </a:rPr>
              <a:t>din trafic rutier, pe categorii de vehicule</a:t>
            </a:r>
            <a:endParaRPr lang="ro-RO" sz="1400" dirty="0">
              <a:effectLst/>
            </a:endParaRPr>
          </a:p>
        </c:rich>
      </c:tx>
      <c:layout>
        <c:manualLayout>
          <c:xMode val="edge"/>
          <c:yMode val="edge"/>
          <c:x val="0.14734375000000002"/>
          <c:y val="2.3437498558224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888410433070862E-2"/>
          <c:y val="0.23996814814814815"/>
          <c:w val="0.91273658956692916"/>
          <c:h val="0.52490037037037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Autoturisme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19.778718398562447</c:v>
                </c:pt>
                <c:pt idx="1">
                  <c:v>17.950604728758051</c:v>
                </c:pt>
                <c:pt idx="2">
                  <c:v>18.791351863426463</c:v>
                </c:pt>
                <c:pt idx="3">
                  <c:v>22.060531531078674</c:v>
                </c:pt>
                <c:pt idx="4">
                  <c:v>18.046046070829998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01-4E37-80A8-2F1E9DE337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Autoutilitare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14.493928020519176</c:v>
                </c:pt>
                <c:pt idx="1">
                  <c:v>12.657261868323065</c:v>
                </c:pt>
                <c:pt idx="2">
                  <c:v>12.852183683960801</c:v>
                </c:pt>
                <c:pt idx="3">
                  <c:v>14.143297907438553</c:v>
                </c:pt>
                <c:pt idx="4">
                  <c:v>12.1054835545731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01-4E37-80A8-2F1E9DE337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Autovehicule grele incluzând şi autobuze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17.165642429107908</c:v>
                </c:pt>
                <c:pt idx="1">
                  <c:v>19.237501360555328</c:v>
                </c:pt>
                <c:pt idx="2">
                  <c:v>18.373634682319153</c:v>
                </c:pt>
                <c:pt idx="3">
                  <c:v>20.694030785442479</c:v>
                </c:pt>
                <c:pt idx="4">
                  <c:v>14.2198826553962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01-4E37-80A8-2F1E9DE337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Motociclete şi motorete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0.13439720476518943</c:v>
                </c:pt>
                <c:pt idx="1">
                  <c:v>0.15744503605727167</c:v>
                </c:pt>
                <c:pt idx="2" formatCode="0.00">
                  <c:v>0.16275961988988985</c:v>
                </c:pt>
                <c:pt idx="3" formatCode="0.00">
                  <c:v>0.22222991699270789</c:v>
                </c:pt>
                <c:pt idx="4" formatCode="0.00">
                  <c:v>0.14783542656274101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01-4E37-80A8-2F1E9DE33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1112832"/>
        <c:axId val="1141114496"/>
      </c:barChart>
      <c:catAx>
        <c:axId val="11411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114496"/>
        <c:crosses val="autoZero"/>
        <c:auto val="1"/>
        <c:lblAlgn val="ctr"/>
        <c:lblOffset val="100"/>
        <c:noMultiLvlLbl val="0"/>
      </c:catAx>
      <c:valAx>
        <c:axId val="114111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11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256572076599995E-2"/>
          <c:y val="0.8713266666666668"/>
          <c:w val="0.89999994979858355"/>
          <c:h val="8.50566666666666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 dirty="0">
                <a:effectLst/>
              </a:rPr>
              <a:t>Evoluția emisiilor (t/an) de </a:t>
            </a:r>
            <a:r>
              <a:rPr lang="ro-RO" sz="1400" b="1" i="0" baseline="0" dirty="0">
                <a:effectLst/>
              </a:rPr>
              <a:t>PM</a:t>
            </a:r>
            <a:r>
              <a:rPr lang="ro-RO" sz="1400" b="1" i="0" baseline="-25000" dirty="0">
                <a:effectLst/>
              </a:rPr>
              <a:t>10</a:t>
            </a:r>
            <a:r>
              <a:rPr lang="ro-RO" sz="1400" b="0" i="0" baseline="0" dirty="0">
                <a:effectLst/>
              </a:rPr>
              <a:t> pentru județul/zona Vrancea comparativ cu Municipiul Focșani,</a:t>
            </a:r>
            <a:endParaRPr lang="ro-RO" sz="1400" dirty="0">
              <a:effectLst/>
            </a:endParaRPr>
          </a:p>
          <a:p>
            <a:pPr>
              <a:defRPr sz="1400"/>
            </a:pPr>
            <a:r>
              <a:rPr lang="ro-RO" sz="1400" b="0" i="0" baseline="0" dirty="0">
                <a:effectLst/>
              </a:rPr>
              <a:t>perioada 2015 - 2018</a:t>
            </a:r>
            <a:endParaRPr lang="ro-RO" sz="1400" dirty="0"/>
          </a:p>
        </c:rich>
      </c:tx>
      <c:layout>
        <c:manualLayout>
          <c:xMode val="edge"/>
          <c:yMode val="edge"/>
          <c:x val="9.991182235727529E-2"/>
          <c:y val="4.613931967391489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926537429643675E-2"/>
          <c:y val="0.27699758731321295"/>
          <c:w val="0.66166896798655594"/>
          <c:h val="0.5930246794498013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Zona Vrancea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2148.3470030732797</c:v>
                </c:pt>
                <c:pt idx="1">
                  <c:v>2256.2245362137996</c:v>
                </c:pt>
                <c:pt idx="2">
                  <c:v>2308.8953816749463</c:v>
                </c:pt>
                <c:pt idx="3">
                  <c:v>1988.4856818084143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94-44B3-895F-C93D1FABA1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Municipiul Focșani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86.833182069210906</c:v>
                </c:pt>
                <c:pt idx="1">
                  <c:v>35.268815568157613</c:v>
                </c:pt>
                <c:pt idx="2">
                  <c:v>29.781576825897389</c:v>
                </c:pt>
                <c:pt idx="3">
                  <c:v>16.12668960721183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94-44B3-895F-C93D1FABA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171558352"/>
        <c:axId val="1171549200"/>
        <c:axId val="1125692000"/>
      </c:bar3DChart>
      <c:catAx>
        <c:axId val="117155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549200"/>
        <c:crosses val="autoZero"/>
        <c:auto val="1"/>
        <c:lblAlgn val="ctr"/>
        <c:lblOffset val="100"/>
        <c:noMultiLvlLbl val="0"/>
      </c:catAx>
      <c:valAx>
        <c:axId val="117154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558352"/>
        <c:crosses val="autoZero"/>
        <c:crossBetween val="between"/>
      </c:valAx>
      <c:serAx>
        <c:axId val="112569200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54920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Emisii PM</a:t>
            </a:r>
            <a:r>
              <a:rPr lang="ro-RO" sz="1400" baseline="-25000" dirty="0"/>
              <a:t>10</a:t>
            </a:r>
            <a:r>
              <a:rPr lang="ro-RO" sz="1400" dirty="0"/>
              <a:t>, județ Vrancea, an 2018</a:t>
            </a:r>
            <a:endParaRPr lang="en-US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28-44CB-9F98-2EF8135BEA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28-44CB-9F98-2EF8135BEA5C}"/>
              </c:ext>
            </c:extLst>
          </c:dPt>
          <c:dLbls>
            <c:dLbl>
              <c:idx val="0"/>
              <c:layout>
                <c:manualLayout>
                  <c:x val="0.21676971622979999"/>
                  <c:y val="0.1430318909891361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28-44CB-9F98-2EF8135BEA5C}"/>
                </c:ext>
              </c:extLst>
            </c:dLbl>
            <c:dLbl>
              <c:idx val="1"/>
              <c:layout>
                <c:manualLayout>
                  <c:x val="-0.2720247419354353"/>
                  <c:y val="-0.2260826664021830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28-44CB-9F98-2EF8135BEA5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Municipiul Focșani</c:v>
                </c:pt>
                <c:pt idx="1">
                  <c:v>judet Vrancea (fără Focșani)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16.12668960721183</c:v>
                </c:pt>
                <c:pt idx="1">
                  <c:v>1972.3589922012025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B-4A7D-9D09-BB07BD753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Emisii de B(a)P (t), la nivel național</a:t>
            </a:r>
          </a:p>
          <a:p>
            <a:pPr>
              <a:defRPr/>
            </a:pPr>
            <a:r>
              <a:rPr lang="ro-RO"/>
              <a:t>perioada 2014 - 2019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'BaP 2014 2019'!$D$6:$D$11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'BaP 2014 2019'!$E$6:$E$11</c:f>
              <c:numCache>
                <c:formatCode>0.00</c:formatCode>
                <c:ptCount val="6"/>
                <c:pt idx="0" formatCode="General">
                  <c:v>18.084331320352344</c:v>
                </c:pt>
                <c:pt idx="1">
                  <c:v>17.633162765065897</c:v>
                </c:pt>
                <c:pt idx="2">
                  <c:v>17.561683063532978</c:v>
                </c:pt>
                <c:pt idx="3">
                  <c:v>17.513313555499987</c:v>
                </c:pt>
                <c:pt idx="4">
                  <c:v>17.487576787993792</c:v>
                </c:pt>
                <c:pt idx="5">
                  <c:v>17.748389579506366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B3-4678-AC3A-0CC48CE25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8851296"/>
        <c:axId val="318849216"/>
      </c:barChart>
      <c:catAx>
        <c:axId val="31885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849216"/>
        <c:crosses val="autoZero"/>
        <c:auto val="1"/>
        <c:lblAlgn val="ctr"/>
        <c:lblOffset val="100"/>
        <c:noMultiLvlLbl val="0"/>
      </c:catAx>
      <c:valAx>
        <c:axId val="3188492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85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5B9BD5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/>
              <a:t>PM</a:t>
            </a:r>
            <a:r>
              <a:rPr lang="ro-RO" sz="1600" baseline="-25000" dirty="0"/>
              <a:t>2,5</a:t>
            </a:r>
            <a:r>
              <a:rPr lang="ro-RO" sz="1600" dirty="0"/>
              <a:t> - </a:t>
            </a:r>
            <a:r>
              <a:rPr lang="en-US" sz="1600" dirty="0" err="1"/>
              <a:t>Nivel</a:t>
            </a:r>
            <a:r>
              <a:rPr lang="en-US" sz="1600" dirty="0"/>
              <a:t> de fond </a:t>
            </a:r>
            <a:r>
              <a:rPr lang="ro-RO" sz="1600" dirty="0"/>
              <a:t>URBAN – Municipiul FOCȘANI</a:t>
            </a:r>
            <a:endParaRPr lang="en-US" sz="1600" dirty="0"/>
          </a:p>
        </c:rich>
      </c:tx>
      <c:layout>
        <c:manualLayout>
          <c:xMode val="edge"/>
          <c:yMode val="edge"/>
          <c:x val="9.6687173419689965E-2"/>
          <c:y val="8.174734560128710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59955593018236"/>
          <c:y val="0.26298858447488582"/>
          <c:w val="0.40792357716784339"/>
          <c:h val="0.668799086757990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Nivel de fond local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990099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EC-47F0-B944-5EAF0A8BE8C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AEC-47F0-B944-5EAF0A8BE8C3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AEC-47F0-B944-5EAF0A8BE8C3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AEC-47F0-B944-5EAF0A8BE8C3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AEC-47F0-B944-5EAF0A8BE8C3}"/>
              </c:ext>
            </c:extLst>
          </c:dPt>
          <c:dLbls>
            <c:dLbl>
              <c:idx val="1"/>
              <c:layout>
                <c:manualLayout>
                  <c:x val="-0.23140293168314796"/>
                  <c:y val="0.1083027448380405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EC-47F0-B944-5EAF0A8BE8C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EC-47F0-B944-5EAF0A8BE8C3}"/>
                </c:ext>
              </c:extLst>
            </c:dLbl>
            <c:dLbl>
              <c:idx val="3"/>
              <c:layout>
                <c:manualLayout>
                  <c:x val="0.3567229718752466"/>
                  <c:y val="6.2774162861491581E-2"/>
                </c:manualLayout>
              </c:layout>
              <c:tx>
                <c:rich>
                  <a:bodyPr/>
                  <a:lstStyle/>
                  <a:p>
                    <a:fld id="{CD90230D-9EF5-4B9E-BC90-7C98611BB41F}" type="CATEGORYNAME">
                      <a:rPr lang="en-US"/>
                      <a:pPr/>
                      <a:t>[CATEGORY NAME]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8172323759791"/>
                      <c:h val="0.24773768507984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AEC-47F0-B944-5EAF0A8BE8C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EC-47F0-B944-5EAF0A8BE8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fond regional</c:v>
                </c:pt>
                <c:pt idx="1">
                  <c:v>transport</c:v>
                </c:pt>
                <c:pt idx="2">
                  <c:v>surse rezidențiale și comerciale</c:v>
                </c:pt>
                <c:pt idx="3">
                  <c:v>industrie</c:v>
                </c:pt>
                <c:pt idx="4">
                  <c:v>agricultură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17.37</c:v>
                </c:pt>
                <c:pt idx="1">
                  <c:v>0.33800000000000002</c:v>
                </c:pt>
                <c:pt idx="2">
                  <c:v>2.7E-2</c:v>
                </c:pt>
                <c:pt idx="3">
                  <c:v>4.3999999999999997E-2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AEC-47F0-B944-5EAF0A8BE8C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/>
              <a:t>PM</a:t>
            </a:r>
            <a:r>
              <a:rPr lang="ro-RO" sz="1600" baseline="-25000" dirty="0"/>
              <a:t>10</a:t>
            </a:r>
            <a:r>
              <a:rPr lang="ro-RO" sz="1600" dirty="0"/>
              <a:t> - </a:t>
            </a:r>
            <a:r>
              <a:rPr lang="en-US" sz="1600" dirty="0" err="1"/>
              <a:t>Nivel</a:t>
            </a:r>
            <a:r>
              <a:rPr lang="en-US" sz="1600" dirty="0"/>
              <a:t> de fond </a:t>
            </a:r>
            <a:r>
              <a:rPr lang="ro-RO" sz="1600" dirty="0"/>
              <a:t>URBAN – Municipiul FOCȘANI</a:t>
            </a:r>
            <a:endParaRPr lang="en-US" sz="1600" dirty="0"/>
          </a:p>
        </c:rich>
      </c:tx>
      <c:layout>
        <c:manualLayout>
          <c:xMode val="edge"/>
          <c:yMode val="edge"/>
          <c:x val="0.11686026191895726"/>
          <c:y val="8.17481224483884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59955593018236"/>
          <c:y val="0.22922495377529886"/>
          <c:w val="0.45869143315310129"/>
          <c:h val="0.718070679941617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Nivel de fond local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990099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47-4443-9D57-0DE50605816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47-4443-9D57-0DE50605816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47-4443-9D57-0DE506058166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47-4443-9D57-0DE506058166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F47-4443-9D57-0DE506058166}"/>
              </c:ext>
            </c:extLst>
          </c:dPt>
          <c:dLbls>
            <c:dLbl>
              <c:idx val="1"/>
              <c:layout>
                <c:manualLayout>
                  <c:x val="-0.290354077601853"/>
                  <c:y val="1.986301369862969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47-4443-9D57-0DE5060581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47-4443-9D57-0DE506058166}"/>
                </c:ext>
              </c:extLst>
            </c:dLbl>
            <c:dLbl>
              <c:idx val="3"/>
              <c:layout>
                <c:manualLayout>
                  <c:x val="0.31250968978754418"/>
                  <c:y val="-9.714421613394239E-3"/>
                </c:manualLayout>
              </c:layout>
              <c:tx>
                <c:rich>
                  <a:bodyPr/>
                  <a:lstStyle/>
                  <a:p>
                    <a:fld id="{CD90230D-9EF5-4B9E-BC90-7C98611BB41F}" type="CATEGORYNAME">
                      <a:rPr lang="en-US"/>
                      <a:pPr/>
                      <a:t>[CATEGORY NAME]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8172323759791"/>
                      <c:h val="0.24773768507984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F47-4443-9D57-0DE5060581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47-4443-9D57-0DE506058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fond regional</c:v>
                </c:pt>
                <c:pt idx="1">
                  <c:v>transport</c:v>
                </c:pt>
                <c:pt idx="2">
                  <c:v>surse rezidențiale și comerciale</c:v>
                </c:pt>
                <c:pt idx="3">
                  <c:v>industrie</c:v>
                </c:pt>
                <c:pt idx="4">
                  <c:v>agricultură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21.283000000000001</c:v>
                </c:pt>
                <c:pt idx="1">
                  <c:v>0.58899999999999997</c:v>
                </c:pt>
                <c:pt idx="2">
                  <c:v>4.8000000000000001E-2</c:v>
                </c:pt>
                <c:pt idx="3">
                  <c:v>0.33900000000000002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47-4443-9D57-0DE50605816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670131190959032E-2"/>
          <c:y val="9.1662482180557961E-2"/>
          <c:w val="0.89019685039370078"/>
          <c:h val="0.71366201696812503"/>
        </c:manualLayout>
      </c:layout>
      <c:barChart>
        <c:barDir val="col"/>
        <c:grouping val="clustered"/>
        <c:varyColors val="0"/>
        <c:ser>
          <c:idx val="3"/>
          <c:order val="1"/>
          <c:tx>
            <c:strRef>
              <c:f>'[PM10 profil lunar saptamanal  zilnic_DB-1, cu VN-1 doar la medii an si nr depasiri.xls]PM10 DATE ZILNICE medii anuale'!$F$15</c:f>
              <c:strCache>
                <c:ptCount val="1"/>
                <c:pt idx="0">
                  <c:v>nr. zile între PIE și PSE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'[PM10 profil lunar saptamanal  zilnic_DB-1, cu VN-1 doar la medii an si nr depasiri.xls]PM10 DATE ZILNICE medii anuale'!$B$16:$B$19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'[PM10 profil lunar saptamanal  zilnic_DB-1, cu VN-1 doar la medii an si nr depasiri.xls]PM10 DATE ZILNICE medii anuale'!$F$16:$F$19</c:f>
              <c:numCache>
                <c:formatCode>General</c:formatCode>
                <c:ptCount val="4"/>
                <c:pt idx="0">
                  <c:v>46</c:v>
                </c:pt>
                <c:pt idx="1">
                  <c:v>72</c:v>
                </c:pt>
                <c:pt idx="2">
                  <c:v>69</c:v>
                </c:pt>
                <c:pt idx="3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C-4D82-B13B-C3219472E31C}"/>
            </c:ext>
          </c:extLst>
        </c:ser>
        <c:ser>
          <c:idx val="0"/>
          <c:order val="2"/>
          <c:tx>
            <c:strRef>
              <c:f>'[PM10 profil lunar saptamanal  zilnic_DB-1, cu VN-1 doar la medii an si nr depasiri.xls]PM10 DATE ZILNICE medii anuale'!$C$15</c:f>
              <c:strCache>
                <c:ptCount val="1"/>
                <c:pt idx="0">
                  <c:v>nr. zile &gt;50 µg/m3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'[PM10 profil lunar saptamanal  zilnic_DB-1, cu VN-1 doar la medii an si nr depasiri.xls]PM10 DATE ZILNICE medii anuale'!$B$16:$B$19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'[PM10 profil lunar saptamanal  zilnic_DB-1, cu VN-1 doar la medii an si nr depasiri.xls]PM10 DATE ZILNICE medii anuale'!$C$17:$C$19</c:f>
              <c:numCache>
                <c:formatCode>General</c:formatCode>
                <c:ptCount val="3"/>
                <c:pt idx="0">
                  <c:v>1</c:v>
                </c:pt>
                <c:pt idx="1">
                  <c:v>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C-4D82-B13B-C3219472E31C}"/>
            </c:ext>
          </c:extLst>
        </c:ser>
        <c:ser>
          <c:idx val="1"/>
          <c:order val="3"/>
          <c:tx>
            <c:strRef>
              <c:f>'[PM10 profil lunar saptamanal  zilnic_DB-1, cu VN-1 doar la medii an si nr depasiri.xls]PM10 DATE ZILNICE medii anuale'!$G$15</c:f>
              <c:strCache>
                <c:ptCount val="1"/>
                <c:pt idx="0">
                  <c:v>nr. zile mai mare de PSE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val>
            <c:numRef>
              <c:f>'[PM10 profil lunar saptamanal  zilnic_DB-1, cu VN-1 doar la medii an si nr depasiri.xls]PM10 DATE ZILNICE medii anuale'!$G$16:$G$19</c:f>
              <c:numCache>
                <c:formatCode>General</c:formatCode>
                <c:ptCount val="4"/>
                <c:pt idx="0">
                  <c:v>13</c:v>
                </c:pt>
                <c:pt idx="1">
                  <c:v>22</c:v>
                </c:pt>
                <c:pt idx="2">
                  <c:v>31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3C-4D82-B13B-C3219472E3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9927296"/>
        <c:axId val="1"/>
      </c:barChart>
      <c:lineChart>
        <c:grouping val="standard"/>
        <c:varyColors val="0"/>
        <c:ser>
          <c:idx val="2"/>
          <c:order val="0"/>
          <c:tx>
            <c:strRef>
              <c:f>'[PM10 profil lunar saptamanal  zilnic_DB-1, cu VN-1 doar la medii an si nr depasiri.xls]PM10 DATE ZILNICE medii anuale'!$E$15</c:f>
              <c:strCache>
                <c:ptCount val="1"/>
                <c:pt idx="0">
                  <c:v>35 depășiri pentru VL și PIE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'[PM10 profil lunar saptamanal  zilnic_DB-1, cu VN-1 doar la medii an si nr depasiri.xls]PM10 DATE ZILNICE medii anuale'!$B$16:$B$19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'[PM10 profil lunar saptamanal  zilnic_DB-1, cu VN-1 doar la medii an si nr depasiri.xls]PM10 DATE ZILNICE medii anuale'!$E$16:$E$19</c:f>
              <c:numCache>
                <c:formatCode>General</c:formatCode>
                <c:ptCount val="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3C-4D82-B13B-C3219472E3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9927296"/>
        <c:axId val="1"/>
      </c:lineChart>
      <c:catAx>
        <c:axId val="73992729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75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927296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923601762894392"/>
          <c:w val="0.98164091542965792"/>
          <c:h val="0.10763982371056077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'[PM10 profil lunar saptamanal  zilnic_DB-1, cu VN-1 doar la medii an si nr depasiri.xls]PM10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2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BCF-4433-BE96-8C1E7EF2591A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BCF-4433-BE96-8C1E7EF2591A}"/>
                </c:ext>
              </c:extLst>
            </c:dLbl>
            <c:dLbl>
              <c:idx val="4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BCF-4433-BE96-8C1E7EF2591A}"/>
                </c:ext>
              </c:extLst>
            </c:dLbl>
            <c:spPr>
              <a:noFill/>
              <a:ln w="635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'[PM10 profil lunar saptamanal  zilnic_DB-1, cu VN-1 doar la medii an si nr depasiri.xls]PM10 DATE ZILNICE medii anuale'!$H$8:$H$11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'[PM10 profil lunar saptamanal  zilnic_DB-1, cu VN-1 doar la medii an si nr depasiri.xls]PM10 DATE ZILNICE medii anuale'!$I$8:$I$11</c:f>
              <c:numCache>
                <c:formatCode>#,##0.00</c:formatCode>
                <c:ptCount val="4"/>
                <c:pt idx="0">
                  <c:v>17.04</c:v>
                </c:pt>
                <c:pt idx="1">
                  <c:v>19.29</c:v>
                </c:pt>
                <c:pt idx="2">
                  <c:v>20.170000000000002</c:v>
                </c:pt>
                <c:pt idx="3">
                  <c:v>25.05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CF-4433-BE96-8C1E7EF259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9931040"/>
        <c:axId val="1"/>
      </c:barChart>
      <c:lineChart>
        <c:grouping val="standard"/>
        <c:varyColors val="0"/>
        <c:ser>
          <c:idx val="1"/>
          <c:order val="1"/>
          <c:tx>
            <c:strRef>
              <c:f>'[PM10 profil lunar saptamanal  zilnic_DB-1, cu VN-1 doar la medii an si nr depasiri.xls]PM10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VN-1 doar la medii an si nr depasiri.xls]PM10 DATE ZILNICE medii anuale'!$H$8:$H$11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'[PM10 profil lunar saptamanal  zilnic_DB-1, cu VN-1 doar la medii an si nr depasiri.xls]PM10 DATE ZILNICE medii anuale'!$D$8:$D$11</c:f>
              <c:numCache>
                <c:formatCode>General</c:formatCode>
                <c:ptCount val="4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BCF-4433-BE96-8C1E7EF2591A}"/>
            </c:ext>
          </c:extLst>
        </c:ser>
        <c:ser>
          <c:idx val="2"/>
          <c:order val="2"/>
          <c:tx>
            <c:strRef>
              <c:f>'[PM10 profil lunar saptamanal  zilnic_DB-1, cu VN-1 doar la medii an si nr depasiri.xls]PM10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VN-1 doar la medii an si nr depasiri.xls]PM10 DATE ZILNICE medii anuale'!$H$8:$H$11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'[PM10 profil lunar saptamanal  zilnic_DB-1, cu VN-1 doar la medii an si nr depasiri.xls]PM10 DATE ZILNICE medii anuale'!$E$8:$E$11</c:f>
              <c:numCache>
                <c:formatCode>General</c:formatCode>
                <c:ptCount val="4"/>
                <c:pt idx="0">
                  <c:v>28</c:v>
                </c:pt>
                <c:pt idx="1">
                  <c:v>28</c:v>
                </c:pt>
                <c:pt idx="2">
                  <c:v>28</c:v>
                </c:pt>
                <c:pt idx="3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BCF-4433-BE96-8C1E7EF2591A}"/>
            </c:ext>
          </c:extLst>
        </c:ser>
        <c:ser>
          <c:idx val="3"/>
          <c:order val="3"/>
          <c:tx>
            <c:strRef>
              <c:f>'[PM10 profil lunar saptamanal  zilnic_DB-1, cu VN-1 doar la medii an si nr depasiri.xls]PM10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VN-1 doar la medii an si nr depasiri.xls]PM10 DATE ZILNICE medii anuale'!$H$8:$H$11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'[PM10 profil lunar saptamanal  zilnic_DB-1, cu VN-1 doar la medii an si nr depasiri.xls]PM10 DATE ZILNICE medii anuale'!$F$8:$F$11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BCF-4433-BE96-8C1E7EF259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9931040"/>
        <c:axId val="1"/>
      </c:lineChart>
      <c:catAx>
        <c:axId val="73993104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9310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FD580-2001-48F6-8A45-52BA83FF99D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58CC1-783B-45C2-B9B9-14338034B1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010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44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2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6426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35691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5813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66934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597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07382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784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6324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93868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4504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71422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5965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72094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8450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248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89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893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00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36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56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00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89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794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55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449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52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mediu.ro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chart" Target="../charts/chart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csani.info/pagina/proiect-pug" TargetMode="External"/><Relationship Id="rId3" Type="http://schemas.openxmlformats.org/officeDocument/2006/relationships/hyperlink" Target="http://www.anpm.ro/documents/2292240/3486746/PMCA_Vrancea_aprobat.pdf/0a4d4717-3ec9-45e8-8bde-3b6e305f586f" TargetMode="External"/><Relationship Id="rId7" Type="http://schemas.openxmlformats.org/officeDocument/2006/relationships/hyperlink" Target="https://www.focsani.info/fisiere/pagini_fisiere/strategia2014-2023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mediu.ro/categorie/calitatea-aerului/56" TargetMode="External"/><Relationship Id="rId5" Type="http://schemas.openxmlformats.org/officeDocument/2006/relationships/hyperlink" Target="http://www.anpm.ro/web/apm-vrancea/calitatea-aerului-inconjurator" TargetMode="External"/><Relationship Id="rId4" Type="http://schemas.openxmlformats.org/officeDocument/2006/relationships/hyperlink" Target="http://www.anpm.ro/documents/2292240/55680094/VN_hotarareCJVn_+20-2021.pdf/5e1eb901-8166-41ba-8095-2cf00376a37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18" y="1701328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390313"/>
              </p:ext>
            </p:extLst>
          </p:nvPr>
        </p:nvGraphicFramePr>
        <p:xfrm>
          <a:off x="452117" y="3261894"/>
          <a:ext cx="115824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985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3125369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6729046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630103"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/>
                        <a:t>DESCRIERE ACHIZITII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540088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SUD-EST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GALAȚI/</a:t>
                      </a:r>
                    </a:p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Municipiul Tecuci</a:t>
                      </a:r>
                      <a:endParaRPr lang="ro-RO" sz="18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dirty="0">
                          <a:effectLst/>
                        </a:rPr>
                        <a:t>Instalare echipamente prelevare PM</a:t>
                      </a:r>
                      <a:r>
                        <a:rPr lang="it-IT" sz="1800" u="none" strike="noStrike" baseline="-25000" dirty="0">
                          <a:effectLst/>
                        </a:rPr>
                        <a:t>2,5</a:t>
                      </a:r>
                      <a:r>
                        <a:rPr lang="it-IT" sz="1800" u="none" strike="noStrike" dirty="0">
                          <a:effectLst/>
                        </a:rPr>
                        <a:t> si PM</a:t>
                      </a:r>
                      <a:r>
                        <a:rPr lang="it-IT" sz="1800" u="none" strike="noStrike" baseline="-25000" dirty="0">
                          <a:effectLst/>
                        </a:rPr>
                        <a:t>10</a:t>
                      </a:r>
                      <a:endParaRPr lang="it-IT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81013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BRĂILA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Amplasare staţie de monitorizare (Trafic)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(localitatea se va stabili prin activitatea A1.1.3) </a:t>
                      </a:r>
                    </a:p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Instalare echipamente prelevare PM10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532694"/>
                  </a:ext>
                </a:extLst>
              </a:tr>
              <a:tr h="54008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TULCEA/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Municipiul Tulcea</a:t>
                      </a:r>
                      <a:endParaRPr lang="ro-RO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>
                          <a:effectLst/>
                        </a:rPr>
                        <a:t>Instalare echipamente prelevare PM10 si PM2.5</a:t>
                      </a:r>
                      <a:endParaRPr lang="it-IT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46787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VRANCEA/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Municipiul Focşani</a:t>
                      </a: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prelevator PM</a:t>
                      </a:r>
                      <a:r>
                        <a:rPr lang="it-IT" sz="1800" b="1" u="none" strike="noStrike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PM</a:t>
                      </a:r>
                      <a:r>
                        <a:rPr lang="it-IT" sz="1800" b="1" u="none" strike="noStrike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it-IT" sz="1800" b="1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</a:t>
                      </a:r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HAP</a:t>
                      </a:r>
                      <a:endParaRPr lang="it-IT" sz="1800" b="1" u="none" strike="noStrike" kern="12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99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40" y="899960"/>
            <a:ext cx="6511307" cy="38808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5280" y="0"/>
            <a:ext cx="11286667" cy="11034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200" b="1" dirty="0"/>
              <a:t>Municipiul FOCȘANI din zona VRANCEA</a:t>
            </a:r>
          </a:p>
          <a:p>
            <a:r>
              <a:rPr lang="ro-RO" sz="3200" b="1" dirty="0"/>
              <a:t>SITUAȚIE EXISTENTĂ - INFORMAȚII specifice conform PUG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20456" y="6488668"/>
            <a:ext cx="464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o-RO" i="1" dirty="0"/>
              <a:t>(Sursa: PUG Municipiul Focșani, pag. 53, 75, 76)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936" y="4526077"/>
            <a:ext cx="7635225" cy="9869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384" y="5304520"/>
            <a:ext cx="6903777" cy="1466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136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5280" y="0"/>
            <a:ext cx="11286667" cy="11034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200" b="1" dirty="0"/>
              <a:t>Municipiul FOCȘANI din zona VRANCEA</a:t>
            </a:r>
          </a:p>
          <a:p>
            <a:r>
              <a:rPr lang="ro-RO" sz="3200" b="1" dirty="0"/>
              <a:t>SITUAȚIE EXISTENTĂ - INFORMAȚII specifice conform PUG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228795" y="6244704"/>
            <a:ext cx="3956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o-RO" i="1" dirty="0"/>
              <a:t>(Sursa: PUG Municipiul Focșani, pag. 79)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44" y="1222078"/>
            <a:ext cx="7995137" cy="46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2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00" y="1690688"/>
            <a:ext cx="11977900" cy="366363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o-RO" dirty="0"/>
              <a:t>	Pentru a respecta criteriul de amplasare la macroscară referitor la: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</a:t>
            </a: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măsur</a:t>
            </a: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ării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unor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micromedii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imediata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vecinătate</a:t>
            </a: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</a:t>
            </a: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itatea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câţiva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 de poluare influenţat de contribuţiile integrate ale tuturor surselor din direcţia opusă vântului. </a:t>
            </a:r>
          </a:p>
          <a:p>
            <a:pPr marL="0" indent="0" algn="just">
              <a:buNone/>
            </a:pPr>
            <a:r>
              <a:rPr lang="ro-RO" dirty="0"/>
              <a:t>au fost analizate următoarele aspecte:</a:t>
            </a:r>
          </a:p>
          <a:p>
            <a:pPr marL="914400" lvl="2" indent="0">
              <a:buNone/>
            </a:pPr>
            <a:r>
              <a:rPr lang="ro-RO" dirty="0"/>
              <a:t>1</a:t>
            </a:r>
            <a:r>
              <a:rPr lang="ro-RO" sz="3300" dirty="0"/>
              <a:t>. </a:t>
            </a:r>
            <a:r>
              <a:rPr lang="ro-RO" sz="2600" b="1" dirty="0"/>
              <a:t>Emisii – surse de emisii (</a:t>
            </a:r>
            <a:r>
              <a:rPr lang="ro-RO" sz="2800" dirty="0"/>
              <a:t>toate cele trei categorii: </a:t>
            </a:r>
            <a:r>
              <a:rPr lang="ro-RO" sz="2600" b="1" dirty="0"/>
              <a:t>fixe, de suprafață, liniare/mobile)</a:t>
            </a:r>
            <a:endParaRPr lang="ro-RO" sz="2600" dirty="0"/>
          </a:p>
          <a:p>
            <a:pPr marL="914400" lvl="2" indent="0">
              <a:buNone/>
            </a:pPr>
            <a:r>
              <a:rPr lang="ro-RO" sz="2600" dirty="0"/>
              <a:t>2. </a:t>
            </a:r>
            <a:r>
              <a:rPr lang="ro-RO" sz="2600" b="1" dirty="0"/>
              <a:t>Direcția vântului</a:t>
            </a:r>
          </a:p>
          <a:p>
            <a:pPr marL="914400" lvl="2" indent="0">
              <a:buNone/>
            </a:pPr>
            <a:r>
              <a:rPr lang="ro-RO" sz="2600" b="1" dirty="0"/>
              <a:t>3. Dispersia emisiilor</a:t>
            </a:r>
          </a:p>
          <a:p>
            <a:pPr marL="914400" lvl="2" indent="0">
              <a:buNone/>
            </a:pPr>
            <a:r>
              <a:rPr lang="ro-RO" sz="2600" dirty="0"/>
              <a:t>4. </a:t>
            </a:r>
            <a:r>
              <a:rPr lang="ro-RO" sz="2600" b="1" dirty="0"/>
              <a:t>Niveluri evaluate PM</a:t>
            </a:r>
            <a:r>
              <a:rPr lang="ro-RO" sz="2600" b="1" baseline="-25000" dirty="0"/>
              <a:t>10</a:t>
            </a:r>
            <a:r>
              <a:rPr lang="ro-RO" sz="2600" b="1" dirty="0"/>
              <a:t> și niveluri estimate pentru HAP</a:t>
            </a:r>
            <a:endParaRPr lang="ro-RO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223024"/>
            <a:ext cx="12192000" cy="63612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ro-RO" b="1" dirty="0"/>
              <a:t>Analiza aspectelor relevante pentru criteriile urmărite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70778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i="1" dirty="0"/>
              <a:t>Notă</a:t>
            </a:r>
            <a:r>
              <a:rPr lang="ro-RO" dirty="0"/>
              <a:t>: reprezentarea pe hartă a surselor de emisii s-a făcut pentru zona Vrancea și pentru </a:t>
            </a:r>
            <a:r>
              <a:rPr lang="ro-RO"/>
              <a:t>Municipiul Focșani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237905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17" y="0"/>
            <a:ext cx="9705883" cy="6682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45" y="2005781"/>
            <a:ext cx="4770372" cy="4534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Straight Arrow Connector 7"/>
          <p:cNvCxnSpPr>
            <a:stCxn id="4" idx="4"/>
          </p:cNvCxnSpPr>
          <p:nvPr/>
        </p:nvCxnSpPr>
        <p:spPr>
          <a:xfrm flipV="1">
            <a:off x="2604931" y="3848338"/>
            <a:ext cx="5764570" cy="269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27133" y="2005781"/>
            <a:ext cx="5691367" cy="1143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0809" y="682342"/>
            <a:ext cx="22403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Emisii mai mari par a fi în </a:t>
            </a:r>
            <a:r>
              <a:rPr lang="ro-RO" sz="2000" b="1" dirty="0"/>
              <a:t>vecinătatea /partea sudică și vestică </a:t>
            </a:r>
            <a:r>
              <a:rPr lang="ro-RO" sz="2000" dirty="0"/>
              <a:t>a Municipiului Focșani</a:t>
            </a:r>
          </a:p>
        </p:txBody>
      </p:sp>
      <p:sp>
        <p:nvSpPr>
          <p:cNvPr id="6" name="Donut 5"/>
          <p:cNvSpPr/>
          <p:nvPr/>
        </p:nvSpPr>
        <p:spPr>
          <a:xfrm rot="20941028">
            <a:off x="3154197" y="4395719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 rot="5400000">
            <a:off x="10638703" y="2224450"/>
            <a:ext cx="894130" cy="1705604"/>
          </a:xfrm>
          <a:prstGeom prst="donut">
            <a:avLst>
              <a:gd name="adj" fmla="val 7320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21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07" y="4953"/>
            <a:ext cx="9639993" cy="6643563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3" idx="4"/>
          </p:cNvCxnSpPr>
          <p:nvPr/>
        </p:nvCxnSpPr>
        <p:spPr>
          <a:xfrm flipV="1">
            <a:off x="2878145" y="4068566"/>
            <a:ext cx="5875437" cy="2395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92521" y="1952023"/>
            <a:ext cx="5661061" cy="1140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4" name="Donut 13"/>
          <p:cNvSpPr/>
          <p:nvPr/>
        </p:nvSpPr>
        <p:spPr>
          <a:xfrm rot="5400000">
            <a:off x="10675741" y="1963906"/>
            <a:ext cx="865301" cy="1576864"/>
          </a:xfrm>
          <a:prstGeom prst="donut">
            <a:avLst>
              <a:gd name="adj" fmla="val 9263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10" y="1952023"/>
            <a:ext cx="4896869" cy="45119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Donut 12"/>
          <p:cNvSpPr/>
          <p:nvPr/>
        </p:nvSpPr>
        <p:spPr>
          <a:xfrm rot="20941028">
            <a:off x="3501456" y="4257629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87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179" y="2102999"/>
            <a:ext cx="6033625" cy="45129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" y="1967357"/>
            <a:ext cx="6164821" cy="47045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3622" y="-6341"/>
            <a:ext cx="12038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				</a:t>
            </a:r>
            <a:r>
              <a:rPr lang="ro-RO" sz="3300" b="1" dirty="0"/>
              <a:t>Reprezentare pe hartă</a:t>
            </a:r>
          </a:p>
        </p:txBody>
      </p:sp>
      <p:sp>
        <p:nvSpPr>
          <p:cNvPr id="6" name="Rectangle 5"/>
          <p:cNvSpPr/>
          <p:nvPr/>
        </p:nvSpPr>
        <p:spPr>
          <a:xfrm>
            <a:off x="2300438" y="108811"/>
            <a:ext cx="77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o-RO" sz="2400" dirty="0"/>
              <a:t>Z</a:t>
            </a:r>
            <a:r>
              <a:rPr lang="ro-RO" sz="2400" b="1" dirty="0"/>
              <a:t>ona VRANCEA: </a:t>
            </a:r>
            <a:r>
              <a:rPr lang="ro-RO" sz="2400" b="1" u="sng" dirty="0"/>
              <a:t>Municipiul Focșani și vecinătăți</a:t>
            </a:r>
            <a:endParaRPr lang="en-US" sz="2400" b="1" u="sng" dirty="0"/>
          </a:p>
        </p:txBody>
      </p:sp>
      <p:sp>
        <p:nvSpPr>
          <p:cNvPr id="7" name="Frame 6"/>
          <p:cNvSpPr/>
          <p:nvPr/>
        </p:nvSpPr>
        <p:spPr>
          <a:xfrm>
            <a:off x="2490537" y="4515760"/>
            <a:ext cx="488482" cy="496595"/>
          </a:xfrm>
          <a:prstGeom prst="frame">
            <a:avLst>
              <a:gd name="adj1" fmla="val 587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8345932" y="4476208"/>
            <a:ext cx="489600" cy="496800"/>
          </a:xfrm>
          <a:prstGeom prst="frame">
            <a:avLst>
              <a:gd name="adj1" fmla="val 5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101655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32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fixe	</a:t>
            </a:r>
            <a:endParaRPr lang="ro-RO" sz="3200" dirty="0"/>
          </a:p>
        </p:txBody>
      </p:sp>
      <p:sp>
        <p:nvSpPr>
          <p:cNvPr id="10" name="Rectangle 9"/>
          <p:cNvSpPr/>
          <p:nvPr/>
        </p:nvSpPr>
        <p:spPr>
          <a:xfrm>
            <a:off x="7095684" y="1214220"/>
            <a:ext cx="354347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ro-RO" sz="3200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Surse de suprafață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6526" y="843701"/>
            <a:ext cx="2979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Amplasate în partea/vecinătatea sudică și sud vestică a Municipiului Focșani</a:t>
            </a:r>
          </a:p>
        </p:txBody>
      </p:sp>
      <p:sp>
        <p:nvSpPr>
          <p:cNvPr id="15" name="Frame 14"/>
          <p:cNvSpPr/>
          <p:nvPr/>
        </p:nvSpPr>
        <p:spPr>
          <a:xfrm>
            <a:off x="75890" y="5161046"/>
            <a:ext cx="2144146" cy="1620000"/>
          </a:xfrm>
          <a:prstGeom prst="frame">
            <a:avLst>
              <a:gd name="adj1" fmla="val 204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181111" y="5012355"/>
            <a:ext cx="780088" cy="17073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81111" y="4515760"/>
            <a:ext cx="309426" cy="695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22" y="5211085"/>
            <a:ext cx="2027489" cy="1508644"/>
          </a:xfrm>
          <a:prstGeom prst="rect">
            <a:avLst/>
          </a:prstGeom>
        </p:spPr>
      </p:pic>
      <p:sp>
        <p:nvSpPr>
          <p:cNvPr id="24" name="Frame 23"/>
          <p:cNvSpPr/>
          <p:nvPr/>
        </p:nvSpPr>
        <p:spPr>
          <a:xfrm>
            <a:off x="5675212" y="4791414"/>
            <a:ext cx="1887761" cy="1620000"/>
          </a:xfrm>
          <a:prstGeom prst="frame">
            <a:avLst>
              <a:gd name="adj1" fmla="val 2046"/>
            </a:avLst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7517217" y="4973008"/>
            <a:ext cx="1318317" cy="13801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517217" y="4476208"/>
            <a:ext cx="828717" cy="3152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339" y="4831820"/>
            <a:ext cx="1774878" cy="15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0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0438" y="108811"/>
            <a:ext cx="77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o-RO" sz="2400" dirty="0"/>
              <a:t>Z</a:t>
            </a:r>
            <a:r>
              <a:rPr lang="ro-RO" sz="2400" b="1" dirty="0"/>
              <a:t>ona VRANCEA: </a:t>
            </a:r>
            <a:r>
              <a:rPr lang="ro-RO" sz="2400" b="1" u="sng" dirty="0"/>
              <a:t>Municipiul Focșani și vecinătăți</a:t>
            </a:r>
            <a:endParaRPr lang="en-US" sz="24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11" y="1751799"/>
            <a:ext cx="6125020" cy="4644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76" y="840272"/>
            <a:ext cx="5740935" cy="5874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622" y="-6341"/>
            <a:ext cx="12038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				 </a:t>
            </a:r>
            <a:r>
              <a:rPr lang="ro-RO" sz="3300" b="1" dirty="0"/>
              <a:t>Reprezentare pe hartă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3020" y="909846"/>
            <a:ext cx="583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Importanța Drumului European 23N care tranzitează Municipiul Focșani pe direcția N-S,  din punct de vedere al traficului mediu zilnic anual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44037" y="444455"/>
            <a:ext cx="234359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ro-RO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liniare</a:t>
            </a:r>
            <a:endParaRPr lang="ro-RO" sz="3200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4330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9709" y="130482"/>
            <a:ext cx="16867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38312" y="6550223"/>
            <a:ext cx="2870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b="1" i="1" dirty="0"/>
              <a:t>Inventare de emisii - ANPM</a:t>
            </a:r>
            <a:endParaRPr lang="ro-RO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68320762"/>
              </p:ext>
            </p:extLst>
          </p:nvPr>
        </p:nvGraphicFramePr>
        <p:xfrm>
          <a:off x="132359" y="3547584"/>
          <a:ext cx="569191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942463530"/>
              </p:ext>
            </p:extLst>
          </p:nvPr>
        </p:nvGraphicFramePr>
        <p:xfrm>
          <a:off x="6036115" y="3547584"/>
          <a:ext cx="5975927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14317770"/>
              </p:ext>
            </p:extLst>
          </p:nvPr>
        </p:nvGraphicFramePr>
        <p:xfrm>
          <a:off x="132359" y="725382"/>
          <a:ext cx="5691919" cy="2752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36707318"/>
              </p:ext>
            </p:extLst>
          </p:nvPr>
        </p:nvGraphicFramePr>
        <p:xfrm>
          <a:off x="6036114" y="725381"/>
          <a:ext cx="5975927" cy="2752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00341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21" y="608408"/>
            <a:ext cx="11885928" cy="5069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68653" y="334343"/>
            <a:ext cx="2516073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o-RO" sz="1400" b="1" dirty="0"/>
              <a:t>2014 - 2020</a:t>
            </a:r>
          </a:p>
          <a:p>
            <a:r>
              <a:rPr lang="ro-RO" sz="1400" b="1" dirty="0"/>
              <a:t>Viteza medie vânt 2,18 m/s</a:t>
            </a:r>
          </a:p>
          <a:p>
            <a:r>
              <a:rPr lang="ro-RO" sz="1400" b="1" dirty="0"/>
              <a:t>Frecvența calm 13,16%</a:t>
            </a:r>
          </a:p>
          <a:p>
            <a:r>
              <a:rPr lang="ro-RO" sz="1400" b="1" dirty="0"/>
              <a:t>Direcția predominantă: V și </a:t>
            </a:r>
            <a:r>
              <a:rPr lang="en-US" sz="1400" b="1" dirty="0"/>
              <a:t>S</a:t>
            </a:r>
            <a:r>
              <a:rPr lang="ro-RO" sz="1400" b="1" dirty="0"/>
              <a:t>SE</a:t>
            </a:r>
            <a:endParaRPr lang="ro-RO" sz="1400" dirty="0"/>
          </a:p>
        </p:txBody>
      </p:sp>
      <p:sp>
        <p:nvSpPr>
          <p:cNvPr id="11" name="Rectangle 10"/>
          <p:cNvSpPr/>
          <p:nvPr/>
        </p:nvSpPr>
        <p:spPr>
          <a:xfrm>
            <a:off x="92466" y="140300"/>
            <a:ext cx="5365058" cy="4924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2"/>
            <a:r>
              <a:rPr lang="ro-RO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2. Direcția predominantă a vântului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66" y="5619964"/>
            <a:ext cx="12030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000" dirty="0"/>
              <a:t>Pe baza datelor meteo achiziționate </a:t>
            </a:r>
            <a:r>
              <a:rPr lang="ro-RO" sz="2000" b="1" dirty="0"/>
              <a:t>în perioada 2014 – 2020 </a:t>
            </a:r>
            <a:r>
              <a:rPr lang="ro-RO" sz="2000" dirty="0"/>
              <a:t>la </a:t>
            </a:r>
            <a:r>
              <a:rPr lang="ro-RO" sz="2000" b="1" dirty="0"/>
              <a:t>stația VN-1</a:t>
            </a:r>
            <a:r>
              <a:rPr lang="ro-RO" sz="2000" dirty="0"/>
              <a:t>, referitoare la direcția și viteza vântului, se constată că </a:t>
            </a:r>
            <a:r>
              <a:rPr lang="ro-RO" sz="2000" b="1" u="sng" dirty="0"/>
              <a:t>direcția predominantă este V</a:t>
            </a:r>
            <a:r>
              <a:rPr lang="ro-RO" sz="2000" b="1" dirty="0"/>
              <a:t> </a:t>
            </a:r>
            <a:r>
              <a:rPr lang="ro-RO" sz="2000" dirty="0"/>
              <a:t>(frecvență 14,5%), </a:t>
            </a:r>
            <a:r>
              <a:rPr lang="ro-RO" sz="2000" b="1" dirty="0"/>
              <a:t>urmată de direcția SSE </a:t>
            </a:r>
            <a:r>
              <a:rPr lang="ro-RO" sz="2000" dirty="0"/>
              <a:t>(frecvență 13%) și </a:t>
            </a:r>
            <a:r>
              <a:rPr lang="ro-RO" sz="2000" b="1" dirty="0"/>
              <a:t>VNV </a:t>
            </a:r>
            <a:r>
              <a:rPr lang="ro-RO" sz="2000" dirty="0"/>
              <a:t>(frecvență 12,9%). </a:t>
            </a:r>
            <a:r>
              <a:rPr lang="ro-RO" sz="2000" b="1" dirty="0"/>
              <a:t>Stația VN-1 este amplasată la circa 650 m est față de Calea Moldovei (arteră de trafic din partea de est a Municipiului Focșani).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321" y="692485"/>
            <a:ext cx="26702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ro-RO" sz="2000" b="1" i="1" dirty="0"/>
              <a:t>În general, direcțiile predominante ale vântului sunt NV – SE, canalizate pe culoarul râului Siret.</a:t>
            </a:r>
          </a:p>
        </p:txBody>
      </p:sp>
    </p:spTree>
    <p:extLst>
      <p:ext uri="{BB962C8B-B14F-4D97-AF65-F5344CB8AC3E}">
        <p14:creationId xmlns:p14="http://schemas.microsoft.com/office/powerpoint/2010/main" val="688812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047" y="372216"/>
            <a:ext cx="6622775" cy="41801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6" y="384163"/>
            <a:ext cx="6170128" cy="3976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55" y="3153284"/>
            <a:ext cx="3708000" cy="3320756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3729435" y="2139950"/>
            <a:ext cx="723683" cy="8889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9" name="Straight Connector 8"/>
          <p:cNvCxnSpPr>
            <a:stCxn id="5" idx="6"/>
            <a:endCxn id="4" idx="6"/>
          </p:cNvCxnSpPr>
          <p:nvPr/>
        </p:nvCxnSpPr>
        <p:spPr>
          <a:xfrm flipH="1">
            <a:off x="4308655" y="2584417"/>
            <a:ext cx="144463" cy="222924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10121" y="2139949"/>
            <a:ext cx="2903026" cy="14638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10121" y="799933"/>
            <a:ext cx="7304413" cy="369332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>
                <a:solidFill>
                  <a:schemeClr val="bg1"/>
                </a:solidFill>
              </a:rPr>
              <a:t>Valori mai mari în partea de sud, est, sud est a Municipiului Focșani</a:t>
            </a:r>
          </a:p>
        </p:txBody>
      </p:sp>
      <p:sp>
        <p:nvSpPr>
          <p:cNvPr id="33" name="Donut 32"/>
          <p:cNvSpPr/>
          <p:nvPr/>
        </p:nvSpPr>
        <p:spPr>
          <a:xfrm rot="20941028">
            <a:off x="2746672" y="4718539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0" name="Left-Up Arrow 39"/>
          <p:cNvSpPr/>
          <p:nvPr/>
        </p:nvSpPr>
        <p:spPr>
          <a:xfrm>
            <a:off x="3249350" y="3603757"/>
            <a:ext cx="2798149" cy="1909743"/>
          </a:xfrm>
          <a:prstGeom prst="leftUpArrow">
            <a:avLst>
              <a:gd name="adj1" fmla="val 5011"/>
              <a:gd name="adj2" fmla="val 18101"/>
              <a:gd name="adj3" fmla="val 14654"/>
            </a:avLst>
          </a:prstGeom>
          <a:solidFill>
            <a:srgbClr val="E5FE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Focșani  a 36</a:t>
            </a:r>
            <a:r>
              <a:rPr lang="en-US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ro-RO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valoare 35,0 – 38,0 </a:t>
            </a:r>
            <a:r>
              <a:rPr lang="ro-RO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="1" baseline="3000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="1" baseline="30000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3" name="Left-Up Arrow 42"/>
          <p:cNvSpPr/>
          <p:nvPr/>
        </p:nvSpPr>
        <p:spPr>
          <a:xfrm rot="2420569">
            <a:off x="8736935" y="3576591"/>
            <a:ext cx="2794263" cy="832338"/>
          </a:xfrm>
          <a:prstGeom prst="leftUpArrow">
            <a:avLst>
              <a:gd name="adj1" fmla="val 7781"/>
              <a:gd name="adj2" fmla="val 15307"/>
              <a:gd name="adj3" fmla="val 1956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Focșani  25,5 – 28,0 </a:t>
            </a:r>
            <a:r>
              <a:rPr lang="ro-RO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="1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="1" baseline="30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4" name="Donut 43"/>
          <p:cNvSpPr/>
          <p:nvPr/>
        </p:nvSpPr>
        <p:spPr>
          <a:xfrm rot="21424108">
            <a:off x="8706300" y="3014164"/>
            <a:ext cx="178445" cy="250929"/>
          </a:xfrm>
          <a:prstGeom prst="donut">
            <a:avLst>
              <a:gd name="adj" fmla="val 7060"/>
            </a:avLst>
          </a:prstGeom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47077" y="5416216"/>
            <a:ext cx="4173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3 MODELARE</a:t>
            </a:r>
            <a:r>
              <a:rPr lang="en-GB" sz="3300" b="1" dirty="0"/>
              <a:t> </a:t>
            </a:r>
            <a:r>
              <a:rPr lang="ro-RO" sz="3300" b="1" dirty="0"/>
              <a:t>PM</a:t>
            </a:r>
            <a:r>
              <a:rPr lang="ro-RO" sz="3300" b="1" baseline="-25000" dirty="0"/>
              <a:t>10</a:t>
            </a:r>
            <a:r>
              <a:rPr lang="ro-RO" sz="3300" b="1" dirty="0"/>
              <a:t> – Dispersia emisiilor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88750" y="6555181"/>
            <a:ext cx="9354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i="1" dirty="0">
                <a:solidFill>
                  <a:srgbClr val="FF0000"/>
                </a:solidFill>
              </a:rPr>
              <a:t>Notă:</a:t>
            </a:r>
            <a:r>
              <a:rPr lang="en-US" sz="1400" i="1" dirty="0">
                <a:solidFill>
                  <a:srgbClr val="FF0000"/>
                </a:solidFill>
              </a:rPr>
              <a:t> de</a:t>
            </a:r>
            <a:r>
              <a:rPr lang="ro-RO" sz="1400" i="1" dirty="0">
                <a:solidFill>
                  <a:srgbClr val="FF0000"/>
                </a:solidFill>
              </a:rPr>
              <a:t> actualiza</a:t>
            </a:r>
            <a:r>
              <a:rPr lang="en-US" sz="1400" i="1" dirty="0">
                <a:solidFill>
                  <a:srgbClr val="FF0000"/>
                </a:solidFill>
              </a:rPr>
              <a:t>t</a:t>
            </a:r>
            <a:r>
              <a:rPr lang="ro-RO" sz="1400" i="1" dirty="0">
                <a:solidFill>
                  <a:srgbClr val="FF0000"/>
                </a:solidFill>
              </a:rPr>
              <a:t> site </a:t>
            </a:r>
            <a:r>
              <a:rPr lang="ro-RO" sz="1400" i="1" dirty="0">
                <a:solidFill>
                  <a:srgbClr val="FF0000"/>
                </a:solidFill>
                <a:hlinkClick r:id="rId6"/>
              </a:rPr>
              <a:t>www.mmediu.ro</a:t>
            </a:r>
            <a:r>
              <a:rPr lang="ro-RO" sz="1400" i="1" dirty="0">
                <a:solidFill>
                  <a:srgbClr val="FF0000"/>
                </a:solidFill>
              </a:rPr>
              <a:t>, pentru PM</a:t>
            </a:r>
            <a:r>
              <a:rPr lang="ro-RO" sz="1400" i="1" baseline="-25000" dirty="0">
                <a:solidFill>
                  <a:srgbClr val="FF0000"/>
                </a:solidFill>
              </a:rPr>
              <a:t>10</a:t>
            </a:r>
            <a:r>
              <a:rPr lang="ro-RO" sz="1400" i="1" dirty="0">
                <a:solidFill>
                  <a:srgbClr val="FF0000"/>
                </a:solidFill>
              </a:rPr>
              <a:t> conc. Zilnice</a:t>
            </a:r>
            <a:r>
              <a:rPr lang="en-US" sz="1400" i="1" dirty="0">
                <a:solidFill>
                  <a:srgbClr val="FF0000"/>
                </a:solidFill>
              </a:rPr>
              <a:t> (</a:t>
            </a:r>
            <a:r>
              <a:rPr lang="ro-RO" sz="1400" i="1" dirty="0">
                <a:solidFill>
                  <a:srgbClr val="FF0000"/>
                </a:solidFill>
              </a:rPr>
              <a:t>este </a:t>
            </a:r>
            <a:r>
              <a:rPr lang="en-US" sz="1400" i="1" dirty="0" err="1">
                <a:solidFill>
                  <a:srgbClr val="FF0000"/>
                </a:solidFill>
              </a:rPr>
              <a:t>prezentata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  <a:r>
              <a:rPr lang="en-US" sz="1400" i="1" dirty="0" err="1">
                <a:solidFill>
                  <a:srgbClr val="FF0000"/>
                </a:solidFill>
              </a:rPr>
              <a:t>eronat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  <a:r>
              <a:rPr lang="ro-RO" sz="1400" i="1" dirty="0">
                <a:solidFill>
                  <a:srgbClr val="FF0000"/>
                </a:solidFill>
              </a:rPr>
              <a:t>harta cu maxime orare pentru NO</a:t>
            </a:r>
            <a:r>
              <a:rPr lang="ro-RO" sz="1400" i="1" baseline="-25000" dirty="0">
                <a:solidFill>
                  <a:srgbClr val="FF0000"/>
                </a:solidFill>
              </a:rPr>
              <a:t>2</a:t>
            </a:r>
            <a:r>
              <a:rPr lang="ro-RO" sz="1400" i="1" dirty="0">
                <a:solidFill>
                  <a:srgbClr val="FF0000"/>
                </a:solidFill>
              </a:rPr>
              <a:t> 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2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5282" y="429670"/>
            <a:ext cx="10931772" cy="597801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</a:t>
            </a:r>
            <a:r>
              <a:rPr lang="ro-RO" u="sng" dirty="0"/>
              <a:t>cu respectarea procedurilor și programului stabilit de MMAP,</a:t>
            </a:r>
            <a:endParaRPr lang="ro-RO" dirty="0"/>
          </a:p>
          <a:p>
            <a:pPr lvl="2" algn="just"/>
            <a:r>
              <a:rPr lang="ro-RO" b="1" u="sng" dirty="0"/>
              <a:t>Evaluarea datelor si furnizarea unor propuneri de amplasament pentru noile locații, </a:t>
            </a:r>
          </a:p>
          <a:p>
            <a:pPr lvl="2" algn="just"/>
            <a:r>
              <a:rPr lang="ro-RO" dirty="0"/>
              <a:t>Rezultatele campaniilor vor fi verificate de ANPM .</a:t>
            </a:r>
          </a:p>
          <a:p>
            <a:pPr marL="914400" lvl="2" indent="0" algn="just">
              <a:buNone/>
            </a:pPr>
            <a:endParaRPr lang="ro-RO" sz="3200" dirty="0"/>
          </a:p>
          <a:p>
            <a:pPr marL="914400" lvl="2" indent="0" algn="just">
              <a:buNone/>
            </a:pPr>
            <a:r>
              <a:rPr lang="ro-RO" sz="3200" b="1" dirty="0"/>
              <a:t>Rezultat</a:t>
            </a:r>
            <a:r>
              <a:rPr lang="ro-RO" sz="3200" dirty="0"/>
              <a:t>: Identificarea pentru fiecare areal a amplasamentului cu cea mai bună reprezentativitate pentru tipul de stație stabilit.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0748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950" y="226316"/>
            <a:ext cx="7554661" cy="479343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8126601" y="3111675"/>
            <a:ext cx="444425" cy="513377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0" name="Rectangle 19"/>
          <p:cNvSpPr/>
          <p:nvPr/>
        </p:nvSpPr>
        <p:spPr>
          <a:xfrm>
            <a:off x="8157722" y="5685399"/>
            <a:ext cx="4173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3 MODELARE</a:t>
            </a:r>
            <a:r>
              <a:rPr lang="en-GB" sz="3300" b="1" dirty="0"/>
              <a:t> </a:t>
            </a:r>
            <a:r>
              <a:rPr lang="ro-RO" sz="3300" b="1" dirty="0"/>
              <a:t>PM</a:t>
            </a:r>
            <a:r>
              <a:rPr lang="ro-RO" sz="3300" b="1" baseline="-25000" dirty="0"/>
              <a:t>2,5</a:t>
            </a:r>
            <a:r>
              <a:rPr lang="ro-RO" sz="3300" b="1" dirty="0"/>
              <a:t> – Dispersia emisiilor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76176"/>
              </p:ext>
            </p:extLst>
          </p:nvPr>
        </p:nvGraphicFramePr>
        <p:xfrm>
          <a:off x="951717" y="2243292"/>
          <a:ext cx="2664460" cy="1381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46354">
                  <a:extLst>
                    <a:ext uri="{9D8B030D-6E8A-4147-A177-3AD203B41FA5}">
                      <a16:colId xmlns:a16="http://schemas.microsoft.com/office/drawing/2014/main" val="4094884609"/>
                    </a:ext>
                  </a:extLst>
                </a:gridCol>
                <a:gridCol w="801125">
                  <a:extLst>
                    <a:ext uri="{9D8B030D-6E8A-4147-A177-3AD203B41FA5}">
                      <a16:colId xmlns:a16="http://schemas.microsoft.com/office/drawing/2014/main" val="547618493"/>
                    </a:ext>
                  </a:extLst>
                </a:gridCol>
                <a:gridCol w="1016981">
                  <a:extLst>
                    <a:ext uri="{9D8B030D-6E8A-4147-A177-3AD203B41FA5}">
                      <a16:colId xmlns:a16="http://schemas.microsoft.com/office/drawing/2014/main" val="65347211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o-RO" dirty="0"/>
                        <a:t>Studiu Westagem</a:t>
                      </a:r>
                    </a:p>
                    <a:p>
                      <a:pPr algn="ctr"/>
                      <a:r>
                        <a:rPr lang="ro-RO" dirty="0"/>
                        <a:t>Concentrații</a:t>
                      </a:r>
                      <a:r>
                        <a:rPr lang="ro-RO" baseline="0" dirty="0"/>
                        <a:t> medii anuale</a:t>
                      </a:r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4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28,0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008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73469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596088"/>
              </p:ext>
            </p:extLst>
          </p:nvPr>
        </p:nvGraphicFramePr>
        <p:xfrm>
          <a:off x="951717" y="4174223"/>
          <a:ext cx="2664460" cy="1381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735330">
                  <a:extLst>
                    <a:ext uri="{9D8B030D-6E8A-4147-A177-3AD203B41FA5}">
                      <a16:colId xmlns:a16="http://schemas.microsoft.com/office/drawing/2014/main" val="4094884609"/>
                    </a:ext>
                  </a:extLst>
                </a:gridCol>
                <a:gridCol w="1929130">
                  <a:extLst>
                    <a:ext uri="{9D8B030D-6E8A-4147-A177-3AD203B41FA5}">
                      <a16:colId xmlns:a16="http://schemas.microsoft.com/office/drawing/2014/main" val="54761849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o-RO" dirty="0"/>
                        <a:t>PMCA județul</a:t>
                      </a:r>
                      <a:r>
                        <a:rPr lang="ro-RO" baseline="0" dirty="0"/>
                        <a:t> Vrancea</a:t>
                      </a:r>
                      <a:endParaRPr lang="ro-RO" dirty="0"/>
                    </a:p>
                    <a:p>
                      <a:pPr algn="ctr"/>
                      <a:r>
                        <a:rPr lang="ro-RO" dirty="0"/>
                        <a:t>Concentrații</a:t>
                      </a:r>
                      <a:r>
                        <a:rPr lang="ro-RO" baseline="0" dirty="0"/>
                        <a:t> medii anuale</a:t>
                      </a:r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4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22,6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008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17,78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734694"/>
                  </a:ext>
                </a:extLst>
              </a:tr>
            </a:tbl>
          </a:graphicData>
        </a:graphic>
      </p:graphicFrame>
      <p:sp>
        <p:nvSpPr>
          <p:cNvPr id="44" name="Donut 43"/>
          <p:cNvSpPr/>
          <p:nvPr/>
        </p:nvSpPr>
        <p:spPr>
          <a:xfrm rot="20941028">
            <a:off x="7782946" y="4223871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3" name="Left-Up Arrow 42"/>
          <p:cNvSpPr/>
          <p:nvPr/>
        </p:nvSpPr>
        <p:spPr>
          <a:xfrm>
            <a:off x="8449456" y="3892442"/>
            <a:ext cx="3339130" cy="1765638"/>
          </a:xfrm>
          <a:prstGeom prst="leftUpArrow">
            <a:avLst>
              <a:gd name="adj1" fmla="val 8694"/>
              <a:gd name="adj2" fmla="val 18101"/>
              <a:gd name="adj3" fmla="val 1956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algn="ctr"/>
            <a:r>
              <a:rPr lang="ro-RO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Focșani  18,5 – 20,0 </a:t>
            </a:r>
            <a:r>
              <a:rPr lang="ro-RO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="1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="1" baseline="30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09" y="2844285"/>
            <a:ext cx="3513388" cy="370990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57250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48810" y="73362"/>
            <a:ext cx="10620469" cy="6166035"/>
            <a:chOff x="554462" y="109637"/>
            <a:chExt cx="11560419" cy="66712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2444" y="109637"/>
              <a:ext cx="10462437" cy="6671244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>
              <a:stCxn id="8" idx="4"/>
            </p:cNvCxnSpPr>
            <p:nvPr/>
          </p:nvCxnSpPr>
          <p:spPr>
            <a:xfrm flipV="1">
              <a:off x="2949974" y="4377923"/>
              <a:ext cx="5404526" cy="19888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>
              <a:off x="3059486" y="2144971"/>
              <a:ext cx="4476307" cy="14355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462" y="2144971"/>
              <a:ext cx="4791024" cy="4221794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1" name="Donut 10"/>
            <p:cNvSpPr/>
            <p:nvPr/>
          </p:nvSpPr>
          <p:spPr>
            <a:xfrm>
              <a:off x="3229606" y="4255868"/>
              <a:ext cx="612000" cy="611153"/>
            </a:xfrm>
            <a:prstGeom prst="donut">
              <a:avLst>
                <a:gd name="adj" fmla="val 7729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3634668" y="3898828"/>
              <a:ext cx="6956213" cy="738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0097" y="1006100"/>
            <a:ext cx="245751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/>
              <a:t>Studiul de modelare 2014</a:t>
            </a:r>
          </a:p>
          <a:p>
            <a:pPr algn="ctr"/>
            <a:endParaRPr lang="ro-RO" b="1" dirty="0"/>
          </a:p>
          <a:p>
            <a:pPr algn="ctr"/>
            <a:r>
              <a:rPr lang="ro-RO" b="1" dirty="0"/>
              <a:t>0,313 – 0,33 ng/mc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9549" y="5685399"/>
            <a:ext cx="868215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3 MODELARE</a:t>
            </a:r>
            <a:r>
              <a:rPr lang="en-GB" sz="3300" b="1" dirty="0"/>
              <a:t> </a:t>
            </a:r>
            <a:r>
              <a:rPr lang="ro-RO" sz="3300" b="1" dirty="0"/>
              <a:t>B(a)P – Dispersia emisiilor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7349557"/>
              </p:ext>
            </p:extLst>
          </p:nvPr>
        </p:nvGraphicFramePr>
        <p:xfrm>
          <a:off x="85594" y="4470473"/>
          <a:ext cx="3084008" cy="233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84470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32" y="5683034"/>
            <a:ext cx="7386655" cy="785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41" y="4148309"/>
            <a:ext cx="7440824" cy="1550654"/>
          </a:xfrm>
          <a:prstGeom prst="rect">
            <a:avLst/>
          </a:prstGeom>
        </p:spPr>
      </p:pic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762152531"/>
              </p:ext>
            </p:extLst>
          </p:nvPr>
        </p:nvGraphicFramePr>
        <p:xfrm>
          <a:off x="7694387" y="3946543"/>
          <a:ext cx="430866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26" y="1283915"/>
            <a:ext cx="7161323" cy="1119804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6905114" y="4591461"/>
            <a:ext cx="828000" cy="1873334"/>
          </a:xfrm>
          <a:prstGeom prst="frame">
            <a:avLst>
              <a:gd name="adj1" fmla="val 6205"/>
            </a:avLst>
          </a:prstGeom>
          <a:solidFill>
            <a:srgbClr val="FFCCFF"/>
          </a:solidFill>
          <a:ln>
            <a:solidFill>
              <a:srgbClr val="6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2079530" y="4580639"/>
            <a:ext cx="828000" cy="1872000"/>
          </a:xfrm>
          <a:prstGeom prst="frame">
            <a:avLst>
              <a:gd name="adj1" fmla="val 304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3603608" y="4590264"/>
            <a:ext cx="828000" cy="1872000"/>
          </a:xfrm>
          <a:prstGeom prst="frame">
            <a:avLst>
              <a:gd name="adj1" fmla="val 5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4437248" y="4591461"/>
            <a:ext cx="828000" cy="1872000"/>
          </a:xfrm>
          <a:prstGeom prst="frame">
            <a:avLst>
              <a:gd name="adj1" fmla="val 587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409" y="221772"/>
            <a:ext cx="11694391" cy="11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o-RO" sz="3300" b="1" dirty="0"/>
              <a:t>3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 și Repartizarea surselor </a:t>
            </a:r>
            <a:r>
              <a:rPr lang="en-GB" sz="3300" b="1" dirty="0"/>
              <a:t>(P</a:t>
            </a:r>
            <a:r>
              <a:rPr lang="ro-RO" sz="3300" b="1" dirty="0"/>
              <a:t>lan de menținere a calității aerului, județul Vrancea)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2058380927"/>
              </p:ext>
            </p:extLst>
          </p:nvPr>
        </p:nvGraphicFramePr>
        <p:xfrm>
          <a:off x="7706865" y="1232024"/>
          <a:ext cx="430866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041" y="2289207"/>
            <a:ext cx="7114998" cy="1843601"/>
          </a:xfrm>
          <a:prstGeom prst="rect">
            <a:avLst/>
          </a:prstGeom>
        </p:spPr>
      </p:pic>
      <p:sp>
        <p:nvSpPr>
          <p:cNvPr id="16" name="Frame 15"/>
          <p:cNvSpPr/>
          <p:nvPr/>
        </p:nvSpPr>
        <p:spPr>
          <a:xfrm>
            <a:off x="1337912" y="4389120"/>
            <a:ext cx="741618" cy="207314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29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4. Niveluri evaluate în zona de evaluare a calității aerului VRANCEA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4047" y="501397"/>
            <a:ext cx="88779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VN -1 Determinări gravimetrice PM</a:t>
            </a:r>
            <a:r>
              <a:rPr lang="ro-RO" sz="3300" b="1" baseline="-25000" dirty="0"/>
              <a:t>10</a:t>
            </a:r>
            <a:endParaRPr lang="ro-RO" sz="3100" b="1" baseline="-250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763123"/>
              </p:ext>
            </p:extLst>
          </p:nvPr>
        </p:nvGraphicFramePr>
        <p:xfrm>
          <a:off x="6362299" y="2565796"/>
          <a:ext cx="5580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27429" y="1817141"/>
            <a:ext cx="540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Evoluția numărului de zile cu concentrații medii raportate la VL, PIE și PSE, perioada 2017 - 2020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338400"/>
              </p:ext>
            </p:extLst>
          </p:nvPr>
        </p:nvGraphicFramePr>
        <p:xfrm>
          <a:off x="225089" y="2566508"/>
          <a:ext cx="5580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5089" y="1791715"/>
            <a:ext cx="540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Evoluția concentrațiilor medii anuale raportate la VL, PSE și PIE, perioada 2017 - 2020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6197" y="1003830"/>
            <a:ext cx="750355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ro-RO" sz="3100" b="1" dirty="0"/>
              <a:t>Măsurare - Rezultate RNMCA</a:t>
            </a:r>
          </a:p>
        </p:txBody>
      </p:sp>
    </p:spTree>
    <p:extLst>
      <p:ext uri="{BB962C8B-B14F-4D97-AF65-F5344CB8AC3E}">
        <p14:creationId xmlns:p14="http://schemas.microsoft.com/office/powerpoint/2010/main" val="4146480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1122360"/>
            <a:ext cx="9389803" cy="2964447"/>
          </a:xfrm>
        </p:spPr>
        <p:txBody>
          <a:bodyPr>
            <a:normAutofit fontScale="90000"/>
          </a:bodyPr>
          <a:lstStyle/>
          <a:p>
            <a:pPr lvl="0"/>
            <a:r>
              <a:rPr lang="ro-RO" sz="5400" b="1" dirty="0"/>
              <a:t>Propunere A.N.P.M</a:t>
            </a:r>
            <a:br>
              <a:rPr lang="ro-RO" sz="5400" b="1" dirty="0"/>
            </a:br>
            <a:r>
              <a:rPr lang="ro-RO" sz="5400" b="1" dirty="0"/>
              <a:t> pentru </a:t>
            </a:r>
            <a:br>
              <a:rPr lang="ro-RO" sz="5400" b="1" dirty="0"/>
            </a:br>
            <a:r>
              <a:rPr lang="ro-RO" sz="5400" b="1" dirty="0"/>
              <a:t>amplasare stație Fond Urban</a:t>
            </a:r>
            <a:br>
              <a:rPr lang="ro-RO" sz="5400" b="1" dirty="0"/>
            </a:br>
            <a:r>
              <a:rPr lang="ro-RO" sz="5400" b="1" dirty="0"/>
              <a:t>Zona VRANCEA/Municipiul Focșani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98194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998" y="760343"/>
            <a:ext cx="5734850" cy="5953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03" y="147458"/>
            <a:ext cx="6281326" cy="656684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445249" y="1469204"/>
            <a:ext cx="6462445" cy="1315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12894" y="4320988"/>
            <a:ext cx="7015256" cy="13940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82594" y="147458"/>
            <a:ext cx="351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Zona VRANCEA/Municipiul Focșani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3998" y="326400"/>
            <a:ext cx="5734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Zona VRANCEA/Municipiul Focșani</a:t>
            </a:r>
            <a:r>
              <a:rPr lang="en-US" b="1" dirty="0">
                <a:solidFill>
                  <a:srgbClr val="FFC000"/>
                </a:solidFill>
              </a:rPr>
              <a:t> /Aria </a:t>
            </a:r>
            <a:r>
              <a:rPr lang="en-US" b="1" dirty="0" err="1">
                <a:solidFill>
                  <a:srgbClr val="FFC000"/>
                </a:solidFill>
              </a:rPr>
              <a:t>analizat</a:t>
            </a:r>
            <a:r>
              <a:rPr lang="ro-RO" b="1" dirty="0">
                <a:solidFill>
                  <a:srgbClr val="FFC000"/>
                </a:solidFill>
              </a:rPr>
              <a:t>ă etapa 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858000" y="1379913"/>
            <a:ext cx="4896196" cy="4335087"/>
          </a:xfrm>
          <a:prstGeom prst="donut">
            <a:avLst>
              <a:gd name="adj" fmla="val 2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7119" y="767770"/>
            <a:ext cx="6645517" cy="5661557"/>
            <a:chOff x="170096" y="280609"/>
            <a:chExt cx="7472991" cy="647659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096" y="280609"/>
              <a:ext cx="7472991" cy="6476592"/>
            </a:xfrm>
            <a:prstGeom prst="rect">
              <a:avLst/>
            </a:prstGeom>
          </p:spPr>
        </p:pic>
        <p:sp>
          <p:nvSpPr>
            <p:cNvPr id="33" name="7-Point Star 32"/>
            <p:cNvSpPr/>
            <p:nvPr/>
          </p:nvSpPr>
          <p:spPr>
            <a:xfrm>
              <a:off x="4489183" y="3707289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 dirty="0"/>
            </a:p>
          </p:txBody>
        </p:sp>
        <p:sp>
          <p:nvSpPr>
            <p:cNvPr id="34" name="7-Point Star 33"/>
            <p:cNvSpPr/>
            <p:nvPr/>
          </p:nvSpPr>
          <p:spPr>
            <a:xfrm>
              <a:off x="2215019" y="3312632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35" name="7-Point Star 34"/>
            <p:cNvSpPr/>
            <p:nvPr/>
          </p:nvSpPr>
          <p:spPr>
            <a:xfrm>
              <a:off x="3625982" y="4631317"/>
              <a:ext cx="493652" cy="469322"/>
            </a:xfrm>
            <a:prstGeom prst="star7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998" y="757858"/>
            <a:ext cx="5734850" cy="5953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7119" y="219145"/>
            <a:ext cx="9069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Zona VRANCEA/Municipiul Focșani</a:t>
            </a:r>
            <a:r>
              <a:rPr lang="en-US" b="1" dirty="0">
                <a:solidFill>
                  <a:srgbClr val="FFC000"/>
                </a:solidFill>
              </a:rPr>
              <a:t>/Aria </a:t>
            </a:r>
            <a:r>
              <a:rPr lang="en-US" b="1" dirty="0" err="1">
                <a:solidFill>
                  <a:srgbClr val="FFC000"/>
                </a:solidFill>
              </a:rPr>
              <a:t>analizat</a:t>
            </a:r>
            <a:r>
              <a:rPr lang="ro-RO" b="1" dirty="0">
                <a:solidFill>
                  <a:srgbClr val="FFC000"/>
                </a:solidFill>
              </a:rPr>
              <a:t>ă etapa 2 și amplasamente propuse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858000" y="1379913"/>
            <a:ext cx="4896196" cy="4455622"/>
          </a:xfrm>
          <a:prstGeom prst="donut">
            <a:avLst>
              <a:gd name="adj" fmla="val 2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" name="Pie 1"/>
          <p:cNvSpPr/>
          <p:nvPr/>
        </p:nvSpPr>
        <p:spPr>
          <a:xfrm rot="10800000">
            <a:off x="7015942" y="1542010"/>
            <a:ext cx="4580311" cy="4131427"/>
          </a:xfrm>
          <a:prstGeom prst="pie">
            <a:avLst>
              <a:gd name="adj1" fmla="val 21512481"/>
              <a:gd name="adj2" fmla="val 16138205"/>
            </a:avLst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10169921" y="3502298"/>
            <a:ext cx="360000" cy="360000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5" name="7-Point Star 44"/>
          <p:cNvSpPr/>
          <p:nvPr/>
        </p:nvSpPr>
        <p:spPr>
          <a:xfrm>
            <a:off x="8195842" y="3193652"/>
            <a:ext cx="360000" cy="359134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3" name="7-Point Star 42"/>
          <p:cNvSpPr/>
          <p:nvPr/>
        </p:nvSpPr>
        <p:spPr>
          <a:xfrm>
            <a:off x="9420382" y="4211680"/>
            <a:ext cx="360000" cy="359134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9" name="7-Point Star 48"/>
          <p:cNvSpPr/>
          <p:nvPr/>
        </p:nvSpPr>
        <p:spPr>
          <a:xfrm>
            <a:off x="9536047" y="3142298"/>
            <a:ext cx="360000" cy="360000"/>
          </a:xfrm>
          <a:prstGeom prst="star7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48" name="TextBox 47"/>
          <p:cNvSpPr txBox="1"/>
          <p:nvPr/>
        </p:nvSpPr>
        <p:spPr>
          <a:xfrm>
            <a:off x="238553" y="6059995"/>
            <a:ext cx="432513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/>
              <a:t>Pe un aliniament NV – SE se află propunerea 2 și 3 și propunerea de rezervă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81788" y="768196"/>
            <a:ext cx="4788954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/>
              <a:t>In cel mai estic punct posibil din arie majoritar U (vs S) este prounerea 1</a:t>
            </a:r>
          </a:p>
        </p:txBody>
      </p:sp>
      <p:sp>
        <p:nvSpPr>
          <p:cNvPr id="19" name="7-Point Star 18"/>
          <p:cNvSpPr/>
          <p:nvPr/>
        </p:nvSpPr>
        <p:spPr>
          <a:xfrm>
            <a:off x="3339835" y="3502298"/>
            <a:ext cx="360000" cy="360000"/>
          </a:xfrm>
          <a:prstGeom prst="star7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523767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0100" y="1831679"/>
            <a:ext cx="10500946" cy="4815775"/>
            <a:chOff x="800100" y="1462347"/>
            <a:chExt cx="10831112" cy="51851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100" y="1462347"/>
              <a:ext cx="10831112" cy="5185107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</p:pic>
        <p:sp>
          <p:nvSpPr>
            <p:cNvPr id="9" name="7-Point Star 8"/>
            <p:cNvSpPr/>
            <p:nvPr/>
          </p:nvSpPr>
          <p:spPr>
            <a:xfrm>
              <a:off x="4646846" y="3911600"/>
              <a:ext cx="1245954" cy="1600200"/>
            </a:xfrm>
            <a:prstGeom prst="star7">
              <a:avLst/>
            </a:prstGeom>
            <a:noFill/>
            <a:ln w="38100">
              <a:solidFill>
                <a:srgbClr val="00B0F0"/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00100" y="595403"/>
            <a:ext cx="10300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 străzile: Strada Măgura (N); strada Alexandru Golescu (S): Strada Păun Pincio Ion (E); strada Moldova (NV); strada Cezar Boliac (V): În acest perimetru este </a:t>
            </a:r>
            <a:r>
              <a:rPr lang="ro-RO" b="1" dirty="0"/>
              <a:t>Scoala gimnazială Anghel Saligny</a:t>
            </a:r>
            <a:r>
              <a:rPr lang="ro-RO" dirty="0"/>
              <a:t>. </a:t>
            </a:r>
            <a:endParaRPr lang="en-US" dirty="0"/>
          </a:p>
          <a:p>
            <a:r>
              <a:rPr lang="ro-RO" dirty="0"/>
              <a:t>În spatele școlii un alt posibil amplasament pentru propunerea 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558495" y="161836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8" name="7-Point Star 7"/>
          <p:cNvSpPr/>
          <p:nvPr/>
        </p:nvSpPr>
        <p:spPr>
          <a:xfrm>
            <a:off x="2229821" y="3676939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cxnSp>
        <p:nvCxnSpPr>
          <p:cNvPr id="14" name="Curved Connector 13"/>
          <p:cNvCxnSpPr/>
          <p:nvPr/>
        </p:nvCxnSpPr>
        <p:spPr>
          <a:xfrm rot="10800000" flipV="1">
            <a:off x="2833290" y="396496"/>
            <a:ext cx="5572159" cy="3515104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354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54" y="1026160"/>
            <a:ext cx="11850764" cy="5831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6" name="TextBox 5"/>
          <p:cNvSpPr txBox="1"/>
          <p:nvPr/>
        </p:nvSpPr>
        <p:spPr>
          <a:xfrm>
            <a:off x="297363" y="202663"/>
            <a:ext cx="794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Propunerea 1 – Strada Moldovei nr. 5, dacă va fi posibil, în curtea școlii Anghel Saligny; nu se distinge clar delimitarea unui teren de sport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7846000" y="2273300"/>
            <a:ext cx="857672" cy="393700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77165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46" y="1356936"/>
            <a:ext cx="5259154" cy="5388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7114"/>
            <a:ext cx="1063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 străzile: Strada Predeal (NV); strada Republicii (S): Strada Nicolae Bălcescu (E); strada Timiș (NV). În acest perimetru este </a:t>
            </a:r>
            <a:r>
              <a:rPr lang="ro-RO" b="1" dirty="0"/>
              <a:t>Parcul Nicolae Bălcescu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0" y="1981200"/>
            <a:ext cx="6668603" cy="4738361"/>
          </a:xfrm>
          <a:prstGeom prst="rect">
            <a:avLst/>
          </a:prstGeom>
        </p:spPr>
      </p:pic>
      <p:sp>
        <p:nvSpPr>
          <p:cNvPr id="11" name="7-Point Star 10"/>
          <p:cNvSpPr/>
          <p:nvPr/>
        </p:nvSpPr>
        <p:spPr>
          <a:xfrm>
            <a:off x="8993861" y="298185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2" name="7-Point Star 11"/>
          <p:cNvSpPr/>
          <p:nvPr/>
        </p:nvSpPr>
        <p:spPr>
          <a:xfrm>
            <a:off x="3402246" y="4050948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2326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3098"/>
            <a:ext cx="12192000" cy="6325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DEFINIȚII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104 din 15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iunie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privind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înconjurător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3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 u)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amplasamente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locurile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nivelurile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expunerea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general,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populaţiei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Observație: zona urbană este definită în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Eionet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Data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DictionaryVocabulary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AQD - Area Classification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(http://dd.eionet.europa.eu/vocabulary/aq/areaclassification/view)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Continuously built-up urban area meaning complete (or at least highly predominant) building-up of the street front side by buildings with at least two floors or large detached buildings with at least two floors.</a:t>
            </a:r>
            <a:endParaRPr lang="ro-RO" sz="2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exception of city parks, the built-up area is not mixed with non-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urbanised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areas.</a:t>
            </a:r>
            <a:endParaRPr lang="ro-RO" sz="2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fiind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înseamnă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predominantă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detașate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excepția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parcurilor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urbane, zona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amestecată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neurbanizate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87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3" y="848994"/>
            <a:ext cx="11650990" cy="5977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FFD85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6" name="TextBox 5"/>
          <p:cNvSpPr txBox="1"/>
          <p:nvPr/>
        </p:nvSpPr>
        <p:spPr>
          <a:xfrm>
            <a:off x="297363" y="202663"/>
            <a:ext cx="794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Propunerea 2 – Strada Nicolae Bălcescu nr. 16, dacă va fi posibil, la cel putin 15 m față de intarea în parc. </a:t>
            </a:r>
          </a:p>
        </p:txBody>
      </p:sp>
      <p:sp>
        <p:nvSpPr>
          <p:cNvPr id="9" name="7-Point Star 8"/>
          <p:cNvSpPr/>
          <p:nvPr/>
        </p:nvSpPr>
        <p:spPr>
          <a:xfrm>
            <a:off x="7174146" y="2207154"/>
            <a:ext cx="493652" cy="469322"/>
          </a:xfrm>
          <a:prstGeom prst="star7">
            <a:avLst/>
          </a:prstGeom>
          <a:noFill/>
          <a:ln w="38100">
            <a:solidFill>
              <a:srgbClr val="FFD85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02873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6" y="1473743"/>
            <a:ext cx="5242671" cy="5154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7114"/>
            <a:ext cx="1063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 străzile: Strada Maior Gheorghe Pastia (NE); strada Bucegi (E și S); Bulevardul Brăilei (SV). În acest perimetru este </a:t>
            </a:r>
            <a:r>
              <a:rPr lang="ro-RO" b="1" dirty="0"/>
              <a:t>Parcul Tineretului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2" name="7-Point Star 11"/>
          <p:cNvSpPr/>
          <p:nvPr/>
        </p:nvSpPr>
        <p:spPr>
          <a:xfrm>
            <a:off x="3681379" y="2655285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815" y="1963553"/>
            <a:ext cx="6531714" cy="4664599"/>
          </a:xfrm>
          <a:prstGeom prst="rect">
            <a:avLst/>
          </a:prstGeom>
        </p:spPr>
      </p:pic>
      <p:sp>
        <p:nvSpPr>
          <p:cNvPr id="16" name="7-Point Star 15"/>
          <p:cNvSpPr/>
          <p:nvPr/>
        </p:nvSpPr>
        <p:spPr>
          <a:xfrm>
            <a:off x="1828244" y="428043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7" name="7-Point Star 16"/>
          <p:cNvSpPr/>
          <p:nvPr/>
        </p:nvSpPr>
        <p:spPr>
          <a:xfrm>
            <a:off x="8363881" y="1473743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8" name="TextBox 17"/>
          <p:cNvSpPr txBox="1"/>
          <p:nvPr/>
        </p:nvSpPr>
        <p:spPr>
          <a:xfrm>
            <a:off x="5370897" y="1123610"/>
            <a:ext cx="3618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Un alt posibil amplasament pentru propunerea 3, cu intrare în Bulevardul Brăilei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415714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7" y="805159"/>
            <a:ext cx="9912723" cy="6052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6" name="TextBox 5"/>
          <p:cNvSpPr txBox="1"/>
          <p:nvPr/>
        </p:nvSpPr>
        <p:spPr>
          <a:xfrm>
            <a:off x="297363" y="202663"/>
            <a:ext cx="794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Propunerea 3 – Strada Bucegi, alee pietonală care intră în parc, dacă va fi posibil la cel putin 39 m față de intarea în parc. </a:t>
            </a:r>
          </a:p>
        </p:txBody>
      </p:sp>
      <p:sp>
        <p:nvSpPr>
          <p:cNvPr id="9" name="7-Point Star 8"/>
          <p:cNvSpPr/>
          <p:nvPr/>
        </p:nvSpPr>
        <p:spPr>
          <a:xfrm>
            <a:off x="3807117" y="2094613"/>
            <a:ext cx="928510" cy="454271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205" y="4038435"/>
            <a:ext cx="2993467" cy="26960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643" y="824800"/>
            <a:ext cx="3083030" cy="3003688"/>
          </a:xfrm>
          <a:prstGeom prst="rect">
            <a:avLst/>
          </a:prstGeom>
        </p:spPr>
      </p:pic>
      <p:sp>
        <p:nvSpPr>
          <p:cNvPr id="15" name="7-Point Star 14"/>
          <p:cNvSpPr/>
          <p:nvPr/>
        </p:nvSpPr>
        <p:spPr>
          <a:xfrm>
            <a:off x="9973781" y="218529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6" name="7-Point Star 15"/>
          <p:cNvSpPr/>
          <p:nvPr/>
        </p:nvSpPr>
        <p:spPr>
          <a:xfrm>
            <a:off x="10797620" y="4765465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76962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" y="1319769"/>
            <a:ext cx="5289971" cy="5168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7114"/>
            <a:ext cx="1063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 străzile: Strada Duiliu Zamfirescu (N); strada Republicii (S): Strada Cuza Vodă (E); Strada Mare a Unirii (V). În acest perimetru se află </a:t>
            </a:r>
            <a:r>
              <a:rPr lang="ro-RO" b="1" dirty="0"/>
              <a:t>Parcul Teatrului.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2418219" y="3666933"/>
            <a:ext cx="1076988" cy="1069094"/>
          </a:xfrm>
          <a:prstGeom prst="star7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9" name="TextBox 8"/>
          <p:cNvSpPr txBox="1"/>
          <p:nvPr/>
        </p:nvSpPr>
        <p:spPr>
          <a:xfrm>
            <a:off x="9161963" y="225879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95" y="1974160"/>
            <a:ext cx="6452170" cy="38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72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7363" y="202663"/>
            <a:ext cx="794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Propunerea rezervă – Strada Oituz, dacă va fi posibil, în spatele teatrului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1963" y="225879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8" y="766154"/>
            <a:ext cx="11879213" cy="592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74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1400" y="2664702"/>
            <a:ext cx="3235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Nicolae Bălcescu nr. 16</a:t>
            </a:r>
          </a:p>
          <a:p>
            <a:endParaRPr lang="ro-RO" b="1" dirty="0"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 Parcul Nicolae Bălcescu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44690" y="514392"/>
            <a:ext cx="209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Municipiul FOCȘANI</a:t>
            </a:r>
            <a:endParaRPr lang="ro-RO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38137" y="2443229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37093" y="3772697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1319" y="1413048"/>
            <a:ext cx="3315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Strada Moldovei nr. 5,</a:t>
            </a:r>
          </a:p>
          <a:p>
            <a:endParaRPr lang="ro-RO" b="1" dirty="0">
              <a:solidFill>
                <a:srgbClr val="002060"/>
              </a:solidFill>
            </a:endParaRPr>
          </a:p>
          <a:p>
            <a:r>
              <a:rPr lang="ro-RO" b="1" dirty="0">
                <a:solidFill>
                  <a:srgbClr val="002060"/>
                </a:solidFill>
              </a:rPr>
              <a:t>Școala gimnazială Anghel Saligny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74702" y="5157191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610563" y="969965"/>
            <a:ext cx="3249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Măgura (N);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Alexandru Golescu (S);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Păun Pincio Ion (E);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Moldova (NV);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Cezar Boliac (V)</a:t>
            </a:r>
            <a:endParaRPr lang="ro-RO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93446" y="95251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9192817" y="1003618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7-Point Star 24"/>
          <p:cNvSpPr/>
          <p:nvPr/>
        </p:nvSpPr>
        <p:spPr>
          <a:xfrm>
            <a:off x="9370654" y="242674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10021882" y="2493241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9302014" y="5277311"/>
            <a:ext cx="493652" cy="469322"/>
          </a:xfrm>
          <a:prstGeom prst="star7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TextBox 27"/>
          <p:cNvSpPr txBox="1"/>
          <p:nvPr/>
        </p:nvSpPr>
        <p:spPr>
          <a:xfrm>
            <a:off x="9864306" y="5157191"/>
            <a:ext cx="130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</a:t>
            </a:r>
          </a:p>
          <a:p>
            <a:r>
              <a:rPr lang="ro-RO" b="1" dirty="0"/>
              <a:t>rezervă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784" y="4081451"/>
            <a:ext cx="3748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În Parcul Tineretului/Robert Schuman</a:t>
            </a: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33295" y="3832044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9439643" y="3811402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2" name="Rectangle 31"/>
          <p:cNvSpPr/>
          <p:nvPr/>
        </p:nvSpPr>
        <p:spPr>
          <a:xfrm>
            <a:off x="4525790" y="2493241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strada Predeal (NV);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strada Republicii (S);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Strada Nicolae Bălcescu (E);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strada Timiș (NV)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72431" y="3772697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C00000"/>
                </a:solidFill>
              </a:rPr>
              <a:t>strada Maior Gheorghe Pastia (NE);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C00000"/>
                </a:solidFill>
              </a:rPr>
              <a:t>strada Bucegi (E și S);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C00000"/>
                </a:solidFill>
              </a:rPr>
              <a:t>Bulevardul Brăilei (SV)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319" y="5389748"/>
            <a:ext cx="3315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/>
              <a:t>Strada Oituz, în parcul teatrului</a:t>
            </a:r>
            <a:endParaRPr lang="ro-RO" dirty="0"/>
          </a:p>
        </p:txBody>
      </p:sp>
      <p:sp>
        <p:nvSpPr>
          <p:cNvPr id="35" name="Rectangle 34"/>
          <p:cNvSpPr/>
          <p:nvPr/>
        </p:nvSpPr>
        <p:spPr>
          <a:xfrm>
            <a:off x="4772431" y="5393182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dirty="0"/>
              <a:t>Strada Duiliu Zamfirescu (N);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Republicii (S):;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Cuza Vodă (E);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Mare a Unirii (V)</a:t>
            </a:r>
            <a:endParaRPr lang="ro-RO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41193" y="1457953"/>
            <a:ext cx="25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45°41'55.94"N, 27°11'33.33"E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75496" y="2862573"/>
            <a:ext cx="2510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45°42'1.79"N, 27°10'41.92"E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07013" y="4224433"/>
            <a:ext cx="301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 45°41'41.27"N,</a:t>
            </a:r>
          </a:p>
          <a:p>
            <a:r>
              <a:rPr lang="ro-RO" dirty="0"/>
              <a:t>27°11'17.51"E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007013" y="5866752"/>
            <a:ext cx="301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45.699685,</a:t>
            </a:r>
          </a:p>
          <a:p>
            <a:r>
              <a:rPr lang="ro-RO" dirty="0"/>
              <a:t>27.188150</a:t>
            </a:r>
          </a:p>
        </p:txBody>
      </p:sp>
    </p:spTree>
    <p:extLst>
      <p:ext uri="{BB962C8B-B14F-4D97-AF65-F5344CB8AC3E}">
        <p14:creationId xmlns:p14="http://schemas.microsoft.com/office/powerpoint/2010/main" val="2510091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1319" y="4477737"/>
            <a:ext cx="3235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Nicolae Bălcescu nr. 16</a:t>
            </a:r>
          </a:p>
          <a:p>
            <a:endParaRPr lang="ro-RO" b="1" dirty="0"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 Parcul Nicolae Bălcescu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370" y="182846"/>
            <a:ext cx="9316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ASPECTE PARTICULARE CARE POT DUCE LA MODIFICAREA PROPUNERILOR - Municipiul FOCȘANI</a:t>
            </a:r>
          </a:p>
          <a:p>
            <a:r>
              <a:rPr lang="ro-RO" b="1" dirty="0"/>
              <a:t>De ținut legătura cu ICSI în etapa de teren, dacă este necesar</a:t>
            </a:r>
            <a:endParaRPr lang="ro-RO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74702" y="3445026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37093" y="10245417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1319" y="1413048"/>
            <a:ext cx="3315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Strada Moldovei nr. 5,</a:t>
            </a:r>
          </a:p>
          <a:p>
            <a:endParaRPr lang="ro-RO" b="1" dirty="0">
              <a:solidFill>
                <a:srgbClr val="002060"/>
              </a:solidFill>
            </a:endParaRPr>
          </a:p>
          <a:p>
            <a:r>
              <a:rPr lang="ro-RO" b="1" dirty="0">
                <a:solidFill>
                  <a:srgbClr val="002060"/>
                </a:solidFill>
              </a:rPr>
              <a:t>Scoala gimnazială Anghel Saligny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74702" y="11629911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036697" y="969965"/>
            <a:ext cx="7986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N,E,S- este în vecinătatea unei zone cu locuințe unifamiliale, CASE –Parter, și case p+1.(combustibil solid+combustibil gazos)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Măgura (N): cu case; 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Alexandru Golescu (S): cu case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Păun Pincio Ion (E): cu case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Moldova (NV)-strada cu trafic intens, fiind nod de traffic și având în vecinatate: Liceul Unirea, Liceul Industrial nr.2 și Școala Anghel Saligny. 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Cezar Boliac (V)-strada cu trafic foarte intens.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1347" y="91087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720718" y="961979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7-Point Star 24"/>
          <p:cNvSpPr/>
          <p:nvPr/>
        </p:nvSpPr>
        <p:spPr>
          <a:xfrm>
            <a:off x="678480" y="3931772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1329708" y="396123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9302014" y="11750031"/>
            <a:ext cx="493652" cy="469322"/>
          </a:xfrm>
          <a:prstGeom prst="star7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TextBox 27"/>
          <p:cNvSpPr txBox="1"/>
          <p:nvPr/>
        </p:nvSpPr>
        <p:spPr>
          <a:xfrm>
            <a:off x="9864306" y="11629911"/>
            <a:ext cx="130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</a:t>
            </a:r>
          </a:p>
          <a:p>
            <a:r>
              <a:rPr lang="ro-RO" b="1" dirty="0"/>
              <a:t>rezervă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33295" y="10304764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9439643" y="10284122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2" name="Rectangle 31"/>
          <p:cNvSpPr/>
          <p:nvPr/>
        </p:nvSpPr>
        <p:spPr>
          <a:xfrm>
            <a:off x="4525790" y="8965961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strada Predeal (NV);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strada Republicii (S):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Strada Nicolae Bălcescu (E);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strada Timiș (NV)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319" y="8204862"/>
            <a:ext cx="3315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/>
              <a:t>Strada Cuza Vodă nr. 50-52, în curtea Spitalului Județean de Urgență Sf. Pantelimon</a:t>
            </a:r>
            <a:endParaRPr lang="ro-RO" dirty="0"/>
          </a:p>
        </p:txBody>
      </p:sp>
      <p:sp>
        <p:nvSpPr>
          <p:cNvPr id="35" name="Rectangle 34"/>
          <p:cNvSpPr/>
          <p:nvPr/>
        </p:nvSpPr>
        <p:spPr>
          <a:xfrm>
            <a:off x="4772431" y="8067874"/>
            <a:ext cx="3249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Dimitrie Hârlescu (N)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Limită arie analizată/Strada Ecaterina Teodorescu (V)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Gheorghe Pătrașcu(S)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Ștefan del Mare (E)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75496" y="9335293"/>
            <a:ext cx="2510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45°42'1.79"N, 27°10'41.92"E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07013" y="10697153"/>
            <a:ext cx="301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 45°41'41.27"N,</a:t>
            </a:r>
          </a:p>
          <a:p>
            <a:r>
              <a:rPr lang="ro-RO" dirty="0"/>
              <a:t>27°11'17.51"E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007013" y="8681866"/>
            <a:ext cx="301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45°42'13.68"N,</a:t>
            </a:r>
          </a:p>
          <a:p>
            <a:r>
              <a:rPr lang="ro-RO" dirty="0"/>
              <a:t>27°11'35.59"E</a:t>
            </a:r>
          </a:p>
        </p:txBody>
      </p:sp>
      <p:sp>
        <p:nvSpPr>
          <p:cNvPr id="4" name="Rectangle 3"/>
          <p:cNvSpPr/>
          <p:nvPr/>
        </p:nvSpPr>
        <p:spPr>
          <a:xfrm>
            <a:off x="4129164" y="3691320"/>
            <a:ext cx="789370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Parcul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Nicolae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Bălcescu-este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reamenajare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(zona 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nchis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lucru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-zona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total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decopertat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Predeal (NV)-case P 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case P+1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Republicii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(S):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ului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Strada Nicolae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Bălcescu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(E)- case P 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case P+1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Timiș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(NV)- case P 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case P+1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Intrarea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str. Nicolae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Balcescu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pastreaz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dup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reamenajarea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parcului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accesibil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ț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aglomerat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61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44690" y="514392"/>
            <a:ext cx="209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Municipiul FOCȘANI</a:t>
            </a:r>
            <a:endParaRPr lang="ro-RO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74702" y="3445026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34890" y="987932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39" name="7-Point Star 38"/>
          <p:cNvSpPr/>
          <p:nvPr/>
        </p:nvSpPr>
        <p:spPr>
          <a:xfrm>
            <a:off x="541238" y="967290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0" name="Rectangle 39"/>
          <p:cNvSpPr/>
          <p:nvPr/>
        </p:nvSpPr>
        <p:spPr>
          <a:xfrm>
            <a:off x="531143" y="1831125"/>
            <a:ext cx="3748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În Parcul Tineretului/Robert Schuman</a:t>
            </a: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93915" y="999706"/>
            <a:ext cx="6917932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Gheorghe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Pastia-Blocuri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P+3 (NE);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Bucegi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S);-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Blocuri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P+3;-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intersec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ț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semaforizat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Brăilei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(SV)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Blocuri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P+4;-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 are 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propunere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reamenajarea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parcului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viitorul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apropiat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7-Point Star 41"/>
          <p:cNvSpPr/>
          <p:nvPr/>
        </p:nvSpPr>
        <p:spPr>
          <a:xfrm>
            <a:off x="642516" y="4118033"/>
            <a:ext cx="493652" cy="469322"/>
          </a:xfrm>
          <a:prstGeom prst="star7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3" name="TextBox 42"/>
          <p:cNvSpPr txBox="1"/>
          <p:nvPr/>
        </p:nvSpPr>
        <p:spPr>
          <a:xfrm>
            <a:off x="1204808" y="3997913"/>
            <a:ext cx="130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</a:t>
            </a:r>
          </a:p>
          <a:p>
            <a:r>
              <a:rPr lang="ro-RO" b="1" dirty="0"/>
              <a:t>rezervă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12066" y="4043265"/>
            <a:ext cx="5227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de rezervă, probabil în locul propunerii 2</a:t>
            </a:r>
          </a:p>
          <a:p>
            <a:r>
              <a:rPr lang="ro-RO" b="1" dirty="0"/>
              <a:t>Se va vedea/alege pe teren </a:t>
            </a:r>
          </a:p>
        </p:txBody>
      </p:sp>
    </p:spTree>
    <p:extLst>
      <p:ext uri="{BB962C8B-B14F-4D97-AF65-F5344CB8AC3E}">
        <p14:creationId xmlns:p14="http://schemas.microsoft.com/office/powerpoint/2010/main" val="3200847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55" y="3594596"/>
            <a:ext cx="3350780" cy="2875745"/>
          </a:xfrm>
          <a:prstGeom prst="rect">
            <a:avLst/>
          </a:prstGeom>
          <a:ln w="79375" cmpd="dbl">
            <a:solidFill>
              <a:schemeClr val="bg1">
                <a:lumMod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3" y="567950"/>
            <a:ext cx="4198622" cy="3284471"/>
          </a:xfrm>
          <a:prstGeom prst="rect">
            <a:avLst/>
          </a:prstGeom>
          <a:ln w="63500" cmpd="dbl"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728702" y="134278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9903" y="251102"/>
            <a:ext cx="3444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/>
              <a:t>Imagine de ansamblu </a:t>
            </a:r>
          </a:p>
          <a:p>
            <a:endParaRPr lang="ro-RO" dirty="0"/>
          </a:p>
          <a:p>
            <a:r>
              <a:rPr lang="ro-RO" dirty="0"/>
              <a:t>Arie circulară cu raza de 150 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6356" y="1510762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904" y="1972685"/>
            <a:ext cx="4960347" cy="3790988"/>
          </a:xfrm>
          <a:prstGeom prst="rect">
            <a:avLst/>
          </a:prstGeom>
          <a:ln w="63500" cmpd="dbl">
            <a:solidFill>
              <a:srgbClr val="FFD85B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8954251" y="267208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205" y="3041418"/>
            <a:ext cx="4171795" cy="3428923"/>
          </a:xfrm>
          <a:prstGeom prst="rect">
            <a:avLst/>
          </a:prstGeom>
          <a:ln w="63500" cmpd="dbl">
            <a:solidFill>
              <a:srgbClr val="C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45002" y="6470341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</a:t>
            </a:r>
            <a:r>
              <a:rPr lang="en-US" b="1" dirty="0" err="1"/>
              <a:t>rezerv</a:t>
            </a:r>
            <a:r>
              <a:rPr lang="ro-RO" b="1" dirty="0"/>
              <a:t>ă</a:t>
            </a:r>
          </a:p>
        </p:txBody>
      </p:sp>
    </p:spTree>
    <p:extLst>
      <p:ext uri="{BB962C8B-B14F-4D97-AF65-F5344CB8AC3E}">
        <p14:creationId xmlns:p14="http://schemas.microsoft.com/office/powerpoint/2010/main" val="2457673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969453"/>
              </p:ext>
            </p:extLst>
          </p:nvPr>
        </p:nvGraphicFramePr>
        <p:xfrm>
          <a:off x="584231" y="750996"/>
          <a:ext cx="11111848" cy="3744503"/>
        </p:xfrm>
        <a:graphic>
          <a:graphicData uri="http://schemas.openxmlformats.org/drawingml/2006/table">
            <a:tbl>
              <a:tblPr/>
              <a:tblGrid>
                <a:gridCol w="4556698">
                  <a:extLst>
                    <a:ext uri="{9D8B030D-6E8A-4147-A177-3AD203B41FA5}">
                      <a16:colId xmlns:a16="http://schemas.microsoft.com/office/drawing/2014/main" val="1163956936"/>
                    </a:ext>
                  </a:extLst>
                </a:gridCol>
                <a:gridCol w="431154">
                  <a:extLst>
                    <a:ext uri="{9D8B030D-6E8A-4147-A177-3AD203B41FA5}">
                      <a16:colId xmlns:a16="http://schemas.microsoft.com/office/drawing/2014/main" val="77262700"/>
                    </a:ext>
                  </a:extLst>
                </a:gridCol>
                <a:gridCol w="2129461">
                  <a:extLst>
                    <a:ext uri="{9D8B030D-6E8A-4147-A177-3AD203B41FA5}">
                      <a16:colId xmlns:a16="http://schemas.microsoft.com/office/drawing/2014/main" val="3637639589"/>
                    </a:ext>
                  </a:extLst>
                </a:gridCol>
                <a:gridCol w="1934453">
                  <a:extLst>
                    <a:ext uri="{9D8B030D-6E8A-4147-A177-3AD203B41FA5}">
                      <a16:colId xmlns:a16="http://schemas.microsoft.com/office/drawing/2014/main" val="875099750"/>
                    </a:ext>
                  </a:extLst>
                </a:gridCol>
                <a:gridCol w="1018596">
                  <a:extLst>
                    <a:ext uri="{9D8B030D-6E8A-4147-A177-3AD203B41FA5}">
                      <a16:colId xmlns:a16="http://schemas.microsoft.com/office/drawing/2014/main" val="699808316"/>
                    </a:ext>
                  </a:extLst>
                </a:gridCol>
                <a:gridCol w="1041486">
                  <a:extLst>
                    <a:ext uri="{9D8B030D-6E8A-4147-A177-3AD203B41FA5}">
                      <a16:colId xmlns:a16="http://schemas.microsoft.com/office/drawing/2014/main" val="904906980"/>
                    </a:ext>
                  </a:extLst>
                </a:gridCol>
              </a:tblGrid>
              <a:tr h="3363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CRITERII DE AMPLASARE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Propunerea 1</a:t>
                      </a:r>
                    </a:p>
                    <a:p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Strada Moldovei nr. 5,</a:t>
                      </a:r>
                    </a:p>
                    <a:p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Scoala gimnazială Anghel Saligny</a:t>
                      </a:r>
                    </a:p>
                    <a:p>
                      <a:endParaRPr lang="ro-RO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Propunerea 2</a:t>
                      </a:r>
                    </a:p>
                    <a:p>
                      <a:r>
                        <a:rPr lang="ro-RO" sz="1200" b="1" dirty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Strada Nicolae Bălcescu nr. 16</a:t>
                      </a:r>
                    </a:p>
                    <a:p>
                      <a:r>
                        <a:rPr lang="ro-RO" sz="1200" b="1" dirty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În Parcul Nicolae Bălcescu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Propunerea 3</a:t>
                      </a:r>
                    </a:p>
                    <a:p>
                      <a:r>
                        <a:rPr lang="ro-RO" sz="1200" b="1" dirty="0">
                          <a:solidFill>
                            <a:srgbClr val="FF0000"/>
                          </a:solidFill>
                        </a:rPr>
                        <a:t>În Parcul Tineretului</a:t>
                      </a:r>
                      <a:endParaRPr lang="ro-RO" sz="1200" dirty="0">
                        <a:solidFill>
                          <a:srgbClr val="FF0000"/>
                        </a:solidFill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Propunerea</a:t>
                      </a:r>
                    </a:p>
                    <a:p>
                      <a:r>
                        <a:rPr lang="ro-RO" sz="1200" b="1" dirty="0"/>
                        <a:t>Rezervă</a:t>
                      </a:r>
                      <a:endParaRPr lang="ro-RO" sz="1200" dirty="0"/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423"/>
                  </a:ext>
                </a:extLst>
              </a:tr>
              <a:tr h="523080">
                <a:tc gridSpan="2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07625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243877"/>
                  </a:ext>
                </a:extLst>
              </a:tr>
              <a:tr h="2041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Gestionare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calității aerului (SA, evaluare,</a:t>
                      </a:r>
                      <a:r>
                        <a:rPr lang="ro-RO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monitorizare)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Există PMCA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946638"/>
                  </a:ext>
                </a:extLst>
              </a:tr>
              <a:tr h="9548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apportionment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gridSpan="4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89525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42795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933643"/>
                  </a:ext>
                </a:extLst>
              </a:tr>
              <a:tr h="1983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monitorizare plan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PMCA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23801"/>
                  </a:ext>
                </a:extLst>
              </a:tr>
              <a:tr h="232885">
                <a:tc rowSpan="4"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REZULTATE MĂSURĂRI POIM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095574"/>
                  </a:ext>
                </a:extLst>
              </a:tr>
              <a:tr h="23700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104756"/>
                  </a:ext>
                </a:extLst>
              </a:tr>
              <a:tr h="25986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382413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17427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54309" y="5000997"/>
            <a:ext cx="7971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0BABE-0924-40E0-A558-62A10EE108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157246FC-AA47-45B5-9EBC-B1666A8F0AC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0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6382"/>
            <a:ext cx="12192000" cy="6532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CRITERII DE APMPLASARE 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conform prevederilor din </a:t>
            </a:r>
            <a:r>
              <a:rPr lang="ro-RO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Legea 104/2011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privind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ro-RO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înconjurător, cu modificaările și completările ulterioare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ANEXA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5: EVALUAREA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calităţii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înconjurător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amplasarea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A.2.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Amplasarea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macroscară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Protecţia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sănătăţii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umane</a:t>
            </a:r>
            <a:endParaRPr lang="ro-RO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amplasează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evite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măsurarea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micromedii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imediata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vecinătate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amplasează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segment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lungime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egală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de 100 m,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egală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de 250 m x 250 m,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tip industrial,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câţiva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sz="24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poluare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influenţat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contribuţiile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integrate ale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tuturor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surselor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direcţia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opusă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vântului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poluare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d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minat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unică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excepţia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situaţie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tipică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calităţii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mulţi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km2 . 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7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236608" y="297846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608" y="1679038"/>
            <a:ext cx="10964009" cy="317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ro-RO" sz="28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ot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sursele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interferenţă</a:t>
            </a:r>
            <a:r>
              <a:rPr lang="en-US" u="sng" dirty="0"/>
              <a:t>;</a:t>
            </a:r>
            <a:endParaRPr lang="ro-RO" u="sng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oportunitatea</a:t>
            </a:r>
            <a:r>
              <a:rPr lang="en-US" dirty="0"/>
              <a:t> </a:t>
            </a:r>
            <a:r>
              <a:rPr lang="en-US" dirty="0" err="1"/>
              <a:t>amplasării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mulţi</a:t>
            </a:r>
            <a:r>
              <a:rPr lang="en-US" dirty="0"/>
              <a:t> </a:t>
            </a:r>
            <a:r>
              <a:rPr lang="en-US" dirty="0" err="1"/>
              <a:t>poluanţi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379771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724981" y="393405"/>
            <a:ext cx="4274574" cy="736088"/>
          </a:xfrm>
        </p:spPr>
        <p:txBody>
          <a:bodyPr>
            <a:normAutofit/>
          </a:bodyPr>
          <a:lstStyle/>
          <a:p>
            <a:r>
              <a:rPr lang="ro-RO" sz="2800" b="1" dirty="0"/>
              <a:t>SURSE DATE ȘI INFORMAȚII</a:t>
            </a:r>
            <a:endParaRPr lang="en-US" sz="2800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95693" y="1304129"/>
            <a:ext cx="12192000" cy="596997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o-RO" sz="1600" b="1" dirty="0"/>
              <a:t>Google maps, OpenStreetMap</a:t>
            </a:r>
            <a:r>
              <a:rPr lang="ro-RO" sz="1600" dirty="0"/>
              <a:t>:	- hărți și imagini satelitare</a:t>
            </a:r>
          </a:p>
          <a:p>
            <a:pPr marL="0" lvl="0" indent="0">
              <a:buNone/>
            </a:pPr>
            <a:r>
              <a:rPr lang="ro-RO" sz="1600" b="1" dirty="0"/>
              <a:t>Baza de date a RNMCA</a:t>
            </a:r>
            <a:r>
              <a:rPr lang="ro-RO" sz="1600" dirty="0"/>
              <a:t>:	- amplasarea stației de monitorizare a calității aerului din zona Vrancea, datele de calitate a aerului și date meteo obținute la stația RNMCA din zona Vrancea</a:t>
            </a:r>
          </a:p>
          <a:p>
            <a:pPr marL="0" lvl="0" indent="0">
              <a:buNone/>
            </a:pPr>
            <a:r>
              <a:rPr lang="ro-RO" sz="1600" b="1" dirty="0"/>
              <a:t>Inventare de emisii ANPM</a:t>
            </a:r>
          </a:p>
          <a:p>
            <a:pPr marL="0" lvl="0" indent="0">
              <a:buNone/>
            </a:pPr>
            <a:r>
              <a:rPr lang="ro-RO" sz="1600" b="1" dirty="0"/>
              <a:t>Plan de menținere a calității aerului în județul Vrancea - </a:t>
            </a:r>
            <a:r>
              <a:rPr lang="ro-RO" sz="1600" b="1" dirty="0">
                <a:hlinkClick r:id="rId3"/>
              </a:rPr>
              <a:t>http://www.anpm.ro/documents/2292240/3486746/PMCA_Vrancea_aprobat.pdf/0a4d4717-3ec9-45e8-8bde-3b6e305f586f</a:t>
            </a:r>
            <a:endParaRPr lang="ro-RO" sz="1600" b="1" dirty="0"/>
          </a:p>
          <a:p>
            <a:pPr marL="0" lvl="0" indent="0">
              <a:buNone/>
            </a:pPr>
            <a:r>
              <a:rPr lang="ro-RO" sz="1600" b="1" dirty="0"/>
              <a:t>Raport anual privind stadiul realizării măsurilor aferente anului 2020, cuprinse în Planul de menținere a calității aerului în județul Vrancea 2019 – 2023, aprobat prin HCJ nr. 20 din 11.02.021 -  </a:t>
            </a:r>
            <a:r>
              <a:rPr lang="ro-RO" sz="1600" b="1" dirty="0">
                <a:hlinkClick r:id="rId4"/>
              </a:rPr>
              <a:t>http://www.anpm.ro/documents/2292240/55680094/VN_hotarareCJVn_+20-2021.pdf/5e1eb901-8166-41ba-8095-2cf00376a373</a:t>
            </a:r>
            <a:endParaRPr lang="ro-RO" sz="1600" b="1" dirty="0"/>
          </a:p>
          <a:p>
            <a:pPr marL="0" lvl="0" indent="0">
              <a:buNone/>
            </a:pPr>
            <a:r>
              <a:rPr lang="ro-RO" sz="1600" dirty="0"/>
              <a:t>RAPORT ANUAL DE MONITORIZARE PRIVIND EFECTELE APLICĂRII MĂSURILOR CUPRINSE ÎN PLANUL DE MENȚINERE A CALITĂȚII AERULUI, ÎN JUDEȚUL VRANCEA 2019-2023 PENTRU ANUL 2019 - </a:t>
            </a:r>
            <a:r>
              <a:rPr lang="ro-RO" sz="1600" dirty="0">
                <a:hlinkClick r:id="rId5"/>
              </a:rPr>
              <a:t>http://www.anpm.ro/web/apm-vrancea/calitatea-aerului-inconjurator</a:t>
            </a:r>
            <a:endParaRPr lang="ro-RO" sz="1600" dirty="0"/>
          </a:p>
          <a:p>
            <a:pPr marL="0" lvl="0" indent="0">
              <a:buNone/>
            </a:pPr>
            <a:r>
              <a:rPr lang="ro-RO" sz="1600" b="1" dirty="0"/>
              <a:t>Studiu privind evaluarea calităţii aerului prin modelare matematică - nivel naţional - anul 2013, elaborator S.C. Westagem S.A.</a:t>
            </a:r>
          </a:p>
          <a:p>
            <a:pPr marL="0" indent="0">
              <a:buNone/>
            </a:pPr>
            <a:r>
              <a:rPr lang="ro-RO" sz="1600" b="1" dirty="0"/>
              <a:t>Evaluarea calității aerului prin modelare, Zona Vrancea, 2015, elaborator S.C. Westagem S.A. </a:t>
            </a:r>
            <a:r>
              <a:rPr lang="ro-RO" sz="1600" b="1" dirty="0">
                <a:hlinkClick r:id="rId6"/>
              </a:rPr>
              <a:t>http://www.mmediu.ro/categorie/calitatea-aerului/56</a:t>
            </a:r>
            <a:endParaRPr lang="ro-RO" sz="1600" b="1" dirty="0"/>
          </a:p>
          <a:p>
            <a:pPr marL="0" indent="0">
              <a:buNone/>
            </a:pPr>
            <a:r>
              <a:rPr lang="ro-RO" sz="1600" b="1" dirty="0"/>
              <a:t>STRATEGIA INTEGRATĂ DE DEZVOLTARE URBANĂ A MUNICIPIULUI FOCȘANI 2014 – 2023 - </a:t>
            </a:r>
            <a:r>
              <a:rPr lang="ro-RO" sz="1600" b="1" dirty="0">
                <a:hlinkClick r:id="rId7"/>
              </a:rPr>
              <a:t>https://www.focsani.info/fisiere/pagini_fisiere/strategia2014-2023.pdf</a:t>
            </a:r>
            <a:endParaRPr lang="ro-RO" sz="1600" b="1" dirty="0"/>
          </a:p>
          <a:p>
            <a:pPr marL="0" indent="0">
              <a:buNone/>
            </a:pPr>
            <a:endParaRPr lang="ro-RO" sz="1600" b="1" dirty="0"/>
          </a:p>
          <a:p>
            <a:pPr marL="0" indent="0">
              <a:buNone/>
            </a:pPr>
            <a:r>
              <a:rPr lang="ro-RO" sz="1600" b="1" dirty="0"/>
              <a:t>Plan Urbanistic General Municipiul Focșani, județul Vrancea  </a:t>
            </a:r>
            <a:r>
              <a:rPr lang="ro-RO" sz="1600" b="1" dirty="0">
                <a:hlinkClick r:id="rId8"/>
              </a:rPr>
              <a:t>http://www.focsani.info/pagina/proiect-pug</a:t>
            </a:r>
            <a:endParaRPr lang="ro-RO" sz="1600" b="1" dirty="0"/>
          </a:p>
          <a:p>
            <a:pPr marL="0" indent="0">
              <a:buNone/>
            </a:pP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43550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357" y="1171441"/>
            <a:ext cx="3736643" cy="5360616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11286667" cy="1103482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</a:t>
            </a:r>
            <a:r>
              <a:rPr lang="en-US" sz="4000" b="1" dirty="0"/>
              <a:t>VRANCEA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298841"/>
              </p:ext>
            </p:extLst>
          </p:nvPr>
        </p:nvGraphicFramePr>
        <p:xfrm>
          <a:off x="209681" y="1171441"/>
          <a:ext cx="8210042" cy="549351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761359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851416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818152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605467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1513191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452673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595752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595752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560705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455575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812625">
                <a:tc rowSpan="2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Regim evaluare</a:t>
                      </a:r>
                      <a:r>
                        <a:rPr lang="en-GB" sz="2800" u="none" strike="noStrike" dirty="0">
                          <a:effectLst/>
                        </a:rPr>
                        <a:t> actual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SO</a:t>
                      </a:r>
                      <a:r>
                        <a:rPr lang="ro-RO" sz="2400" u="none" strike="noStrike" kern="1200" baseline="-25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</a:t>
                      </a:r>
                      <a:endParaRPr lang="ro-RO" sz="2400" u="none" strike="noStrike" kern="1200" baseline="-25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u="none" strike="noStrike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ro-RO" sz="2400" u="none" strike="noStrike" kern="1200" baseline="-25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o-RO" sz="2400" u="none" strike="noStrike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ro-RO" sz="2400" u="none" strike="noStrike" kern="1200" baseline="-25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ro-RO" sz="2800" u="none" strike="noStrike" kern="1200" baseline="-25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o-RO" sz="2800" u="none" strike="noStrike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/NOx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</a:t>
                      </a:r>
                      <a:endParaRPr lang="ro-RO" sz="24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Pb</a:t>
                      </a:r>
                      <a:endParaRPr lang="ro-RO" sz="24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Cd</a:t>
                      </a:r>
                      <a:endParaRPr lang="ro-RO" sz="24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As</a:t>
                      </a:r>
                      <a:endParaRPr lang="ro-RO" sz="24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Ni</a:t>
                      </a:r>
                      <a:endParaRPr lang="ro-RO" sz="24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961760">
                <a:tc vMerge="1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u="none" strike="noStrike" kern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kern="1200" dirty="0">
                        <a:solidFill>
                          <a:srgbClr val="92D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371913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Plan de menținere aprobat prin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HCJ Vrancea</a:t>
                      </a:r>
                      <a:r>
                        <a:rPr lang="ro-RO" sz="2800" u="none" strike="noStrike" baseline="0" dirty="0">
                          <a:effectLst/>
                        </a:rPr>
                        <a:t> nr. </a:t>
                      </a:r>
                      <a:r>
                        <a:rPr lang="ro-RO" sz="28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142 din 30.10.2019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PMCA Vrancea cuprinde pentru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Municipiul Focșani, 4 măsuri/acțiuni pentru surse mobile și 5 pentru surse de suprafață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Măsurile sunt în curs de implementare (unele cu termenul de finalizare depășit).</a:t>
                      </a:r>
                      <a:endParaRPr lang="ro-RO" sz="2800" u="none" strike="noStrike" baseline="0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17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455" y="21857"/>
            <a:ext cx="7295466" cy="6766528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121114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VRANCEA</a:t>
            </a:r>
            <a:br>
              <a:rPr lang="ro-RO" sz="4000" b="1" dirty="0"/>
            </a:br>
            <a:r>
              <a:rPr lang="ro-RO" sz="4000" b="1" dirty="0"/>
              <a:t>SITUAȚIE EXISTENTĂ</a:t>
            </a:r>
            <a:endParaRPr lang="en-US" sz="4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01359"/>
              </p:ext>
            </p:extLst>
          </p:nvPr>
        </p:nvGraphicFramePr>
        <p:xfrm>
          <a:off x="301215" y="1858802"/>
          <a:ext cx="4310806" cy="2450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573">
                  <a:extLst>
                    <a:ext uri="{9D8B030D-6E8A-4147-A177-3AD203B41FA5}">
                      <a16:colId xmlns:a16="http://schemas.microsoft.com/office/drawing/2014/main" val="3297799059"/>
                    </a:ext>
                  </a:extLst>
                </a:gridCol>
                <a:gridCol w="400483">
                  <a:extLst>
                    <a:ext uri="{9D8B030D-6E8A-4147-A177-3AD203B41FA5}">
                      <a16:colId xmlns:a16="http://schemas.microsoft.com/office/drawing/2014/main" val="1917332404"/>
                    </a:ext>
                  </a:extLst>
                </a:gridCol>
                <a:gridCol w="443778">
                  <a:extLst>
                    <a:ext uri="{9D8B030D-6E8A-4147-A177-3AD203B41FA5}">
                      <a16:colId xmlns:a16="http://schemas.microsoft.com/office/drawing/2014/main" val="1838448772"/>
                    </a:ext>
                  </a:extLst>
                </a:gridCol>
                <a:gridCol w="2830972">
                  <a:extLst>
                    <a:ext uri="{9D8B030D-6E8A-4147-A177-3AD203B41FA5}">
                      <a16:colId xmlns:a16="http://schemas.microsoft.com/office/drawing/2014/main" val="1671061290"/>
                    </a:ext>
                  </a:extLst>
                </a:gridCol>
              </a:tblGrid>
              <a:tr h="1173370">
                <a:tc>
                  <a:txBody>
                    <a:bodyPr/>
                    <a:lstStyle/>
                    <a:p>
                      <a:pPr algn="ctr"/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STAȚIE DE  MONITORIZARE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stație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arie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39817"/>
                  </a:ext>
                </a:extLst>
              </a:tr>
              <a:tr h="1277075">
                <a:tc>
                  <a:txBody>
                    <a:bodyPr/>
                    <a:lstStyle/>
                    <a:p>
                      <a:pPr algn="ctr"/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VN - 1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b="1" dirty="0"/>
                        <a:t>Fond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b="1" dirty="0"/>
                        <a:t>Suburbană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incinta Uzinei de apă pe drumul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ro-RO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udețean</a:t>
                      </a:r>
                    </a:p>
                    <a:p>
                      <a:pPr algn="ctr"/>
                      <a:r>
                        <a:rPr lang="ro-RO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Focșani-Suraia</a:t>
                      </a:r>
                      <a:endParaRPr lang="ro-RO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3377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1215" y="5406498"/>
            <a:ext cx="3942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i="1" dirty="0"/>
              <a:t>Sursa imaginii: baza de date RNMCA</a:t>
            </a:r>
          </a:p>
          <a:p>
            <a:r>
              <a:rPr lang="ro-RO" i="1" dirty="0"/>
              <a:t>Site CalitateAer, Secțiunea Evaluare/Hartă evaluare</a:t>
            </a:r>
          </a:p>
        </p:txBody>
      </p:sp>
      <p:sp>
        <p:nvSpPr>
          <p:cNvPr id="8" name="Donut 7"/>
          <p:cNvSpPr/>
          <p:nvPr/>
        </p:nvSpPr>
        <p:spPr>
          <a:xfrm>
            <a:off x="9474612" y="3505086"/>
            <a:ext cx="670560" cy="804161"/>
          </a:xfrm>
          <a:prstGeom prst="donut">
            <a:avLst>
              <a:gd name="adj" fmla="val 4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215" y="4666682"/>
            <a:ext cx="431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Probe lunare de TSP în mai multe puncte de control din județ.</a:t>
            </a:r>
          </a:p>
        </p:txBody>
      </p:sp>
    </p:spTree>
    <p:extLst>
      <p:ext uri="{BB962C8B-B14F-4D97-AF65-F5344CB8AC3E}">
        <p14:creationId xmlns:p14="http://schemas.microsoft.com/office/powerpoint/2010/main" val="281818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5" y="101600"/>
            <a:ext cx="8803124" cy="6525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547" y="101601"/>
            <a:ext cx="5843185" cy="3754068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13348" y="5474723"/>
            <a:ext cx="3906981" cy="1151968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STAȚIA VN-1 Municipiul Focșani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424" y="4066323"/>
            <a:ext cx="3344309" cy="265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09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8718</TotalTime>
  <Words>2953</Words>
  <Application>Microsoft Office PowerPoint</Application>
  <PresentationFormat>Widescreen</PresentationFormat>
  <Paragraphs>353</Paragraphs>
  <Slides>39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La amplasare se iau în considerare:</vt:lpstr>
      <vt:lpstr>SURSE DATE ȘI INFORMAȚII</vt:lpstr>
      <vt:lpstr>ZONA VRANCEA SITUAȚIE EXISTENTĂ - INFORMAȚII GENERALE</vt:lpstr>
      <vt:lpstr>ZONA VRANCEA SITUAȚIE EXISTENTĂ</vt:lpstr>
      <vt:lpstr>STAȚIA VN-1 Municipiul Focșani</vt:lpstr>
      <vt:lpstr>PowerPoint Presentation</vt:lpstr>
      <vt:lpstr>PowerPoint Presentation</vt:lpstr>
      <vt:lpstr>Analiza aspectelor relevante pentru criteriile urmărite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A.N.P.M  pentru  amplasare stație Fond Urban Zona VRANCEA/Municipiul Focșani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617</cp:revision>
  <dcterms:created xsi:type="dcterms:W3CDTF">2021-02-20T07:54:09Z</dcterms:created>
  <dcterms:modified xsi:type="dcterms:W3CDTF">2021-07-28T15:49:57Z</dcterms:modified>
</cp:coreProperties>
</file>