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7" r:id="rId2"/>
    <p:sldId id="275" r:id="rId3"/>
    <p:sldId id="274" r:id="rId4"/>
    <p:sldId id="276" r:id="rId5"/>
    <p:sldId id="271" r:id="rId6"/>
    <p:sldId id="286" r:id="rId7"/>
    <p:sldId id="288" r:id="rId8"/>
    <p:sldId id="289" r:id="rId9"/>
    <p:sldId id="291" r:id="rId10"/>
    <p:sldId id="292" r:id="rId11"/>
    <p:sldId id="293" r:id="rId12"/>
    <p:sldId id="294" r:id="rId13"/>
    <p:sldId id="296" r:id="rId14"/>
    <p:sldId id="297" r:id="rId15"/>
  </p:sldIdLst>
  <p:sldSz cx="12192000" cy="6858000"/>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2FBFB6AC-541B-4933-9896-51ABFF01D9E8}" type="datetimeFigureOut">
              <a:rPr lang="en-GB" smtClean="0"/>
              <a:t>09/01/2020</a:t>
            </a:fld>
            <a:endParaRPr lang="en-GB"/>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A871E7F5-259C-4BC8-AF10-9DB7E99B3F73}" type="slidenum">
              <a:rPr lang="en-GB" smtClean="0"/>
              <a:t>‹#›</a:t>
            </a:fld>
            <a:endParaRPr lang="en-GB"/>
          </a:p>
        </p:txBody>
      </p:sp>
    </p:spTree>
    <p:extLst>
      <p:ext uri="{BB962C8B-B14F-4D97-AF65-F5344CB8AC3E}">
        <p14:creationId xmlns:p14="http://schemas.microsoft.com/office/powerpoint/2010/main" val="1077355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EA83774-1EDB-440C-AFA0-B9804536D932}" type="datetimeFigureOut">
              <a:rPr lang="en-GB" smtClean="0"/>
              <a:t>09/01/2020</a:t>
            </a:fld>
            <a:endParaRPr lang="en-GB"/>
          </a:p>
        </p:txBody>
      </p:sp>
      <p:sp>
        <p:nvSpPr>
          <p:cNvPr id="5" name="Footer Placeholder 4"/>
          <p:cNvSpPr>
            <a:spLocks noGrp="1"/>
          </p:cNvSpPr>
          <p:nvPr>
            <p:ph type="ftr" sz="quarter" idx="11"/>
          </p:nvPr>
        </p:nvSpPr>
        <p:spPr>
          <a:xfrm>
            <a:off x="2416500" y="329307"/>
            <a:ext cx="4973915" cy="309201"/>
          </a:xfrm>
        </p:spPr>
        <p:txBody>
          <a:bodyPr/>
          <a:lstStyle/>
          <a:p>
            <a:endParaRPr lang="en-GB"/>
          </a:p>
        </p:txBody>
      </p:sp>
      <p:sp>
        <p:nvSpPr>
          <p:cNvPr id="6" name="Slide Number Placeholder 5"/>
          <p:cNvSpPr>
            <a:spLocks noGrp="1"/>
          </p:cNvSpPr>
          <p:nvPr>
            <p:ph type="sldNum" sz="quarter" idx="12"/>
          </p:nvPr>
        </p:nvSpPr>
        <p:spPr>
          <a:xfrm>
            <a:off x="1437664" y="798973"/>
            <a:ext cx="811019" cy="503578"/>
          </a:xfrm>
        </p:spPr>
        <p:txBody>
          <a:bodyPr/>
          <a:lstStyle/>
          <a:p>
            <a:fld id="{BF78A040-30D2-4A9F-902C-DA7E30F0A69C}" type="slidenum">
              <a:rPr lang="en-GB" smtClean="0"/>
              <a:t>‹#›</a:t>
            </a:fld>
            <a:endParaRPr lang="en-GB"/>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22218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A83774-1EDB-440C-AFA0-B9804536D932}" type="datetimeFigureOut">
              <a:rPr lang="en-GB" smtClean="0"/>
              <a:t>09/01/2020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78A040-30D2-4A9F-902C-DA7E30F0A69C}" type="slidenum">
              <a:rPr lang="en-GB" smtClean="0"/>
              <a:t>‹#›</a:t>
            </a:fld>
            <a:endParaRPr lang="en-GB"/>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22260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A83774-1EDB-440C-AFA0-B9804536D932}" type="datetimeFigureOut">
              <a:rPr lang="en-GB" smtClean="0"/>
              <a:t>09/01/2020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78A040-30D2-4A9F-902C-DA7E30F0A69C}" type="slidenum">
              <a:rPr lang="en-GB" smtClean="0"/>
              <a:t>‹#›</a:t>
            </a:fld>
            <a:endParaRPr lang="en-GB"/>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9942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EA83774-1EDB-440C-AFA0-B9804536D932}" type="datetimeFigureOut">
              <a:rPr lang="en-GB" smtClean="0"/>
              <a:t>09/01/2020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78A040-30D2-4A9F-902C-DA7E30F0A69C}" type="slidenum">
              <a:rPr lang="en-GB" smtClean="0"/>
              <a:t>‹#›</a:t>
            </a:fld>
            <a:endParaRPr lang="en-GB"/>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55980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EA83774-1EDB-440C-AFA0-B9804536D932}" type="datetimeFigureOut">
              <a:rPr lang="en-GB" smtClean="0"/>
              <a:t>09/01/2020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F78A040-30D2-4A9F-902C-DA7E30F0A69C}" type="slidenum">
              <a:rPr lang="en-GB" smtClean="0"/>
              <a:t>‹#›</a:t>
            </a:fld>
            <a:endParaRPr lang="en-GB"/>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05848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EA83774-1EDB-440C-AFA0-B9804536D932}" type="datetimeFigureOut">
              <a:rPr lang="en-GB" smtClean="0"/>
              <a:t>09/01/2020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F78A040-30D2-4A9F-902C-DA7E30F0A69C}" type="slidenum">
              <a:rPr lang="en-GB" smtClean="0"/>
              <a:t>‹#›</a:t>
            </a:fld>
            <a:endParaRPr lang="en-GB"/>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69000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EA83774-1EDB-440C-AFA0-B9804536D932}" type="datetimeFigureOut">
              <a:rPr lang="en-GB" smtClean="0"/>
              <a:t>09/01/2020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F78A040-30D2-4A9F-902C-DA7E30F0A69C}" type="slidenum">
              <a:rPr lang="en-GB" smtClean="0"/>
              <a:t>‹#›</a:t>
            </a:fld>
            <a:endParaRPr lang="en-GB"/>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57382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EA83774-1EDB-440C-AFA0-B9804536D932}" type="datetimeFigureOut">
              <a:rPr lang="en-GB" smtClean="0"/>
              <a:t>09/01/2020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F78A040-30D2-4A9F-902C-DA7E30F0A69C}" type="slidenum">
              <a:rPr lang="en-GB" smtClean="0"/>
              <a:t>‹#›</a:t>
            </a:fld>
            <a:endParaRPr lang="en-GB"/>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44325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A83774-1EDB-440C-AFA0-B9804536D932}" type="datetimeFigureOut">
              <a:rPr lang="en-GB" smtClean="0"/>
              <a:t>09/01/2020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F78A040-30D2-4A9F-902C-DA7E30F0A69C}" type="slidenum">
              <a:rPr lang="en-GB" smtClean="0"/>
              <a:t>‹#›</a:t>
            </a:fld>
            <a:endParaRPr lang="en-GB"/>
          </a:p>
        </p:txBody>
      </p:sp>
    </p:spTree>
    <p:extLst>
      <p:ext uri="{BB962C8B-B14F-4D97-AF65-F5344CB8AC3E}">
        <p14:creationId xmlns:p14="http://schemas.microsoft.com/office/powerpoint/2010/main" val="267733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EA83774-1EDB-440C-AFA0-B9804536D932}" type="datetimeFigureOut">
              <a:rPr lang="en-GB" smtClean="0"/>
              <a:t>09/01/2020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F78A040-30D2-4A9F-902C-DA7E30F0A69C}" type="slidenum">
              <a:rPr lang="en-GB" smtClean="0"/>
              <a:t>‹#›</a:t>
            </a:fld>
            <a:endParaRPr lang="en-GB"/>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22321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9EA83774-1EDB-440C-AFA0-B9804536D932}" type="datetimeFigureOut">
              <a:rPr lang="en-GB" smtClean="0"/>
              <a:t>09/01/2020</a:t>
            </a:fld>
            <a:endParaRPr lang="en-GB"/>
          </a:p>
        </p:txBody>
      </p:sp>
      <p:sp>
        <p:nvSpPr>
          <p:cNvPr id="6" name="Footer Placeholder 5"/>
          <p:cNvSpPr>
            <a:spLocks noGrp="1"/>
          </p:cNvSpPr>
          <p:nvPr>
            <p:ph type="ftr" sz="quarter" idx="11"/>
          </p:nvPr>
        </p:nvSpPr>
        <p:spPr>
          <a:xfrm>
            <a:off x="1447382" y="318640"/>
            <a:ext cx="5541004" cy="320931"/>
          </a:xfrm>
        </p:spPr>
        <p:txBody>
          <a:bodyPr/>
          <a:lstStyle/>
          <a:p>
            <a:endParaRPr lang="en-GB"/>
          </a:p>
        </p:txBody>
      </p:sp>
      <p:sp>
        <p:nvSpPr>
          <p:cNvPr id="7" name="Slide Number Placeholder 6"/>
          <p:cNvSpPr>
            <a:spLocks noGrp="1"/>
          </p:cNvSpPr>
          <p:nvPr>
            <p:ph type="sldNum" sz="quarter" idx="12"/>
          </p:nvPr>
        </p:nvSpPr>
        <p:spPr/>
        <p:txBody>
          <a:bodyPr/>
          <a:lstStyle/>
          <a:p>
            <a:fld id="{BF78A040-30D2-4A9F-902C-DA7E30F0A69C}" type="slidenum">
              <a:rPr lang="en-GB" smtClean="0"/>
              <a:t>‹#›</a:t>
            </a:fld>
            <a:endParaRPr lang="en-GB"/>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03912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9EA83774-1EDB-440C-AFA0-B9804536D932}" type="datetimeFigureOut">
              <a:rPr lang="en-GB" smtClean="0"/>
              <a:t>09/01/2020</a:t>
            </a:fld>
            <a:endParaRPr lang="en-GB"/>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BF78A040-30D2-4A9F-902C-DA7E30F0A69C}" type="slidenum">
              <a:rPr lang="en-GB" smtClean="0"/>
              <a:t>‹#›</a:t>
            </a:fld>
            <a:endParaRPr lang="en-GB"/>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28468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wall-street.ro/articol/Social/233128/platesti-pentru-cat-arunci.html" TargetMode="External"/><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zerowasteeurope.eu/2017/02/zero-waste-progress-in-romania/" TargetMode="External"/><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hyperlink" Target="http://ec.europa.eu/environment/resource_efficiency/"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4.xml"/><Relationship Id="rId4" Type="http://schemas.openxmlformats.org/officeDocument/2006/relationships/image" Target="../media/image11.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9772" y="4702857"/>
            <a:ext cx="3554507" cy="1187625"/>
          </a:xfrm>
        </p:spPr>
        <p:txBody>
          <a:bodyPr>
            <a:normAutofit fontScale="90000"/>
          </a:bodyPr>
          <a:lstStyle/>
          <a:p>
            <a:pPr algn="ctr"/>
            <a:br>
              <a:rPr lang="ro-RO" sz="4400" dirty="0">
                <a:latin typeface="Cambria" pitchFamily="18" charset="0"/>
                <a:cs typeface="Arial" pitchFamily="34" charset="0"/>
              </a:rPr>
            </a:br>
            <a:br>
              <a:rPr lang="ro-RO" sz="4400" dirty="0">
                <a:latin typeface="Cambria" pitchFamily="18" charset="0"/>
                <a:cs typeface="Arial" pitchFamily="34" charset="0"/>
              </a:rPr>
            </a:br>
            <a:br>
              <a:rPr lang="ro-RO" sz="4400" dirty="0">
                <a:latin typeface="Cambria" pitchFamily="18" charset="0"/>
                <a:cs typeface="Arial" pitchFamily="34" charset="0"/>
              </a:rPr>
            </a:br>
            <a:br>
              <a:rPr lang="ro-RO" sz="4400" dirty="0">
                <a:latin typeface="Cambria" pitchFamily="18" charset="0"/>
                <a:cs typeface="Arial" pitchFamily="34" charset="0"/>
              </a:rPr>
            </a:br>
            <a:br>
              <a:rPr lang="ro-RO" sz="3300" dirty="0">
                <a:latin typeface="Cambria" panose="02040503050406030204" pitchFamily="18" charset="0"/>
                <a:ea typeface="Cambria" panose="02040503050406030204" pitchFamily="18" charset="0"/>
                <a:cs typeface="Arial" pitchFamily="34" charset="0"/>
              </a:rPr>
            </a:br>
            <a:br>
              <a:rPr lang="en-US" sz="1300" dirty="0">
                <a:latin typeface="Cambria" panose="02040503050406030204" pitchFamily="18" charset="0"/>
                <a:ea typeface="Cambria" panose="02040503050406030204" pitchFamily="18" charset="0"/>
                <a:cs typeface="Arial" pitchFamily="34" charset="0"/>
              </a:rPr>
            </a:br>
            <a:br>
              <a:rPr lang="en-US" sz="1300" dirty="0">
                <a:latin typeface="Cambria" panose="02040503050406030204" pitchFamily="18" charset="0"/>
                <a:ea typeface="Cambria" panose="02040503050406030204" pitchFamily="18" charset="0"/>
                <a:cs typeface="Arial" pitchFamily="34" charset="0"/>
              </a:rPr>
            </a:br>
            <a:r>
              <a:rPr lang="ro-RO" sz="1300" dirty="0">
                <a:latin typeface="Cambria" panose="02040503050406030204" pitchFamily="18" charset="0"/>
                <a:ea typeface="Cambria" panose="02040503050406030204" pitchFamily="18" charset="0"/>
                <a:cs typeface="Arial" pitchFamily="34" charset="0"/>
              </a:rPr>
              <a:t>                      </a:t>
            </a:r>
            <a:r>
              <a:rPr lang="ro-RO" sz="1300" b="1" dirty="0">
                <a:latin typeface="Cambria" panose="02040503050406030204" pitchFamily="18" charset="0"/>
                <a:ea typeface="Cambria" panose="02040503050406030204" pitchFamily="18" charset="0"/>
                <a:cs typeface="Arial" pitchFamily="34" charset="0"/>
              </a:rPr>
              <a:t>Ministerul Mediului</a:t>
            </a:r>
            <a:br>
              <a:rPr lang="ro-RO" sz="1300" b="1" dirty="0">
                <a:latin typeface="Cambria" panose="02040503050406030204" pitchFamily="18" charset="0"/>
                <a:ea typeface="Cambria" panose="02040503050406030204" pitchFamily="18" charset="0"/>
                <a:cs typeface="Arial" pitchFamily="34" charset="0"/>
              </a:rPr>
            </a:br>
            <a:br>
              <a:rPr lang="ro-RO" sz="1300" b="1" dirty="0">
                <a:latin typeface="Cambria" panose="02040503050406030204" pitchFamily="18" charset="0"/>
                <a:ea typeface="Cambria" panose="02040503050406030204" pitchFamily="18" charset="0"/>
                <a:cs typeface="Arial" pitchFamily="34" charset="0"/>
              </a:rPr>
            </a:br>
            <a:r>
              <a:rPr lang="ro-RO" sz="1300" b="1" dirty="0">
                <a:latin typeface="Cambria" panose="02040503050406030204" pitchFamily="18" charset="0"/>
                <a:ea typeface="Cambria" panose="02040503050406030204" pitchFamily="18" charset="0"/>
                <a:cs typeface="Arial" pitchFamily="34" charset="0"/>
              </a:rPr>
              <a:t>                     Direcția gestionarea deșeurilor</a:t>
            </a:r>
            <a:br>
              <a:rPr lang="ro-RO" sz="1300" b="1" dirty="0">
                <a:latin typeface="Cambria" panose="02040503050406030204" pitchFamily="18" charset="0"/>
                <a:ea typeface="Cambria" panose="02040503050406030204" pitchFamily="18" charset="0"/>
                <a:cs typeface="Arial" pitchFamily="34" charset="0"/>
              </a:rPr>
            </a:br>
            <a:br>
              <a:rPr lang="en-US" sz="1300" b="1" dirty="0">
                <a:latin typeface="Cambria" panose="02040503050406030204" pitchFamily="18" charset="0"/>
                <a:ea typeface="Cambria" panose="02040503050406030204" pitchFamily="18" charset="0"/>
                <a:cs typeface="Arial" pitchFamily="34" charset="0"/>
              </a:rPr>
            </a:br>
            <a:br>
              <a:rPr lang="ro-RO" sz="1300" b="1" dirty="0">
                <a:solidFill>
                  <a:schemeClr val="tx2"/>
                </a:solidFill>
                <a:latin typeface="Cambria" panose="02040503050406030204" pitchFamily="18" charset="0"/>
                <a:ea typeface="Cambria" panose="02040503050406030204" pitchFamily="18" charset="0"/>
                <a:cs typeface="Arial" pitchFamily="34" charset="0"/>
              </a:rPr>
            </a:br>
            <a:br>
              <a:rPr lang="ro-RO" sz="1300" b="1" dirty="0">
                <a:latin typeface="Trebuchet MS" panose="020B0603020202020204" pitchFamily="34" charset="0"/>
                <a:cs typeface="Arial" pitchFamily="34" charset="0"/>
              </a:rPr>
            </a:br>
            <a:br>
              <a:rPr lang="en-US" sz="3100" dirty="0">
                <a:latin typeface="Trebuchet MS" panose="020B0603020202020204" pitchFamily="34" charset="0"/>
                <a:cs typeface="Arial" pitchFamily="34" charset="0"/>
              </a:rPr>
            </a:br>
            <a:br>
              <a:rPr lang="en-US" sz="3100" dirty="0">
                <a:latin typeface="Trebuchet MS" panose="020B0603020202020204" pitchFamily="34" charset="0"/>
                <a:cs typeface="Arial" pitchFamily="34" charset="0"/>
              </a:rPr>
            </a:br>
            <a:endParaRPr lang="en-US" sz="3100" b="1" dirty="0">
              <a:latin typeface="Trebuchet MS" panose="020B0603020202020204" pitchFamily="34" charset="0"/>
              <a:cs typeface="Arial" pitchFamily="34" charset="0"/>
            </a:endParaRPr>
          </a:p>
        </p:txBody>
      </p:sp>
      <p:sp>
        <p:nvSpPr>
          <p:cNvPr id="4" name="TextBox 3"/>
          <p:cNvSpPr txBox="1"/>
          <p:nvPr/>
        </p:nvSpPr>
        <p:spPr>
          <a:xfrm>
            <a:off x="2491450" y="1432062"/>
            <a:ext cx="1440160" cy="369332"/>
          </a:xfrm>
          <a:prstGeom prst="rect">
            <a:avLst/>
          </a:prstGeom>
          <a:noFill/>
        </p:spPr>
        <p:txBody>
          <a:bodyPr wrap="square" rtlCol="0">
            <a:spAutoFit/>
          </a:bodyPr>
          <a:lstStyle/>
          <a:p>
            <a:endParaRPr lang="en-US" dirty="0"/>
          </a:p>
        </p:txBody>
      </p:sp>
      <p:sp>
        <p:nvSpPr>
          <p:cNvPr id="6" name="Content Placeholder 2">
            <a:extLst>
              <a:ext uri="{FF2B5EF4-FFF2-40B4-BE49-F238E27FC236}">
                <a16:creationId xmlns:a16="http://schemas.microsoft.com/office/drawing/2014/main" id="{D6AE4D33-0A83-4D2D-89C7-BF1CEBF411CA}"/>
              </a:ext>
            </a:extLst>
          </p:cNvPr>
          <p:cNvSpPr txBox="1">
            <a:spLocks/>
          </p:cNvSpPr>
          <p:nvPr/>
        </p:nvSpPr>
        <p:spPr>
          <a:xfrm>
            <a:off x="1544685" y="2648385"/>
            <a:ext cx="5205000" cy="2408222"/>
          </a:xfrm>
          <a:prstGeom prst="rect">
            <a:avLst/>
          </a:prstGeom>
        </p:spPr>
        <p:txBody>
          <a:bodyPr vert="horz" lIns="91440" tIns="91440" rIns="91440" bIns="91440" rtlCol="0">
            <a:normAutofit/>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all" baseline="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pPr marL="114300"/>
            <a:r>
              <a:rPr lang="ro-RO" sz="3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mbria" pitchFamily="18" charset="0"/>
              </a:rPr>
              <a:t>domeniul deșeuri </a:t>
            </a:r>
          </a:p>
        </p:txBody>
      </p:sp>
      <p:pic>
        <p:nvPicPr>
          <p:cNvPr id="5" name="Picture 4">
            <a:extLst>
              <a:ext uri="{FF2B5EF4-FFF2-40B4-BE49-F238E27FC236}">
                <a16:creationId xmlns:a16="http://schemas.microsoft.com/office/drawing/2014/main" id="{82A45C93-6F76-40E5-9072-4586555B06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5299" y="855095"/>
            <a:ext cx="5310603" cy="4886804"/>
          </a:xfrm>
          <a:prstGeom prst="ellipse">
            <a:avLst/>
          </a:prstGeom>
          <a:ln>
            <a:noFill/>
          </a:ln>
          <a:effectLst>
            <a:softEdge rad="112500"/>
          </a:effectLst>
        </p:spPr>
      </p:pic>
    </p:spTree>
    <p:extLst>
      <p:ext uri="{BB962C8B-B14F-4D97-AF65-F5344CB8AC3E}">
        <p14:creationId xmlns:p14="http://schemas.microsoft.com/office/powerpoint/2010/main" val="1636570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1EF32DE-E412-429B-B1B1-997097B8D888}"/>
              </a:ext>
            </a:extLst>
          </p:cNvPr>
          <p:cNvSpPr>
            <a:spLocks noGrp="1"/>
          </p:cNvSpPr>
          <p:nvPr>
            <p:ph sz="half" idx="1"/>
          </p:nvPr>
        </p:nvSpPr>
        <p:spPr/>
        <p:txBody>
          <a:bodyPr>
            <a:normAutofit fontScale="47500" lnSpcReduction="20000"/>
          </a:bodyPr>
          <a:lstStyle/>
          <a:p>
            <a:pPr marL="0" indent="0" algn="just">
              <a:buNone/>
            </a:pPr>
            <a:r>
              <a:rPr lang="ro-RO" sz="2500" dirty="0">
                <a:latin typeface="Cambria" panose="02040503050406030204" pitchFamily="18" charset="0"/>
                <a:ea typeface="Cambria" panose="02040503050406030204" pitchFamily="18" charset="0"/>
              </a:rPr>
              <a:t>Legislația națională privind deșeurile prevede ca </a:t>
            </a:r>
            <a:r>
              <a:rPr lang="ro-RO" sz="2500" b="1" dirty="0">
                <a:latin typeface="Cambria" panose="02040503050406030204" pitchFamily="18" charset="0"/>
                <a:ea typeface="Cambria" panose="02040503050406030204" pitchFamily="18" charset="0"/>
              </a:rPr>
              <a:t>la nivel de comune, oraşe şi municipii, inclusiv la nivelul municipiului Bucureşti</a:t>
            </a:r>
            <a:r>
              <a:rPr lang="ro-RO" sz="2500" dirty="0">
                <a:latin typeface="Cambria" panose="02040503050406030204" pitchFamily="18" charset="0"/>
                <a:ea typeface="Cambria" panose="02040503050406030204" pitchFamily="18" charset="0"/>
              </a:rPr>
              <a:t>, autoritățile administrației publice locale trebuie să </a:t>
            </a:r>
            <a:r>
              <a:rPr lang="ro-RO" sz="2500" i="1" dirty="0">
                <a:latin typeface="Cambria" panose="02040503050406030204" pitchFamily="18" charset="0"/>
                <a:ea typeface="Cambria" panose="02040503050406030204" pitchFamily="18" charset="0"/>
              </a:rPr>
              <a:t>asigure spaţiile necesare pentru colectarea separată a deşeurilor, dotarea acestora cu containere specifice fiecărui tip de deşeu şi să dezvolte în mod corespunzător centrele înfiinţate </a:t>
            </a:r>
            <a:r>
              <a:rPr lang="ro-RO" sz="2500" dirty="0">
                <a:latin typeface="Cambria" panose="02040503050406030204" pitchFamily="18" charset="0"/>
                <a:ea typeface="Cambria" panose="02040503050406030204" pitchFamily="18" charset="0"/>
              </a:rPr>
              <a:t>pentru a oferi populaţiei posibilitatea de a se debarasa, </a:t>
            </a:r>
            <a:r>
              <a:rPr lang="ro-RO" sz="2500" i="1" dirty="0">
                <a:latin typeface="Cambria" panose="02040503050406030204" pitchFamily="18" charset="0"/>
                <a:ea typeface="Cambria" panose="02040503050406030204" pitchFamily="18" charset="0"/>
              </a:rPr>
              <a:t>fără plată,</a:t>
            </a:r>
            <a:r>
              <a:rPr lang="ro-RO" sz="2500" dirty="0">
                <a:latin typeface="Cambria" panose="02040503050406030204" pitchFamily="18" charset="0"/>
                <a:ea typeface="Cambria" panose="02040503050406030204" pitchFamily="18" charset="0"/>
              </a:rPr>
              <a:t> de deşeuri de hârtie şi carton, sticlă, metal, materiale plastice, lemn, textile, ambalaje, deşeuri de echipamente electrice şi electronice, deşeuri de baterii şi acumulatori şi deşeuri voluminoase, inclusiv saltele şi mobilier</a:t>
            </a:r>
            <a:r>
              <a:rPr lang="ro-RO" sz="2500" i="1" dirty="0">
                <a:latin typeface="Cambria" panose="02040503050406030204" pitchFamily="18" charset="0"/>
                <a:ea typeface="Cambria" panose="02040503050406030204" pitchFamily="18" charset="0"/>
              </a:rPr>
              <a:t> și nu în ultimul rând trebuie să asigure informarea locuitorilor prin mijloace adecvate şi prin postare pe site-ul propriu cu privire la sistemului de gestionare a deşeurilor din cadrul localităţilor, </a:t>
            </a:r>
            <a:r>
              <a:rPr lang="ro-RO" sz="2500" dirty="0">
                <a:latin typeface="Cambria" panose="02040503050406030204" pitchFamily="18" charset="0"/>
                <a:ea typeface="Cambria" panose="02040503050406030204" pitchFamily="18" charset="0"/>
              </a:rPr>
              <a:t>inclusiv cu privire la centrele menționate anterior.</a:t>
            </a:r>
          </a:p>
          <a:p>
            <a:pPr marL="0" indent="0" algn="just">
              <a:buNone/>
            </a:pPr>
            <a:br>
              <a:rPr lang="ro-RO" sz="2500" dirty="0">
                <a:latin typeface="Cambria" panose="02040503050406030204" pitchFamily="18" charset="0"/>
                <a:ea typeface="Cambria" panose="02040503050406030204" pitchFamily="18" charset="0"/>
              </a:rPr>
            </a:br>
            <a:br>
              <a:rPr lang="ro-RO" dirty="0">
                <a:latin typeface="Cambria" panose="02040503050406030204" pitchFamily="18" charset="0"/>
                <a:ea typeface="Cambria" panose="02040503050406030204" pitchFamily="18" charset="0"/>
              </a:rPr>
            </a:br>
            <a:br>
              <a:rPr lang="en-GB" dirty="0">
                <a:latin typeface="Cambria" panose="02040503050406030204" pitchFamily="18" charset="0"/>
                <a:ea typeface="Cambria" panose="02040503050406030204" pitchFamily="18" charset="0"/>
              </a:rPr>
            </a:br>
            <a:endParaRPr lang="en-GB" dirty="0"/>
          </a:p>
        </p:txBody>
      </p:sp>
      <p:sp>
        <p:nvSpPr>
          <p:cNvPr id="4" name="Content Placeholder 3">
            <a:extLst>
              <a:ext uri="{FF2B5EF4-FFF2-40B4-BE49-F238E27FC236}">
                <a16:creationId xmlns:a16="http://schemas.microsoft.com/office/drawing/2014/main" id="{13201D4F-15B4-4879-9286-B373F4C4618B}"/>
              </a:ext>
            </a:extLst>
          </p:cNvPr>
          <p:cNvSpPr>
            <a:spLocks noGrp="1"/>
          </p:cNvSpPr>
          <p:nvPr>
            <p:ph sz="half" idx="2"/>
          </p:nvPr>
        </p:nvSpPr>
        <p:spPr/>
        <p:txBody>
          <a:bodyPr>
            <a:normAutofit fontScale="47500" lnSpcReduction="20000"/>
          </a:bodyPr>
          <a:lstStyle/>
          <a:p>
            <a:pPr marL="0" indent="0" algn="just">
              <a:buNone/>
            </a:pPr>
            <a:r>
              <a:rPr lang="ro-RO" sz="2500" b="1" i="1" dirty="0">
                <a:latin typeface="Cambria" panose="02040503050406030204" pitchFamily="18" charset="0"/>
                <a:ea typeface="Cambria" panose="02040503050406030204" pitchFamily="18" charset="0"/>
              </a:rPr>
              <a:t>Instrumentul “plătește cât arunci” trebuie să încurajeze autoritățile competente pentru gestionarea deșeurilor municipale (municipalități /regiuni) să avanseze ierarhia deșeurilor</a:t>
            </a:r>
            <a:endParaRPr lang="en-GB" sz="2500" b="1" i="1" dirty="0">
              <a:latin typeface="Cambria" panose="02040503050406030204" pitchFamily="18" charset="0"/>
              <a:ea typeface="Cambria" panose="02040503050406030204" pitchFamily="18" charset="0"/>
            </a:endParaRPr>
          </a:p>
          <a:p>
            <a:endParaRPr lang="en-GB" dirty="0"/>
          </a:p>
        </p:txBody>
      </p:sp>
      <p:pic>
        <p:nvPicPr>
          <p:cNvPr id="6" name="Picture 5">
            <a:extLst>
              <a:ext uri="{FF2B5EF4-FFF2-40B4-BE49-F238E27FC236}">
                <a16:creationId xmlns:a16="http://schemas.microsoft.com/office/drawing/2014/main" id="{A5C3249B-180B-4714-B869-76E1FEE5E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0098" y="2751589"/>
            <a:ext cx="4258811" cy="2614568"/>
          </a:xfrm>
          <a:prstGeom prst="rect">
            <a:avLst/>
          </a:prstGeom>
          <a:ln>
            <a:noFill/>
          </a:ln>
          <a:effectLst>
            <a:softEdge rad="112500"/>
          </a:effectLst>
        </p:spPr>
      </p:pic>
      <p:sp>
        <p:nvSpPr>
          <p:cNvPr id="7" name="Rectangle 6">
            <a:extLst>
              <a:ext uri="{FF2B5EF4-FFF2-40B4-BE49-F238E27FC236}">
                <a16:creationId xmlns:a16="http://schemas.microsoft.com/office/drawing/2014/main" id="{FA7936CE-7DDD-4E4F-B059-02224F0DCB90}"/>
              </a:ext>
            </a:extLst>
          </p:cNvPr>
          <p:cNvSpPr/>
          <p:nvPr/>
        </p:nvSpPr>
        <p:spPr>
          <a:xfrm>
            <a:off x="6630099" y="5366157"/>
            <a:ext cx="5561901" cy="246221"/>
          </a:xfrm>
          <a:prstGeom prst="rect">
            <a:avLst/>
          </a:prstGeom>
        </p:spPr>
        <p:txBody>
          <a:bodyPr wrap="square">
            <a:spAutoFit/>
          </a:bodyPr>
          <a:lstStyle/>
          <a:p>
            <a:r>
              <a:rPr lang="en-GB" sz="1000" dirty="0">
                <a:solidFill>
                  <a:srgbClr val="C00000"/>
                </a:solidFill>
                <a:hlinkClick r:id="rId3">
                  <a:extLst>
                    <a:ext uri="{A12FA001-AC4F-418D-AE19-62706E023703}">
                      <ahyp:hlinkClr xmlns:ahyp="http://schemas.microsoft.com/office/drawing/2018/hyperlinkcolor" val="tx"/>
                    </a:ext>
                  </a:extLst>
                </a:hlinkClick>
              </a:rPr>
              <a:t>https://www.wall-street.ro/articol/Social/233128/platesti-pentru-cat-arunci.html</a:t>
            </a:r>
            <a:r>
              <a:rPr lang="ro-RO" sz="1000" dirty="0">
                <a:solidFill>
                  <a:srgbClr val="C00000"/>
                </a:solidFill>
              </a:rPr>
              <a:t> </a:t>
            </a:r>
            <a:endParaRPr lang="en-GB" sz="1000" dirty="0">
              <a:solidFill>
                <a:srgbClr val="C00000"/>
              </a:solidFill>
            </a:endParaRPr>
          </a:p>
        </p:txBody>
      </p:sp>
    </p:spTree>
    <p:extLst>
      <p:ext uri="{BB962C8B-B14F-4D97-AF65-F5344CB8AC3E}">
        <p14:creationId xmlns:p14="http://schemas.microsoft.com/office/powerpoint/2010/main" val="13589030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A8CF9-0278-4D9E-B637-BF3BD77DBA28}"/>
              </a:ext>
            </a:extLst>
          </p:cNvPr>
          <p:cNvSpPr>
            <a:spLocks noGrp="1"/>
          </p:cNvSpPr>
          <p:nvPr>
            <p:ph type="title"/>
          </p:nvPr>
        </p:nvSpPr>
        <p:spPr>
          <a:xfrm>
            <a:off x="1449217" y="453007"/>
            <a:ext cx="9605635" cy="1411188"/>
          </a:xfrm>
        </p:spPr>
        <p:txBody>
          <a:bodyPr>
            <a:normAutofit fontScale="90000"/>
          </a:bodyPr>
          <a:lstStyle/>
          <a:p>
            <a:pPr algn="ctr"/>
            <a:r>
              <a:rPr lang="ro-RO" sz="1300" b="1" dirty="0">
                <a:solidFill>
                  <a:srgbClr val="C00000"/>
                </a:solidFill>
                <a:latin typeface="Cambria" panose="02040503050406030204" pitchFamily="18" charset="0"/>
                <a:ea typeface="Cambria" panose="02040503050406030204" pitchFamily="18" charset="0"/>
              </a:rPr>
              <a:t>Potrivit studiului JASPERS realizat în anul 2016 pentru România, principiul care stă la baza schemei “plătește pentru cât arunci” </a:t>
            </a:r>
            <a:r>
              <a:rPr lang="ro-RO" sz="1300" b="1" i="1" dirty="0">
                <a:solidFill>
                  <a:srgbClr val="C00000"/>
                </a:solidFill>
                <a:latin typeface="Cambria" panose="02040503050406030204" pitchFamily="18" charset="0"/>
                <a:ea typeface="Cambria" panose="02040503050406030204" pitchFamily="18" charset="0"/>
              </a:rPr>
              <a:t>este reprezentat de distribuirea responsabilităților de gestionare a deșeurilor între gospodării (separarea deșeurilor la sursă), autorități (administrația) și industria (colectarea și tratarea deșeurilor).</a:t>
            </a:r>
            <a:r>
              <a:rPr lang="ro-RO" sz="1300" b="1" dirty="0">
                <a:solidFill>
                  <a:srgbClr val="C00000"/>
                </a:solidFill>
                <a:latin typeface="Cambria" panose="02040503050406030204" pitchFamily="18" charset="0"/>
                <a:ea typeface="Cambria" panose="02040503050406030204" pitchFamily="18" charset="0"/>
              </a:rPr>
              <a:t> </a:t>
            </a:r>
            <a:r>
              <a:rPr lang="ro-RO" sz="1300" b="1" i="1" dirty="0">
                <a:solidFill>
                  <a:srgbClr val="C00000"/>
                </a:solidFill>
                <a:latin typeface="Cambria" panose="02040503050406030204" pitchFamily="18" charset="0"/>
                <a:ea typeface="Cambria" panose="02040503050406030204" pitchFamily="18" charset="0"/>
              </a:rPr>
              <a:t>Schema se aplică în paralel cu sistemele separate de colectare a deșeurilor</a:t>
            </a:r>
            <a:r>
              <a:rPr lang="en-GB" sz="1300" b="1" i="1" dirty="0">
                <a:solidFill>
                  <a:srgbClr val="C00000"/>
                </a:solidFill>
                <a:latin typeface="Cambria" panose="02040503050406030204" pitchFamily="18" charset="0"/>
                <a:ea typeface="Cambria" panose="02040503050406030204" pitchFamily="18" charset="0"/>
              </a:rPr>
              <a:t>.</a:t>
            </a:r>
            <a:br>
              <a:rPr lang="en-GB" sz="1300" b="1" i="1" dirty="0">
                <a:solidFill>
                  <a:srgbClr val="C00000"/>
                </a:solidFill>
                <a:latin typeface="Cambria" panose="02040503050406030204" pitchFamily="18" charset="0"/>
                <a:ea typeface="Cambria" panose="02040503050406030204" pitchFamily="18" charset="0"/>
              </a:rPr>
            </a:br>
            <a:r>
              <a:rPr lang="ro-RO" sz="1300" b="1" i="1" dirty="0">
                <a:solidFill>
                  <a:srgbClr val="C00000"/>
                </a:solidFill>
                <a:latin typeface="Cambria" panose="02040503050406030204" pitchFamily="18" charset="0"/>
                <a:ea typeface="Cambria" panose="02040503050406030204" pitchFamily="18" charset="0"/>
              </a:rPr>
              <a:t> punerea în aplicare este unul dintre principalii factori de succes în statele membre ale UE în ceea ce privește separarea fracțiilor de deșeuri.</a:t>
            </a:r>
            <a:r>
              <a:rPr lang="ro-RO" sz="1300" b="1" dirty="0">
                <a:solidFill>
                  <a:srgbClr val="C00000"/>
                </a:solidFill>
                <a:latin typeface="Cambria" panose="02040503050406030204" pitchFamily="18" charset="0"/>
                <a:ea typeface="Cambria" panose="02040503050406030204" pitchFamily="18" charset="0"/>
              </a:rPr>
              <a:t> </a:t>
            </a:r>
            <a:br>
              <a:rPr lang="en-GB" dirty="0"/>
            </a:br>
            <a:endParaRPr lang="en-GB" dirty="0"/>
          </a:p>
        </p:txBody>
      </p:sp>
      <p:pic>
        <p:nvPicPr>
          <p:cNvPr id="6" name="Content Placeholder 5">
            <a:extLst>
              <a:ext uri="{FF2B5EF4-FFF2-40B4-BE49-F238E27FC236}">
                <a16:creationId xmlns:a16="http://schemas.microsoft.com/office/drawing/2014/main" id="{6BC145A5-AE18-49D0-ABEA-E5EAA84A29B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47800" y="2037873"/>
            <a:ext cx="4645025" cy="3395029"/>
          </a:xfrm>
          <a:prstGeom prst="rect">
            <a:avLst/>
          </a:prstGeom>
          <a:ln>
            <a:noFill/>
          </a:ln>
          <a:effectLst>
            <a:outerShdw blurRad="292100" dist="139700" dir="2700000" algn="tl" rotWithShape="0">
              <a:srgbClr val="333333">
                <a:alpha val="65000"/>
              </a:srgbClr>
            </a:outerShdw>
          </a:effectLst>
        </p:spPr>
      </p:pic>
      <p:sp>
        <p:nvSpPr>
          <p:cNvPr id="4" name="Content Placeholder 3">
            <a:extLst>
              <a:ext uri="{FF2B5EF4-FFF2-40B4-BE49-F238E27FC236}">
                <a16:creationId xmlns:a16="http://schemas.microsoft.com/office/drawing/2014/main" id="{17552D00-BC8C-4BBF-99AF-4D65C7EE54AE}"/>
              </a:ext>
            </a:extLst>
          </p:cNvPr>
          <p:cNvSpPr>
            <a:spLocks noGrp="1"/>
          </p:cNvSpPr>
          <p:nvPr>
            <p:ph sz="half" idx="2"/>
          </p:nvPr>
        </p:nvSpPr>
        <p:spPr>
          <a:xfrm>
            <a:off x="6413771" y="2017343"/>
            <a:ext cx="4645152" cy="3779450"/>
          </a:xfrm>
        </p:spPr>
        <p:txBody>
          <a:bodyPr>
            <a:normAutofit fontScale="40000" lnSpcReduction="20000"/>
          </a:bodyPr>
          <a:lstStyle/>
          <a:p>
            <a:pPr marL="0" indent="0" algn="just">
              <a:buNone/>
            </a:pPr>
            <a:r>
              <a:rPr lang="ro-RO" sz="3000" dirty="0">
                <a:latin typeface="Cambria" panose="02040503050406030204" pitchFamily="18" charset="0"/>
                <a:ea typeface="Cambria" panose="02040503050406030204" pitchFamily="18" charset="0"/>
              </a:rPr>
              <a:t>Autorităţile administraţiei publice locale ale unităţilor administrativ-teritoriale sau, după caz, subdiviziunile administrativ-teritoriale ale municipiilor, respectiv asociaţiile de dezvoltare intercomunitară ale acestora, au obligația să implementeze instrumentul ”plătește pentru cât arunci”, începând cu data de 01 ianuarie 2019, </a:t>
            </a:r>
            <a:r>
              <a:rPr lang="ro-RO" sz="3000" b="1" dirty="0">
                <a:latin typeface="Cambria" panose="02040503050406030204" pitchFamily="18" charset="0"/>
                <a:ea typeface="Cambria" panose="02040503050406030204" pitchFamily="18" charset="0"/>
              </a:rPr>
              <a:t>dar nu mai târziu de data de 30 iunie 2019,</a:t>
            </a:r>
            <a:r>
              <a:rPr lang="ro-RO" sz="3000" dirty="0">
                <a:latin typeface="Cambria" panose="02040503050406030204" pitchFamily="18" charset="0"/>
                <a:ea typeface="Cambria" panose="02040503050406030204" pitchFamily="18" charset="0"/>
              </a:rPr>
              <a:t> pe baza </a:t>
            </a:r>
            <a:r>
              <a:rPr lang="ro-RO" sz="3000" b="1" dirty="0">
                <a:latin typeface="Cambria" panose="02040503050406030204" pitchFamily="18" charset="0"/>
                <a:ea typeface="Cambria" panose="02040503050406030204" pitchFamily="18" charset="0"/>
              </a:rPr>
              <a:t>volumului, frecvenței colectării, greutății, pungilor de colectare personalizate</a:t>
            </a:r>
            <a:r>
              <a:rPr lang="ro-RO" sz="3000" dirty="0">
                <a:latin typeface="Cambria" panose="02040503050406030204" pitchFamily="18" charset="0"/>
                <a:ea typeface="Cambria" panose="02040503050406030204" pitchFamily="18" charset="0"/>
              </a:rPr>
              <a:t>.</a:t>
            </a:r>
          </a:p>
          <a:p>
            <a:pPr marL="0" indent="0" algn="just">
              <a:buNone/>
            </a:pPr>
            <a:r>
              <a:rPr lang="ro-RO" sz="3000" dirty="0">
                <a:latin typeface="Cambria" panose="02040503050406030204" pitchFamily="18" charset="0"/>
                <a:ea typeface="Cambria" panose="02040503050406030204" pitchFamily="18" charset="0"/>
              </a:rPr>
              <a:t> Legea nr. 215/2001 privind administrația publică locală, republicată, cu modificările și completările ulterioare, prevede atribuții ale unităților administrativ teritoriale, prin reprezentanții lor (primarul/președintele de consiliul județean, consiliul local/județean, Consiliile Locale ale sectoarelor  Municipiului București) care trebuie să ia toate măsurile pentru a asigura conformarea cu prevederile legislației în domeniul deșeurilor, pentru a proteja mediul și sănătatea populației, prin prevenirea sau reducerea efectelor adverse determinate de generarea și gestionarea deșeurilor.</a:t>
            </a:r>
            <a:endParaRPr lang="en-GB" sz="3000" dirty="0">
              <a:latin typeface="Cambria" panose="02040503050406030204" pitchFamily="18" charset="0"/>
              <a:ea typeface="Cambria" panose="02040503050406030204" pitchFamily="18" charset="0"/>
            </a:endParaRPr>
          </a:p>
          <a:p>
            <a:pPr marL="0" indent="0">
              <a:buNone/>
            </a:pPr>
            <a:endParaRPr lang="en-GB" dirty="0"/>
          </a:p>
        </p:txBody>
      </p:sp>
      <p:sp>
        <p:nvSpPr>
          <p:cNvPr id="7" name="Rectangle 6">
            <a:extLst>
              <a:ext uri="{FF2B5EF4-FFF2-40B4-BE49-F238E27FC236}">
                <a16:creationId xmlns:a16="http://schemas.microsoft.com/office/drawing/2014/main" id="{1FBAD0BE-A157-4183-A03E-C7929A6BDD65}"/>
              </a:ext>
            </a:extLst>
          </p:cNvPr>
          <p:cNvSpPr/>
          <p:nvPr/>
        </p:nvSpPr>
        <p:spPr>
          <a:xfrm>
            <a:off x="1447673" y="5458863"/>
            <a:ext cx="4645152" cy="276999"/>
          </a:xfrm>
          <a:prstGeom prst="rect">
            <a:avLst/>
          </a:prstGeom>
        </p:spPr>
        <p:txBody>
          <a:bodyPr wrap="square">
            <a:spAutoFit/>
          </a:bodyPr>
          <a:lstStyle/>
          <a:p>
            <a:r>
              <a:rPr lang="en-GB" sz="1200" dirty="0">
                <a:solidFill>
                  <a:srgbClr val="C00000"/>
                </a:solidFill>
                <a:hlinkClick r:id="rId3">
                  <a:extLst>
                    <a:ext uri="{A12FA001-AC4F-418D-AE19-62706E023703}">
                      <ahyp:hlinkClr xmlns:ahyp="http://schemas.microsoft.com/office/drawing/2018/hyperlinkcolor" val="tx"/>
                    </a:ext>
                  </a:extLst>
                </a:hlinkClick>
              </a:rPr>
              <a:t>https://zerowasteeurope.eu/2017/02/zero-waste-progress-in-romania/</a:t>
            </a:r>
            <a:r>
              <a:rPr lang="ro-RO" sz="1200" dirty="0">
                <a:solidFill>
                  <a:srgbClr val="C00000"/>
                </a:solidFill>
              </a:rPr>
              <a:t> </a:t>
            </a:r>
            <a:endParaRPr lang="en-GB" sz="1200" dirty="0">
              <a:solidFill>
                <a:srgbClr val="C00000"/>
              </a:solidFill>
            </a:endParaRPr>
          </a:p>
        </p:txBody>
      </p:sp>
    </p:spTree>
    <p:extLst>
      <p:ext uri="{BB962C8B-B14F-4D97-AF65-F5344CB8AC3E}">
        <p14:creationId xmlns:p14="http://schemas.microsoft.com/office/powerpoint/2010/main" val="31131415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2EDA3-5C58-4A73-B0EC-5025DA19A2CC}"/>
              </a:ext>
            </a:extLst>
          </p:cNvPr>
          <p:cNvSpPr>
            <a:spLocks noGrp="1"/>
          </p:cNvSpPr>
          <p:nvPr>
            <p:ph type="title"/>
          </p:nvPr>
        </p:nvSpPr>
        <p:spPr/>
        <p:txBody>
          <a:bodyPr/>
          <a:lstStyle/>
          <a:p>
            <a:r>
              <a:rPr lang="ro-RO" b="1" i="1" dirty="0">
                <a:latin typeface="Cambria" panose="02040503050406030204" pitchFamily="18" charset="0"/>
                <a:ea typeface="Cambria" panose="02040503050406030204" pitchFamily="18" charset="0"/>
              </a:rPr>
              <a:t>Sistemul garanție - depozit</a:t>
            </a:r>
            <a:endParaRPr lang="en-GB" dirty="0">
              <a:latin typeface="Cambria" panose="02040503050406030204" pitchFamily="18" charset="0"/>
              <a:ea typeface="Cambria" panose="02040503050406030204" pitchFamily="18" charset="0"/>
            </a:endParaRPr>
          </a:p>
        </p:txBody>
      </p:sp>
      <p:sp>
        <p:nvSpPr>
          <p:cNvPr id="4" name="Content Placeholder 3">
            <a:extLst>
              <a:ext uri="{FF2B5EF4-FFF2-40B4-BE49-F238E27FC236}">
                <a16:creationId xmlns:a16="http://schemas.microsoft.com/office/drawing/2014/main" id="{62016D3B-EF22-4CA3-A796-A26A1EE293A3}"/>
              </a:ext>
            </a:extLst>
          </p:cNvPr>
          <p:cNvSpPr>
            <a:spLocks noGrp="1"/>
          </p:cNvSpPr>
          <p:nvPr>
            <p:ph sz="half" idx="2"/>
          </p:nvPr>
        </p:nvSpPr>
        <p:spPr/>
        <p:txBody>
          <a:bodyPr/>
          <a:lstStyle/>
          <a:p>
            <a:pPr marL="0" indent="0" algn="just">
              <a:buNone/>
            </a:pPr>
            <a:r>
              <a:rPr lang="ro-RO" dirty="0">
                <a:latin typeface="Cambria" panose="02040503050406030204" pitchFamily="18" charset="0"/>
                <a:ea typeface="Cambria" panose="02040503050406030204" pitchFamily="18" charset="0"/>
              </a:rPr>
              <a:t>Pentru a atinge rate ridicate de reutilizare și reciclare, industria a introdus sistemele de depozitare voluntară pe ambalaje reutilizabile iar unele state membre ale Uniunii Europene au pus în aplicare sistemul depozit obligatoriu pentru băuturile ambalate în ambalaje de unică folosință.  </a:t>
            </a:r>
            <a:endParaRPr lang="en-GB" dirty="0">
              <a:latin typeface="Cambria" panose="02040503050406030204" pitchFamily="18" charset="0"/>
              <a:ea typeface="Cambria" panose="02040503050406030204" pitchFamily="18" charset="0"/>
            </a:endParaRPr>
          </a:p>
          <a:p>
            <a:endParaRPr lang="en-GB" dirty="0"/>
          </a:p>
        </p:txBody>
      </p:sp>
      <p:sp>
        <p:nvSpPr>
          <p:cNvPr id="8" name="Title 1">
            <a:extLst>
              <a:ext uri="{FF2B5EF4-FFF2-40B4-BE49-F238E27FC236}">
                <a16:creationId xmlns:a16="http://schemas.microsoft.com/office/drawing/2014/main" id="{F506185A-E1B1-4D6B-A4A4-0118EFD9DC39}"/>
              </a:ext>
            </a:extLst>
          </p:cNvPr>
          <p:cNvSpPr txBox="1">
            <a:spLocks/>
          </p:cNvSpPr>
          <p:nvPr/>
        </p:nvSpPr>
        <p:spPr>
          <a:xfrm>
            <a:off x="385214" y="2730408"/>
            <a:ext cx="5954067" cy="2445600"/>
          </a:xfrm>
          <a:prstGeom prst="rect">
            <a:avLst/>
          </a:prstGeom>
        </p:spPr>
        <p:txBody>
          <a:bodyPr vert="horz" lIns="91440" tIns="45720" rIns="91440" bIns="45720" rtlCol="0" anchor="t">
            <a:normAutofit fontScale="90000" lnSpcReduction="10000"/>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ro-RO" sz="2000">
                <a:solidFill>
                  <a:srgbClr val="C00000"/>
                </a:solidFill>
                <a:latin typeface="Cambria" panose="02040503050406030204" pitchFamily="18" charset="0"/>
                <a:ea typeface="Cambria" panose="02040503050406030204" pitchFamily="18" charset="0"/>
              </a:rPr>
              <a:t>potrivit studiului jaspers realizat în anul 2016 pentru românia sistemul garanție - depozit potențează operațiunile de reciclare și valorificare. în același timp, sistemele reprezintă un exemplu al modului în care pot fi recompensați consumatorii pentru alegeri durabile. </a:t>
            </a:r>
            <a:br>
              <a:rPr lang="en-GB" sz="2000">
                <a:solidFill>
                  <a:srgbClr val="C00000"/>
                </a:solidFill>
                <a:latin typeface="Cambria" panose="02040503050406030204" pitchFamily="18" charset="0"/>
                <a:ea typeface="Cambria" panose="02040503050406030204" pitchFamily="18" charset="0"/>
              </a:rPr>
            </a:br>
            <a:br>
              <a:rPr lang="en-GB"/>
            </a:br>
            <a:endParaRPr lang="en-GB" dirty="0"/>
          </a:p>
        </p:txBody>
      </p:sp>
    </p:spTree>
    <p:extLst>
      <p:ext uri="{BB962C8B-B14F-4D97-AF65-F5344CB8AC3E}">
        <p14:creationId xmlns:p14="http://schemas.microsoft.com/office/powerpoint/2010/main" val="1671769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0C6D3-EDAF-48B5-A097-49B5FFB7ADD4}"/>
              </a:ext>
            </a:extLst>
          </p:cNvPr>
          <p:cNvSpPr>
            <a:spLocks noGrp="1"/>
          </p:cNvSpPr>
          <p:nvPr>
            <p:ph type="title"/>
          </p:nvPr>
        </p:nvSpPr>
        <p:spPr/>
        <p:txBody>
          <a:bodyPr>
            <a:normAutofit/>
          </a:bodyPr>
          <a:lstStyle/>
          <a:p>
            <a:pPr algn="ctr"/>
            <a:r>
              <a:rPr lang="ro-RO" sz="1400" b="1" dirty="0">
                <a:solidFill>
                  <a:srgbClr val="C00000"/>
                </a:solidFill>
                <a:latin typeface="Cambria" panose="02040503050406030204" pitchFamily="18" charset="0"/>
                <a:ea typeface="Cambria" panose="02040503050406030204" pitchFamily="18" charset="0"/>
              </a:rPr>
              <a:t>România nu își mai poate permite să opteze pentru depozitare în amestec a deșeurilor care pot constitui o resursă pentru economie și trebuie să crească cantitatea și calitatea deșeurilor cu potential reciclabil, în același timp ridicând restricții legate de depozitarea acestora dar și stimulând generatorul să selecteze deșeurile.</a:t>
            </a:r>
            <a:br>
              <a:rPr lang="en-GB" sz="1400" b="1" dirty="0">
                <a:solidFill>
                  <a:srgbClr val="C00000"/>
                </a:solidFill>
                <a:latin typeface="Cambria" panose="02040503050406030204" pitchFamily="18" charset="0"/>
                <a:ea typeface="Cambria" panose="02040503050406030204" pitchFamily="18" charset="0"/>
              </a:rPr>
            </a:br>
            <a:endParaRPr lang="en-GB" sz="1400" b="1" dirty="0">
              <a:solidFill>
                <a:srgbClr val="C00000"/>
              </a:solidFill>
              <a:latin typeface="Cambria" panose="02040503050406030204" pitchFamily="18" charset="0"/>
              <a:ea typeface="Cambria" panose="02040503050406030204" pitchFamily="18" charset="0"/>
            </a:endParaRPr>
          </a:p>
        </p:txBody>
      </p:sp>
      <p:sp>
        <p:nvSpPr>
          <p:cNvPr id="3" name="Content Placeholder 2">
            <a:extLst>
              <a:ext uri="{FF2B5EF4-FFF2-40B4-BE49-F238E27FC236}">
                <a16:creationId xmlns:a16="http://schemas.microsoft.com/office/drawing/2014/main" id="{33C8616C-4614-44BC-9C4F-6A2CCBC6A2F3}"/>
              </a:ext>
            </a:extLst>
          </p:cNvPr>
          <p:cNvSpPr>
            <a:spLocks noGrp="1"/>
          </p:cNvSpPr>
          <p:nvPr>
            <p:ph sz="half" idx="1"/>
          </p:nvPr>
        </p:nvSpPr>
        <p:spPr/>
        <p:txBody>
          <a:bodyPr>
            <a:normAutofit fontScale="70000" lnSpcReduction="20000"/>
          </a:bodyPr>
          <a:lstStyle/>
          <a:p>
            <a:pPr marL="0" indent="0" algn="just">
              <a:buNone/>
            </a:pPr>
            <a:r>
              <a:rPr lang="ro-RO" dirty="0">
                <a:latin typeface="Cambria" panose="02040503050406030204" pitchFamily="18" charset="0"/>
                <a:ea typeface="Cambria" panose="02040503050406030204" pitchFamily="18" charset="0"/>
              </a:rPr>
              <a:t>Sistemul garanție - depozit este proiectat pentru a contribui la scăderea impactului ciclului de viață al ambalajelor pentru băuturi și la creșterea eficienței resurselor, reducând în același timp dependența de import, îmbunătățind competitivitatea și creând locuri de muncă.</a:t>
            </a:r>
            <a:endParaRPr lang="en-GB" dirty="0">
              <a:latin typeface="Cambria" panose="02040503050406030204" pitchFamily="18" charset="0"/>
              <a:ea typeface="Cambria" panose="02040503050406030204" pitchFamily="18" charset="0"/>
            </a:endParaRPr>
          </a:p>
          <a:p>
            <a:endParaRPr lang="en-GB" dirty="0"/>
          </a:p>
        </p:txBody>
      </p:sp>
      <p:sp>
        <p:nvSpPr>
          <p:cNvPr id="4" name="Content Placeholder 3">
            <a:extLst>
              <a:ext uri="{FF2B5EF4-FFF2-40B4-BE49-F238E27FC236}">
                <a16:creationId xmlns:a16="http://schemas.microsoft.com/office/drawing/2014/main" id="{EC102789-F2BC-44CD-9517-D7FFA828230B}"/>
              </a:ext>
            </a:extLst>
          </p:cNvPr>
          <p:cNvSpPr>
            <a:spLocks noGrp="1"/>
          </p:cNvSpPr>
          <p:nvPr>
            <p:ph sz="half" idx="2"/>
          </p:nvPr>
        </p:nvSpPr>
        <p:spPr/>
        <p:txBody>
          <a:bodyPr>
            <a:normAutofit fontScale="70000" lnSpcReduction="20000"/>
          </a:bodyPr>
          <a:lstStyle/>
          <a:p>
            <a:pPr marL="0" indent="0" algn="just">
              <a:buNone/>
            </a:pPr>
            <a:r>
              <a:rPr lang="ro-RO" dirty="0">
                <a:latin typeface="Cambria" panose="02040503050406030204" pitchFamily="18" charset="0"/>
                <a:ea typeface="Cambria" panose="02040503050406030204" pitchFamily="18" charset="0"/>
              </a:rPr>
              <a:t>Sistemul depozit vizează majorarea proporției de ambalaje goale returnate de către consumatorii la punctele de preluare/colectare. Acest lucru contribuie la creșterea reutilizării produselor de ambalare și a ambalajelor precum și la reciclarea materialului de ambalare. În plus, acesta poate ajuta la prevenirea aruncării necontrolate a deșeurilor deoarece îi dă consumatorului un avantaj, îl stimulează să returneze ambalajele goale. În cele din urmă aceste dispoziții naționale încurajează producătorii sau distribuitorii interesați să recurgă la ambalaje reutilizabile, sistemul depozit contribuind la reducerea generală a cantității de deșeuri eliminate. </a:t>
            </a:r>
            <a:endParaRPr lang="en-GB" dirty="0">
              <a:latin typeface="Cambria" panose="02040503050406030204" pitchFamily="18" charset="0"/>
              <a:ea typeface="Cambria" panose="02040503050406030204" pitchFamily="18" charset="0"/>
            </a:endParaRPr>
          </a:p>
          <a:p>
            <a:endParaRPr lang="en-GB" dirty="0"/>
          </a:p>
        </p:txBody>
      </p:sp>
    </p:spTree>
    <p:extLst>
      <p:ext uri="{BB962C8B-B14F-4D97-AF65-F5344CB8AC3E}">
        <p14:creationId xmlns:p14="http://schemas.microsoft.com/office/powerpoint/2010/main" val="2490097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85C8D8-5A6F-43B1-9E81-AB44CA160395}"/>
              </a:ext>
            </a:extLst>
          </p:cNvPr>
          <p:cNvSpPr>
            <a:spLocks noGrp="1"/>
          </p:cNvSpPr>
          <p:nvPr>
            <p:ph sz="half" idx="1"/>
          </p:nvPr>
        </p:nvSpPr>
        <p:spPr/>
        <p:txBody>
          <a:bodyPr>
            <a:normAutofit fontScale="77500" lnSpcReduction="20000"/>
          </a:bodyPr>
          <a:lstStyle/>
          <a:p>
            <a:pPr algn="just"/>
            <a:r>
              <a:rPr lang="ro-RO" dirty="0">
                <a:latin typeface="Cambria" panose="02040503050406030204" pitchFamily="18" charset="0"/>
                <a:ea typeface="Cambria" panose="02040503050406030204" pitchFamily="18" charset="0"/>
              </a:rPr>
              <a:t>Înainte de a vorbi de o gestionare sustenabilă trebuie să avem în vedere implementarea prevederilor </a:t>
            </a:r>
            <a:r>
              <a:rPr lang="ro-RO" i="1" dirty="0">
                <a:latin typeface="Cambria" panose="02040503050406030204" pitchFamily="18" charset="0"/>
                <a:ea typeface="Cambria" panose="02040503050406030204" pitchFamily="18" charset="0"/>
              </a:rPr>
              <a:t>Programului Național de Prevenire a Generării</a:t>
            </a:r>
            <a:r>
              <a:rPr lang="ro-RO" dirty="0">
                <a:latin typeface="Cambria" panose="02040503050406030204" pitchFamily="18" charset="0"/>
                <a:ea typeface="Cambria" panose="02040503050406030204" pitchFamily="18" charset="0"/>
              </a:rPr>
              <a:t> </a:t>
            </a:r>
            <a:r>
              <a:rPr lang="ro-RO" i="1" dirty="0">
                <a:latin typeface="Cambria" panose="02040503050406030204" pitchFamily="18" charset="0"/>
                <a:ea typeface="Cambria" panose="02040503050406030204" pitchFamily="18" charset="0"/>
              </a:rPr>
              <a:t>de Deșeuri</a:t>
            </a:r>
            <a:r>
              <a:rPr lang="ro-RO" dirty="0">
                <a:latin typeface="Cambria" panose="02040503050406030204" pitchFamily="18" charset="0"/>
                <a:ea typeface="Cambria" panose="02040503050406030204" pitchFamily="18" charset="0"/>
              </a:rPr>
              <a:t> pentru ca instrumentele economice stabilite în legislație și în documentul de planificare națională în domeniul deșeurilor (Planul Național de Gestionare a Deșeurilor) să își demonstreze eficiența pe teritoriul național.</a:t>
            </a:r>
          </a:p>
          <a:p>
            <a:pPr algn="just"/>
            <a:r>
              <a:rPr lang="ro-RO" dirty="0">
                <a:latin typeface="Cambria" panose="02040503050406030204" pitchFamily="18" charset="0"/>
                <a:ea typeface="Cambria" panose="02040503050406030204" pitchFamily="18" charset="0"/>
              </a:rPr>
              <a:t>Toți factorii implicați în reglementarea și gestionarea deșeurilor din România trebuie să respecte prevederile legislației privind regimul deșeurilor în România și prevederile Planului Național de Gestionare a Deșeurilor. </a:t>
            </a:r>
            <a:endParaRPr lang="en-GB" dirty="0">
              <a:latin typeface="Cambria" panose="02040503050406030204" pitchFamily="18" charset="0"/>
              <a:ea typeface="Cambria" panose="02040503050406030204" pitchFamily="18" charset="0"/>
            </a:endParaRPr>
          </a:p>
          <a:p>
            <a:endParaRPr lang="en-GB" dirty="0"/>
          </a:p>
        </p:txBody>
      </p:sp>
      <p:pic>
        <p:nvPicPr>
          <p:cNvPr id="4098" name="Picture 2" descr="http://cursdeguvernare.ro/wp-content/uploads/2018/03/economie-circulara-_-grafic-1-300x277.jpg">
            <a:extLst>
              <a:ext uri="{FF2B5EF4-FFF2-40B4-BE49-F238E27FC236}">
                <a16:creationId xmlns:a16="http://schemas.microsoft.com/office/drawing/2014/main" id="{70915B58-B4E1-4FD0-9FD8-9D13FC147C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4281" y="2202067"/>
            <a:ext cx="2857500" cy="26384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4">
            <a:extLst>
              <a:ext uri="{FF2B5EF4-FFF2-40B4-BE49-F238E27FC236}">
                <a16:creationId xmlns:a16="http://schemas.microsoft.com/office/drawing/2014/main" id="{4A5DC3E2-BBDD-4A42-B4B7-D3D1494A795C}"/>
              </a:ext>
            </a:extLst>
          </p:cNvPr>
          <p:cNvSpPr/>
          <p:nvPr/>
        </p:nvSpPr>
        <p:spPr>
          <a:xfrm>
            <a:off x="6344873" y="5043691"/>
            <a:ext cx="4527259" cy="215444"/>
          </a:xfrm>
          <a:prstGeom prst="rect">
            <a:avLst/>
          </a:prstGeom>
        </p:spPr>
        <p:txBody>
          <a:bodyPr wrap="square">
            <a:spAutoFit/>
          </a:bodyPr>
          <a:lstStyle/>
          <a:p>
            <a:r>
              <a:rPr lang="ro-RO" sz="800" dirty="0">
                <a:solidFill>
                  <a:srgbClr val="C00000"/>
                </a:solidFill>
              </a:rPr>
              <a:t>          </a:t>
            </a:r>
            <a:r>
              <a:rPr lang="en-GB" sz="800" dirty="0">
                <a:solidFill>
                  <a:srgbClr val="C00000"/>
                </a:solidFill>
              </a:rPr>
              <a:t>http://cursdeguvernare.ro/cum-vrea-romania-sa-treaca-la-economia-circulara-fara-reciclare.html</a:t>
            </a:r>
          </a:p>
        </p:txBody>
      </p:sp>
    </p:spTree>
    <p:extLst>
      <p:ext uri="{BB962C8B-B14F-4D97-AF65-F5344CB8AC3E}">
        <p14:creationId xmlns:p14="http://schemas.microsoft.com/office/powerpoint/2010/main" val="4015746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56462">
            <a:off x="573610" y="267346"/>
            <a:ext cx="3705551" cy="467925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52596">
            <a:off x="3899572" y="1439852"/>
            <a:ext cx="3802159" cy="401508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39597">
            <a:off x="8404674" y="117490"/>
            <a:ext cx="3130047" cy="415451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p:nvPr/>
        </p:nvPicPr>
        <p:blipFill>
          <a:blip r:embed="rId5"/>
          <a:stretch>
            <a:fillRect/>
          </a:stretch>
        </p:blipFill>
        <p:spPr>
          <a:xfrm>
            <a:off x="7420047" y="3130045"/>
            <a:ext cx="3072201" cy="2917501"/>
          </a:xfrm>
          <a:prstGeom prst="rect">
            <a:avLst/>
          </a:prstGeom>
        </p:spPr>
      </p:pic>
      <p:sp>
        <p:nvSpPr>
          <p:cNvPr id="6" name="TextBox 5"/>
          <p:cNvSpPr txBox="1"/>
          <p:nvPr/>
        </p:nvSpPr>
        <p:spPr>
          <a:xfrm>
            <a:off x="7453915" y="2939417"/>
            <a:ext cx="2854239" cy="738664"/>
          </a:xfrm>
          <a:prstGeom prst="rect">
            <a:avLst/>
          </a:prstGeom>
          <a:noFill/>
        </p:spPr>
        <p:txBody>
          <a:bodyPr wrap="square" rtlCol="0">
            <a:spAutoFit/>
          </a:bodyPr>
          <a:lstStyle/>
          <a:p>
            <a:pPr algn="just"/>
            <a:endParaRPr lang="ro-RO" sz="1200" i="1" dirty="0">
              <a:solidFill>
                <a:schemeClr val="tx2"/>
              </a:solidFill>
              <a:latin typeface="Cambria" pitchFamily="18" charset="0"/>
              <a:hlinkClick r:id="rId6"/>
            </a:endParaRPr>
          </a:p>
          <a:p>
            <a:pPr algn="just"/>
            <a:r>
              <a:rPr lang="en-US" sz="900" i="1" dirty="0">
                <a:solidFill>
                  <a:schemeClr val="tx2"/>
                </a:solidFill>
                <a:latin typeface="Cambria" pitchFamily="18" charset="0"/>
                <a:hlinkClick r:id="rId6"/>
              </a:rPr>
              <a:t>http://ec.europa.eu/environment/resource_efficiency</a:t>
            </a:r>
            <a:r>
              <a:rPr lang="en-US" sz="1200" i="1" dirty="0">
                <a:solidFill>
                  <a:schemeClr val="tx2"/>
                </a:solidFill>
                <a:latin typeface="Cambria" pitchFamily="18" charset="0"/>
                <a:hlinkClick r:id="rId6"/>
              </a:rPr>
              <a:t>/</a:t>
            </a:r>
            <a:endParaRPr lang="ro-RO" sz="1200" i="1" dirty="0">
              <a:solidFill>
                <a:schemeClr val="tx2"/>
              </a:solidFill>
              <a:latin typeface="Cambria" pitchFamily="18" charset="0"/>
            </a:endParaRPr>
          </a:p>
          <a:p>
            <a:pPr algn="just"/>
            <a:endParaRPr lang="en-US" dirty="0"/>
          </a:p>
        </p:txBody>
      </p:sp>
      <p:sp>
        <p:nvSpPr>
          <p:cNvPr id="12" name="Content Placeholder 2"/>
          <p:cNvSpPr txBox="1">
            <a:spLocks/>
          </p:cNvSpPr>
          <p:nvPr/>
        </p:nvSpPr>
        <p:spPr>
          <a:xfrm>
            <a:off x="1776853" y="4391292"/>
            <a:ext cx="4982112" cy="1796818"/>
          </a:xfrm>
          <a:prstGeom prst="rect">
            <a:avLst/>
          </a:prstGeom>
        </p:spPr>
        <p:txBody>
          <a:bodyPr vert="horz" lIns="91440" tIns="45720" rIns="91440" bIns="45720" rtlCol="0">
            <a:normAutofit fontScale="77500" lnSpcReduction="20000"/>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None/>
            </a:pPr>
            <a:endParaRPr lang="ro-RO" dirty="0"/>
          </a:p>
          <a:p>
            <a:pPr marL="114300" indent="0">
              <a:buNone/>
            </a:pPr>
            <a:r>
              <a:rPr lang="vi-VN" b="1" i="1" dirty="0">
                <a:solidFill>
                  <a:srgbClr val="C00000"/>
                </a:solidFill>
                <a:latin typeface="Cambria" pitchFamily="18" charset="0"/>
              </a:rPr>
              <a:t>Politica naţională în domeniul gestionării deşeurilor trebuie să se subscrie obiectivelor politicii europene în materie de prevenire a generării deşeurilor şi să urmărească reducerea consumului de resurse şi aplicarea practică a ierarhiei deşeurilor. </a:t>
            </a:r>
            <a:endParaRPr lang="ro-RO" b="1" i="1" dirty="0">
              <a:solidFill>
                <a:srgbClr val="C00000"/>
              </a:solidFill>
              <a:latin typeface="Cambria" pitchFamily="18" charset="0"/>
            </a:endParaRPr>
          </a:p>
          <a:p>
            <a:pPr marL="114300" indent="0">
              <a:buNone/>
            </a:pPr>
            <a:endParaRPr lang="ro-RO" i="1" dirty="0">
              <a:solidFill>
                <a:schemeClr val="tx2"/>
              </a:solidFill>
              <a:latin typeface="Cambria" pitchFamily="18" charset="0"/>
            </a:endParaRPr>
          </a:p>
          <a:p>
            <a:pPr marL="114300" indent="0" algn="ctr">
              <a:buNone/>
            </a:pPr>
            <a:endParaRPr lang="en-US" i="1" dirty="0">
              <a:solidFill>
                <a:schemeClr val="tx2"/>
              </a:solidFill>
              <a:latin typeface="Cambria" pitchFamily="18" charset="0"/>
            </a:endParaRPr>
          </a:p>
        </p:txBody>
      </p:sp>
    </p:spTree>
    <p:extLst>
      <p:ext uri="{BB962C8B-B14F-4D97-AF65-F5344CB8AC3E}">
        <p14:creationId xmlns:p14="http://schemas.microsoft.com/office/powerpoint/2010/main" val="1093597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2360" y="324972"/>
            <a:ext cx="7620000" cy="1498178"/>
          </a:xfrm>
        </p:spPr>
        <p:txBody>
          <a:bodyPr>
            <a:normAutofit fontScale="90000"/>
          </a:bodyPr>
          <a:lstStyle/>
          <a:p>
            <a:r>
              <a:rPr lang="ro-RO"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Obiectivele naționale în domeniul deșeurilor</a:t>
            </a:r>
            <a:br>
              <a:rPr lang="ro-RO"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endParaRPr lang="en-US" sz="3600" dirty="0"/>
          </a:p>
        </p:txBody>
      </p:sp>
      <p:sp>
        <p:nvSpPr>
          <p:cNvPr id="3" name="Content Placeholder 2"/>
          <p:cNvSpPr>
            <a:spLocks noGrp="1"/>
          </p:cNvSpPr>
          <p:nvPr>
            <p:ph idx="1"/>
          </p:nvPr>
        </p:nvSpPr>
        <p:spPr>
          <a:xfrm>
            <a:off x="1031845" y="1694576"/>
            <a:ext cx="10662407" cy="4345497"/>
          </a:xfrm>
        </p:spPr>
        <p:txBody>
          <a:bodyPr>
            <a:normAutofit fontScale="25000" lnSpcReduction="20000"/>
          </a:bodyPr>
          <a:lstStyle/>
          <a:p>
            <a:pPr marL="114300" indent="0">
              <a:buNone/>
            </a:pPr>
            <a:endParaRPr lang="ro-RO" sz="2800" dirty="0">
              <a:latin typeface="Cambria" panose="02040503050406030204" pitchFamily="18" charset="0"/>
              <a:ea typeface="Cambria" panose="02040503050406030204" pitchFamily="18" charset="0"/>
            </a:endParaRPr>
          </a:p>
          <a:p>
            <a:pPr marL="114300" indent="0" algn="just">
              <a:buNone/>
            </a:pPr>
            <a:r>
              <a:rPr lang="ro-RO" sz="3400" b="1" i="1" dirty="0">
                <a:solidFill>
                  <a:srgbClr val="C00000"/>
                </a:solidFill>
                <a:latin typeface="Cambria" panose="02040503050406030204" pitchFamily="18" charset="0"/>
                <a:ea typeface="Cambria" panose="02040503050406030204" pitchFamily="18" charset="0"/>
              </a:rPr>
              <a:t>Îmbunătățirea calității mediului și protecția sănătății populației</a:t>
            </a:r>
          </a:p>
          <a:p>
            <a:pPr marL="114300" indent="0" algn="just">
              <a:buNone/>
            </a:pPr>
            <a:endParaRPr lang="ro-RO" sz="3400" b="1" i="1" dirty="0">
              <a:solidFill>
                <a:srgbClr val="C00000"/>
              </a:solidFill>
              <a:latin typeface="Cambria" panose="02040503050406030204" pitchFamily="18" charset="0"/>
              <a:ea typeface="Cambria" panose="02040503050406030204" pitchFamily="18" charset="0"/>
            </a:endParaRPr>
          </a:p>
          <a:p>
            <a:pPr marL="114300" indent="0" algn="just">
              <a:buNone/>
            </a:pPr>
            <a:r>
              <a:rPr lang="ro-RO" sz="3400" b="1" i="1" dirty="0">
                <a:solidFill>
                  <a:srgbClr val="C00000"/>
                </a:solidFill>
                <a:latin typeface="Cambria" panose="02040503050406030204" pitchFamily="18" charset="0"/>
                <a:ea typeface="Cambria" panose="02040503050406030204" pitchFamily="18" charset="0"/>
              </a:rPr>
              <a:t>	Sprijinirea activităților de cercetare/dezvoltare în domeniul gestionării deșeurilor</a:t>
            </a:r>
          </a:p>
          <a:p>
            <a:pPr marL="114300" indent="0" algn="just">
              <a:buNone/>
            </a:pPr>
            <a:endParaRPr lang="ro-RO" sz="3400" b="1" i="1" dirty="0">
              <a:solidFill>
                <a:srgbClr val="C00000"/>
              </a:solidFill>
              <a:latin typeface="Cambria" panose="02040503050406030204" pitchFamily="18" charset="0"/>
              <a:ea typeface="Cambria" panose="02040503050406030204" pitchFamily="18" charset="0"/>
            </a:endParaRPr>
          </a:p>
          <a:p>
            <a:pPr marL="114300" indent="0" algn="just">
              <a:buNone/>
            </a:pPr>
            <a:r>
              <a:rPr lang="ro-RO" sz="3400" b="1" i="1" dirty="0">
                <a:solidFill>
                  <a:srgbClr val="C00000"/>
                </a:solidFill>
                <a:latin typeface="Cambria" panose="02040503050406030204" pitchFamily="18" charset="0"/>
                <a:ea typeface="Cambria" panose="02040503050406030204" pitchFamily="18" charset="0"/>
              </a:rPr>
              <a:t>Încurajarea investițiilor verzi</a:t>
            </a:r>
          </a:p>
          <a:p>
            <a:pPr marL="114300" indent="0" algn="just">
              <a:buNone/>
            </a:pPr>
            <a:r>
              <a:rPr lang="ro-RO" sz="3400" b="1" i="1" dirty="0">
                <a:solidFill>
                  <a:srgbClr val="C00000"/>
                </a:solidFill>
                <a:latin typeface="Cambria" panose="02040503050406030204" pitchFamily="18" charset="0"/>
                <a:ea typeface="Cambria" panose="02040503050406030204" pitchFamily="18" charset="0"/>
              </a:rPr>
              <a:t>			                  Creșterea eficienței utilizării resurselor</a:t>
            </a:r>
          </a:p>
          <a:p>
            <a:pPr marL="114300" indent="0" algn="just">
              <a:buNone/>
            </a:pPr>
            <a:endParaRPr lang="ro-RO" sz="3400" b="1" i="1" dirty="0">
              <a:solidFill>
                <a:srgbClr val="C00000"/>
              </a:solidFill>
              <a:latin typeface="Cambria" panose="02040503050406030204" pitchFamily="18" charset="0"/>
              <a:ea typeface="Cambria" panose="02040503050406030204" pitchFamily="18" charset="0"/>
            </a:endParaRPr>
          </a:p>
          <a:p>
            <a:pPr marL="114300" indent="0" algn="just">
              <a:buNone/>
            </a:pPr>
            <a:r>
              <a:rPr lang="ro-RO" sz="3400" b="1" i="1" dirty="0">
                <a:solidFill>
                  <a:srgbClr val="C00000"/>
                </a:solidFill>
                <a:latin typeface="Cambria" panose="02040503050406030204" pitchFamily="18" charset="0"/>
                <a:ea typeface="Cambria" panose="02040503050406030204" pitchFamily="18" charset="0"/>
              </a:rPr>
              <a:t>Gestionarea durabilă a deșeurilor</a:t>
            </a:r>
          </a:p>
          <a:p>
            <a:pPr marL="114300" indent="0" algn="just">
              <a:buNone/>
            </a:pPr>
            <a:endParaRPr lang="ro-RO" sz="3400" b="1" i="1" dirty="0">
              <a:solidFill>
                <a:srgbClr val="C00000"/>
              </a:solidFill>
              <a:latin typeface="Cambria" panose="02040503050406030204" pitchFamily="18" charset="0"/>
              <a:ea typeface="Cambria" panose="02040503050406030204" pitchFamily="18" charset="0"/>
            </a:endParaRPr>
          </a:p>
          <a:p>
            <a:pPr marL="114300" indent="0" algn="just">
              <a:buNone/>
            </a:pPr>
            <a:r>
              <a:rPr lang="ro-RO" sz="3400" b="1" i="1" dirty="0">
                <a:solidFill>
                  <a:srgbClr val="C00000"/>
                </a:solidFill>
                <a:latin typeface="Cambria" panose="02040503050406030204" pitchFamily="18" charset="0"/>
                <a:ea typeface="Cambria" panose="02040503050406030204" pitchFamily="18" charset="0"/>
              </a:rPr>
              <a:t>		Corelarea prevederilor politicilor de gestionare a deșeurilor cu cele privind schimbările climatice</a:t>
            </a:r>
          </a:p>
          <a:p>
            <a:pPr marL="114300" indent="0" algn="just">
              <a:buNone/>
            </a:pPr>
            <a:endParaRPr lang="ro-RO" sz="3400" b="1" i="1" dirty="0">
              <a:solidFill>
                <a:srgbClr val="C00000"/>
              </a:solidFill>
              <a:latin typeface="Cambria" panose="02040503050406030204" pitchFamily="18" charset="0"/>
              <a:ea typeface="Cambria" panose="02040503050406030204" pitchFamily="18" charset="0"/>
            </a:endParaRPr>
          </a:p>
          <a:p>
            <a:pPr marL="114300" indent="0" algn="just">
              <a:buNone/>
            </a:pPr>
            <a:r>
              <a:rPr lang="ro-RO" sz="3400" b="1" i="1" dirty="0">
                <a:solidFill>
                  <a:srgbClr val="C00000"/>
                </a:solidFill>
                <a:latin typeface="Cambria" panose="02040503050406030204" pitchFamily="18" charset="0"/>
                <a:ea typeface="Cambria" panose="02040503050406030204" pitchFamily="18" charset="0"/>
              </a:rPr>
              <a:t>Dezvoltarea comportamentului responsabil privind prevenirea generării și gestionării deșeurilor</a:t>
            </a:r>
          </a:p>
          <a:p>
            <a:pPr marL="114300" indent="0" algn="just">
              <a:buNone/>
            </a:pPr>
            <a:endParaRPr lang="ro-RO" sz="3400" b="1" i="1" dirty="0">
              <a:solidFill>
                <a:srgbClr val="C00000"/>
              </a:solidFill>
              <a:latin typeface="Cambria" panose="02040503050406030204" pitchFamily="18" charset="0"/>
              <a:ea typeface="Cambria" panose="02040503050406030204" pitchFamily="18" charset="0"/>
            </a:endParaRPr>
          </a:p>
          <a:p>
            <a:pPr marL="114300" indent="0" algn="just">
              <a:buNone/>
            </a:pPr>
            <a:r>
              <a:rPr lang="ro-RO" sz="3400" b="1" i="1" dirty="0">
                <a:solidFill>
                  <a:srgbClr val="C00000"/>
                </a:solidFill>
                <a:latin typeface="Cambria" panose="02040503050406030204" pitchFamily="18" charset="0"/>
                <a:ea typeface="Cambria" panose="02040503050406030204" pitchFamily="18" charset="0"/>
              </a:rPr>
              <a:t>			                            Întărirea capacității instituționale</a:t>
            </a:r>
          </a:p>
          <a:p>
            <a:endParaRPr lang="ro-RO" b="1" i="1" dirty="0">
              <a:solidFill>
                <a:schemeClr val="tx2"/>
              </a:solidFill>
              <a:latin typeface="Cambria" pitchFamily="18" charset="0"/>
            </a:endParaRPr>
          </a:p>
          <a:p>
            <a:endParaRPr lang="ro-RO" i="1" dirty="0"/>
          </a:p>
          <a:p>
            <a:pPr marL="114300" indent="0">
              <a:buNone/>
            </a:pPr>
            <a:endParaRPr lang="ro-RO" i="1" dirty="0"/>
          </a:p>
          <a:p>
            <a:endParaRPr lang="ro-RO" i="1" dirty="0"/>
          </a:p>
          <a:p>
            <a:pPr marL="114300" indent="0">
              <a:buNone/>
            </a:pPr>
            <a:endParaRPr lang="ro-RO" i="1" dirty="0"/>
          </a:p>
        </p:txBody>
      </p:sp>
    </p:spTree>
    <p:extLst>
      <p:ext uri="{BB962C8B-B14F-4D97-AF65-F5344CB8AC3E}">
        <p14:creationId xmlns:p14="http://schemas.microsoft.com/office/powerpoint/2010/main" val="2486975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1703512" y="2564904"/>
            <a:ext cx="7620000" cy="254888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None/>
            </a:pPr>
            <a:r>
              <a:rPr lang="ro-RO"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mbria" pitchFamily="18" charset="0"/>
              </a:rPr>
              <a:t>PLANUL NAȚIONAL DE GESTIONARE A DEȘEURILOR</a:t>
            </a:r>
          </a:p>
          <a:p>
            <a:pPr marL="114300" indent="0">
              <a:buNone/>
            </a:pPr>
            <a:r>
              <a:rPr lang="ro-RO"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Cambria" pitchFamily="18" charset="0"/>
              </a:rPr>
              <a:t>(PNGD)</a:t>
            </a:r>
            <a:endParaRPr lang="en-US" sz="4000" dirty="0">
              <a:latin typeface="Cambria" pitchFamily="18" charset="0"/>
            </a:endParaRPr>
          </a:p>
        </p:txBody>
      </p:sp>
    </p:spTree>
    <p:extLst>
      <p:ext uri="{BB962C8B-B14F-4D97-AF65-F5344CB8AC3E}">
        <p14:creationId xmlns:p14="http://schemas.microsoft.com/office/powerpoint/2010/main" val="1201414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4777" y="249466"/>
            <a:ext cx="3500088" cy="453447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504" y="94718"/>
            <a:ext cx="4453228" cy="613830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a:spLocks noGrp="1"/>
          </p:cNvSpPr>
          <p:nvPr>
            <p:ph idx="1"/>
          </p:nvPr>
        </p:nvSpPr>
        <p:spPr>
          <a:xfrm>
            <a:off x="5603707" y="3112316"/>
            <a:ext cx="3672408" cy="2942974"/>
          </a:xfrm>
        </p:spPr>
        <p:txBody>
          <a:bodyPr>
            <a:normAutofit fontScale="47500" lnSpcReduction="20000"/>
          </a:bodyPr>
          <a:lstStyle/>
          <a:p>
            <a:pPr marL="0" indent="0" algn="just">
              <a:buNone/>
            </a:pPr>
            <a:endParaRPr lang="ro-RO" sz="2900" i="1" dirty="0">
              <a:latin typeface="Cambria" pitchFamily="18" charset="0"/>
              <a:cs typeface="Arial" pitchFamily="34" charset="0"/>
            </a:endParaRPr>
          </a:p>
          <a:p>
            <a:pPr marL="0" indent="0" algn="just">
              <a:buNone/>
            </a:pPr>
            <a:endParaRPr lang="ro-RO" sz="2900" b="1" dirty="0">
              <a:solidFill>
                <a:schemeClr val="tx2">
                  <a:lumMod val="50000"/>
                </a:schemeClr>
              </a:solidFill>
              <a:latin typeface="Cambria" pitchFamily="18" charset="0"/>
              <a:cs typeface="Arial" pitchFamily="34" charset="0"/>
            </a:endParaRPr>
          </a:p>
          <a:p>
            <a:pPr marL="0" indent="0">
              <a:buNone/>
            </a:pPr>
            <a:endParaRPr lang="ro-RO" sz="2900" b="1" i="1" dirty="0">
              <a:solidFill>
                <a:schemeClr val="tx2">
                  <a:lumMod val="50000"/>
                </a:schemeClr>
              </a:solidFill>
              <a:latin typeface="Cambria" pitchFamily="18" charset="0"/>
              <a:cs typeface="Arial" pitchFamily="34" charset="0"/>
            </a:endParaRPr>
          </a:p>
          <a:p>
            <a:pPr marL="0" indent="0" algn="just">
              <a:buNone/>
            </a:pPr>
            <a:r>
              <a:rPr lang="ro-RO" sz="2800" dirty="0">
                <a:solidFill>
                  <a:srgbClr val="C00000"/>
                </a:solidFill>
                <a:latin typeface="Cambria" pitchFamily="18" charset="0"/>
                <a:cs typeface="Arial" pitchFamily="34" charset="0"/>
              </a:rPr>
              <a:t>Î</a:t>
            </a:r>
            <a:r>
              <a:rPr lang="en-US" sz="2800" dirty="0" err="1">
                <a:solidFill>
                  <a:srgbClr val="C00000"/>
                </a:solidFill>
                <a:latin typeface="Cambria" pitchFamily="18" charset="0"/>
                <a:cs typeface="Arial" pitchFamily="34" charset="0"/>
              </a:rPr>
              <a:t>ncepând</a:t>
            </a:r>
            <a:r>
              <a:rPr lang="en-US" sz="2800" dirty="0">
                <a:solidFill>
                  <a:srgbClr val="C00000"/>
                </a:solidFill>
                <a:latin typeface="Cambria" pitchFamily="18" charset="0"/>
                <a:cs typeface="Arial" pitchFamily="34" charset="0"/>
              </a:rPr>
              <a:t> cu </a:t>
            </a:r>
            <a:r>
              <a:rPr lang="en-US" sz="2800" dirty="0" err="1">
                <a:solidFill>
                  <a:srgbClr val="C00000"/>
                </a:solidFill>
                <a:latin typeface="Cambria" pitchFamily="18" charset="0"/>
                <a:cs typeface="Arial" pitchFamily="34" charset="0"/>
              </a:rPr>
              <a:t>anul</a:t>
            </a:r>
            <a:r>
              <a:rPr lang="en-US" sz="2800" dirty="0">
                <a:solidFill>
                  <a:srgbClr val="C00000"/>
                </a:solidFill>
                <a:latin typeface="Cambria" pitchFamily="18" charset="0"/>
                <a:cs typeface="Arial" pitchFamily="34" charset="0"/>
              </a:rPr>
              <a:t> 2016</a:t>
            </a:r>
            <a:r>
              <a:rPr lang="ro-RO" sz="2800" dirty="0">
                <a:solidFill>
                  <a:srgbClr val="C00000"/>
                </a:solidFill>
                <a:latin typeface="Cambria" pitchFamily="18" charset="0"/>
                <a:cs typeface="Arial" pitchFamily="34" charset="0"/>
              </a:rPr>
              <a:t> a fost derulat</a:t>
            </a:r>
            <a:r>
              <a:rPr lang="en-US" sz="2800" dirty="0">
                <a:solidFill>
                  <a:srgbClr val="C00000"/>
                </a:solidFill>
                <a:latin typeface="Cambria" pitchFamily="18" charset="0"/>
                <a:cs typeface="Arial" pitchFamily="34" charset="0"/>
              </a:rPr>
              <a:t> </a:t>
            </a:r>
            <a:r>
              <a:rPr lang="en-US" sz="2800" dirty="0" err="1">
                <a:solidFill>
                  <a:srgbClr val="C00000"/>
                </a:solidFill>
                <a:latin typeface="Cambria" pitchFamily="18" charset="0"/>
                <a:cs typeface="Arial" pitchFamily="34" charset="0"/>
              </a:rPr>
              <a:t>proiectul</a:t>
            </a:r>
            <a:r>
              <a:rPr lang="ro-RO" sz="2800" dirty="0">
                <a:solidFill>
                  <a:srgbClr val="C00000"/>
                </a:solidFill>
                <a:latin typeface="Cambria" pitchFamily="18" charset="0"/>
                <a:cs typeface="Arial" pitchFamily="34" charset="0"/>
              </a:rPr>
              <a:t> </a:t>
            </a:r>
            <a:r>
              <a:rPr lang="en-US" sz="2800" dirty="0">
                <a:solidFill>
                  <a:srgbClr val="C00000"/>
                </a:solidFill>
                <a:latin typeface="Cambria" pitchFamily="18" charset="0"/>
                <a:cs typeface="Arial" pitchFamily="34" charset="0"/>
              </a:rPr>
              <a:t>“</a:t>
            </a:r>
            <a:r>
              <a:rPr lang="en-US" sz="2800" dirty="0" err="1">
                <a:solidFill>
                  <a:srgbClr val="C00000"/>
                </a:solidFill>
                <a:latin typeface="Cambria" pitchFamily="18" charset="0"/>
                <a:cs typeface="Arial" pitchFamily="34" charset="0"/>
              </a:rPr>
              <a:t>Dezvoltarea</a:t>
            </a:r>
            <a:r>
              <a:rPr lang="en-US" sz="2800" dirty="0">
                <a:solidFill>
                  <a:srgbClr val="C00000"/>
                </a:solidFill>
                <a:latin typeface="Cambria" pitchFamily="18" charset="0"/>
                <a:cs typeface="Arial" pitchFamily="34" charset="0"/>
              </a:rPr>
              <a:t> </a:t>
            </a:r>
            <a:r>
              <a:rPr lang="en-US" sz="2800" dirty="0" err="1">
                <a:solidFill>
                  <a:srgbClr val="C00000"/>
                </a:solidFill>
                <a:latin typeface="Cambria" pitchFamily="18" charset="0"/>
                <a:cs typeface="Arial" pitchFamily="34" charset="0"/>
              </a:rPr>
              <a:t>capacității</a:t>
            </a:r>
            <a:r>
              <a:rPr lang="en-US" sz="2800" dirty="0">
                <a:solidFill>
                  <a:srgbClr val="C00000"/>
                </a:solidFill>
                <a:latin typeface="Cambria" pitchFamily="18" charset="0"/>
                <a:cs typeface="Arial" pitchFamily="34" charset="0"/>
              </a:rPr>
              <a:t> administrative a </a:t>
            </a:r>
            <a:r>
              <a:rPr lang="en-US" sz="2800" dirty="0" err="1">
                <a:solidFill>
                  <a:srgbClr val="C00000"/>
                </a:solidFill>
                <a:latin typeface="Cambria" pitchFamily="18" charset="0"/>
                <a:cs typeface="Arial" pitchFamily="34" charset="0"/>
              </a:rPr>
              <a:t>Ministerului</a:t>
            </a:r>
            <a:r>
              <a:rPr lang="en-US" sz="2800" dirty="0">
                <a:solidFill>
                  <a:srgbClr val="C00000"/>
                </a:solidFill>
                <a:latin typeface="Cambria" pitchFamily="18" charset="0"/>
                <a:cs typeface="Arial" pitchFamily="34" charset="0"/>
              </a:rPr>
              <a:t> </a:t>
            </a:r>
            <a:r>
              <a:rPr lang="en-US" sz="2800" dirty="0" err="1">
                <a:solidFill>
                  <a:srgbClr val="C00000"/>
                </a:solidFill>
                <a:latin typeface="Cambria" pitchFamily="18" charset="0"/>
                <a:cs typeface="Arial" pitchFamily="34" charset="0"/>
              </a:rPr>
              <a:t>Mediului</a:t>
            </a:r>
            <a:r>
              <a:rPr lang="en-US" sz="2800" dirty="0">
                <a:solidFill>
                  <a:srgbClr val="C00000"/>
                </a:solidFill>
                <a:latin typeface="Cambria" pitchFamily="18" charset="0"/>
                <a:cs typeface="Arial" pitchFamily="34" charset="0"/>
              </a:rPr>
              <a:t>, </a:t>
            </a:r>
            <a:r>
              <a:rPr lang="en-US" sz="2800" dirty="0" err="1">
                <a:solidFill>
                  <a:srgbClr val="C00000"/>
                </a:solidFill>
                <a:latin typeface="Cambria" pitchFamily="18" charset="0"/>
                <a:cs typeface="Arial" pitchFamily="34" charset="0"/>
              </a:rPr>
              <a:t>Apelor</a:t>
            </a:r>
            <a:r>
              <a:rPr lang="en-US" sz="2800" dirty="0">
                <a:solidFill>
                  <a:srgbClr val="C00000"/>
                </a:solidFill>
                <a:latin typeface="Cambria" pitchFamily="18" charset="0"/>
                <a:cs typeface="Arial" pitchFamily="34" charset="0"/>
              </a:rPr>
              <a:t> </a:t>
            </a:r>
            <a:r>
              <a:rPr lang="en-US" sz="2800" dirty="0" err="1">
                <a:solidFill>
                  <a:srgbClr val="C00000"/>
                </a:solidFill>
                <a:latin typeface="Cambria" pitchFamily="18" charset="0"/>
                <a:cs typeface="Arial" pitchFamily="34" charset="0"/>
              </a:rPr>
              <a:t>și</a:t>
            </a:r>
            <a:r>
              <a:rPr lang="en-US" sz="2800" dirty="0">
                <a:solidFill>
                  <a:srgbClr val="C00000"/>
                </a:solidFill>
                <a:latin typeface="Cambria" pitchFamily="18" charset="0"/>
                <a:cs typeface="Arial" pitchFamily="34" charset="0"/>
              </a:rPr>
              <a:t> </a:t>
            </a:r>
            <a:r>
              <a:rPr lang="en-US" sz="2800" dirty="0" err="1">
                <a:solidFill>
                  <a:srgbClr val="C00000"/>
                </a:solidFill>
                <a:latin typeface="Cambria" pitchFamily="18" charset="0"/>
                <a:cs typeface="Arial" pitchFamily="34" charset="0"/>
              </a:rPr>
              <a:t>Pădurilor</a:t>
            </a:r>
            <a:r>
              <a:rPr lang="en-US" sz="2800" dirty="0">
                <a:solidFill>
                  <a:srgbClr val="C00000"/>
                </a:solidFill>
                <a:latin typeface="Cambria" pitchFamily="18" charset="0"/>
                <a:cs typeface="Arial" pitchFamily="34" charset="0"/>
              </a:rPr>
              <a:t> de a </a:t>
            </a:r>
            <a:r>
              <a:rPr lang="en-US" sz="2800" dirty="0" err="1">
                <a:solidFill>
                  <a:srgbClr val="C00000"/>
                </a:solidFill>
                <a:latin typeface="Cambria" pitchFamily="18" charset="0"/>
                <a:cs typeface="Arial" pitchFamily="34" charset="0"/>
              </a:rPr>
              <a:t>implementa</a:t>
            </a:r>
            <a:r>
              <a:rPr lang="en-US" sz="2800" dirty="0">
                <a:solidFill>
                  <a:srgbClr val="C00000"/>
                </a:solidFill>
                <a:latin typeface="Cambria" pitchFamily="18" charset="0"/>
                <a:cs typeface="Arial" pitchFamily="34" charset="0"/>
              </a:rPr>
              <a:t> </a:t>
            </a:r>
            <a:r>
              <a:rPr lang="en-US" sz="2800" dirty="0" err="1">
                <a:solidFill>
                  <a:srgbClr val="C00000"/>
                </a:solidFill>
                <a:latin typeface="Cambria" pitchFamily="18" charset="0"/>
                <a:cs typeface="Arial" pitchFamily="34" charset="0"/>
              </a:rPr>
              <a:t>politica</a:t>
            </a:r>
            <a:r>
              <a:rPr lang="en-US" sz="2800" dirty="0">
                <a:solidFill>
                  <a:srgbClr val="C00000"/>
                </a:solidFill>
                <a:latin typeface="Cambria" pitchFamily="18" charset="0"/>
                <a:cs typeface="Arial" pitchFamily="34" charset="0"/>
              </a:rPr>
              <a:t> </a:t>
            </a:r>
            <a:r>
              <a:rPr lang="en-US" sz="2800" dirty="0" err="1">
                <a:solidFill>
                  <a:srgbClr val="C00000"/>
                </a:solidFill>
                <a:latin typeface="Cambria" pitchFamily="18" charset="0"/>
                <a:cs typeface="Arial" pitchFamily="34" charset="0"/>
              </a:rPr>
              <a:t>în</a:t>
            </a:r>
            <a:r>
              <a:rPr lang="en-US" sz="2800" dirty="0">
                <a:solidFill>
                  <a:srgbClr val="C00000"/>
                </a:solidFill>
                <a:latin typeface="Cambria" pitchFamily="18" charset="0"/>
                <a:cs typeface="Arial" pitchFamily="34" charset="0"/>
              </a:rPr>
              <a:t> </a:t>
            </a:r>
            <a:r>
              <a:rPr lang="en-US" sz="2800" dirty="0" err="1">
                <a:solidFill>
                  <a:srgbClr val="C00000"/>
                </a:solidFill>
                <a:latin typeface="Cambria" pitchFamily="18" charset="0"/>
                <a:cs typeface="Arial" pitchFamily="34" charset="0"/>
              </a:rPr>
              <a:t>domeniul</a:t>
            </a:r>
            <a:r>
              <a:rPr lang="en-US" sz="2800" dirty="0">
                <a:solidFill>
                  <a:srgbClr val="C00000"/>
                </a:solidFill>
                <a:latin typeface="Cambria" pitchFamily="18" charset="0"/>
                <a:cs typeface="Arial" pitchFamily="34" charset="0"/>
              </a:rPr>
              <a:t> </a:t>
            </a:r>
            <a:r>
              <a:rPr lang="en-US" sz="2800" dirty="0" err="1">
                <a:solidFill>
                  <a:srgbClr val="C00000"/>
                </a:solidFill>
                <a:latin typeface="Cambria" pitchFamily="18" charset="0"/>
                <a:cs typeface="Arial" pitchFamily="34" charset="0"/>
              </a:rPr>
              <a:t>managementului</a:t>
            </a:r>
            <a:r>
              <a:rPr lang="en-US" sz="2800" dirty="0">
                <a:solidFill>
                  <a:srgbClr val="C00000"/>
                </a:solidFill>
                <a:latin typeface="Cambria" pitchFamily="18" charset="0"/>
                <a:cs typeface="Arial" pitchFamily="34" charset="0"/>
              </a:rPr>
              <a:t> </a:t>
            </a:r>
            <a:r>
              <a:rPr lang="en-US" sz="2800" dirty="0" err="1">
                <a:solidFill>
                  <a:srgbClr val="C00000"/>
                </a:solidFill>
                <a:latin typeface="Cambria" pitchFamily="18" charset="0"/>
                <a:cs typeface="Arial" pitchFamily="34" charset="0"/>
              </a:rPr>
              <a:t>deșeurilor</a:t>
            </a:r>
            <a:r>
              <a:rPr lang="en-US" sz="2800" dirty="0">
                <a:solidFill>
                  <a:srgbClr val="C00000"/>
                </a:solidFill>
                <a:latin typeface="Cambria" pitchFamily="18" charset="0"/>
                <a:cs typeface="Arial" pitchFamily="34" charset="0"/>
              </a:rPr>
              <a:t> </a:t>
            </a:r>
            <a:r>
              <a:rPr lang="en-US" sz="2800" dirty="0" err="1">
                <a:solidFill>
                  <a:srgbClr val="C00000"/>
                </a:solidFill>
                <a:latin typeface="Cambria" pitchFamily="18" charset="0"/>
                <a:cs typeface="Arial" pitchFamily="34" charset="0"/>
              </a:rPr>
              <a:t>și</a:t>
            </a:r>
            <a:r>
              <a:rPr lang="en-US" sz="2800" dirty="0">
                <a:solidFill>
                  <a:srgbClr val="C00000"/>
                </a:solidFill>
                <a:latin typeface="Cambria" pitchFamily="18" charset="0"/>
                <a:cs typeface="Arial" pitchFamily="34" charset="0"/>
              </a:rPr>
              <a:t> al </a:t>
            </a:r>
            <a:r>
              <a:rPr lang="en-US" sz="2800" dirty="0" err="1">
                <a:solidFill>
                  <a:srgbClr val="C00000"/>
                </a:solidFill>
                <a:latin typeface="Cambria" pitchFamily="18" charset="0"/>
                <a:cs typeface="Arial" pitchFamily="34" charset="0"/>
              </a:rPr>
              <a:t>siturilor</a:t>
            </a:r>
            <a:r>
              <a:rPr lang="en-US" sz="2800" dirty="0">
                <a:solidFill>
                  <a:srgbClr val="C00000"/>
                </a:solidFill>
                <a:latin typeface="Cambria" pitchFamily="18" charset="0"/>
                <a:cs typeface="Arial" pitchFamily="34" charset="0"/>
              </a:rPr>
              <a:t> contaminate – C.A.D.S.’’, </a:t>
            </a:r>
            <a:r>
              <a:rPr lang="en-US" sz="2800" dirty="0" err="1">
                <a:solidFill>
                  <a:srgbClr val="C00000"/>
                </a:solidFill>
                <a:latin typeface="Cambria" pitchFamily="18" charset="0"/>
                <a:cs typeface="Arial" pitchFamily="34" charset="0"/>
              </a:rPr>
              <a:t>unul</a:t>
            </a:r>
            <a:r>
              <a:rPr lang="en-US" sz="2800" dirty="0">
                <a:solidFill>
                  <a:srgbClr val="C00000"/>
                </a:solidFill>
                <a:latin typeface="Cambria" pitchFamily="18" charset="0"/>
                <a:cs typeface="Arial" pitchFamily="34" charset="0"/>
              </a:rPr>
              <a:t> din </a:t>
            </a:r>
            <a:r>
              <a:rPr lang="en-US" sz="2800" dirty="0" err="1">
                <a:solidFill>
                  <a:srgbClr val="C00000"/>
                </a:solidFill>
                <a:latin typeface="Cambria" pitchFamily="18" charset="0"/>
                <a:cs typeface="Arial" pitchFamily="34" charset="0"/>
              </a:rPr>
              <a:t>obiectivele</a:t>
            </a:r>
            <a:r>
              <a:rPr lang="en-US" sz="2800" dirty="0">
                <a:solidFill>
                  <a:srgbClr val="C00000"/>
                </a:solidFill>
                <a:latin typeface="Cambria" pitchFamily="18" charset="0"/>
                <a:cs typeface="Arial" pitchFamily="34" charset="0"/>
              </a:rPr>
              <a:t> </a:t>
            </a:r>
            <a:r>
              <a:rPr lang="en-US" sz="2800" dirty="0" err="1">
                <a:solidFill>
                  <a:srgbClr val="C00000"/>
                </a:solidFill>
                <a:latin typeface="Cambria" pitchFamily="18" charset="0"/>
                <a:cs typeface="Arial" pitchFamily="34" charset="0"/>
              </a:rPr>
              <a:t>proiectului</a:t>
            </a:r>
            <a:r>
              <a:rPr lang="en-US" sz="2800" dirty="0">
                <a:solidFill>
                  <a:srgbClr val="C00000"/>
                </a:solidFill>
                <a:latin typeface="Cambria" pitchFamily="18" charset="0"/>
                <a:cs typeface="Arial" pitchFamily="34" charset="0"/>
              </a:rPr>
              <a:t> </a:t>
            </a:r>
            <a:r>
              <a:rPr lang="en-US" sz="2800" dirty="0" err="1">
                <a:solidFill>
                  <a:srgbClr val="C00000"/>
                </a:solidFill>
                <a:latin typeface="Cambria" pitchFamily="18" charset="0"/>
                <a:cs typeface="Arial" pitchFamily="34" charset="0"/>
              </a:rPr>
              <a:t>fiind</a:t>
            </a:r>
            <a:r>
              <a:rPr lang="en-US" sz="2800" dirty="0">
                <a:solidFill>
                  <a:srgbClr val="C00000"/>
                </a:solidFill>
                <a:latin typeface="Cambria" pitchFamily="18" charset="0"/>
                <a:cs typeface="Arial" pitchFamily="34" charset="0"/>
              </a:rPr>
              <a:t> </a:t>
            </a:r>
            <a:r>
              <a:rPr lang="en-US" sz="2800" dirty="0" err="1">
                <a:solidFill>
                  <a:srgbClr val="C00000"/>
                </a:solidFill>
                <a:latin typeface="Cambria" pitchFamily="18" charset="0"/>
                <a:cs typeface="Arial" pitchFamily="34" charset="0"/>
              </a:rPr>
              <a:t>atins</a:t>
            </a:r>
            <a:r>
              <a:rPr lang="en-US" sz="2800" dirty="0">
                <a:solidFill>
                  <a:srgbClr val="C00000"/>
                </a:solidFill>
                <a:latin typeface="Cambria" pitchFamily="18" charset="0"/>
                <a:cs typeface="Arial" pitchFamily="34" charset="0"/>
              </a:rPr>
              <a:t> </a:t>
            </a:r>
            <a:r>
              <a:rPr lang="en-US" sz="2800" dirty="0" err="1">
                <a:solidFill>
                  <a:srgbClr val="C00000"/>
                </a:solidFill>
                <a:latin typeface="Cambria" pitchFamily="18" charset="0"/>
                <a:cs typeface="Arial" pitchFamily="34" charset="0"/>
              </a:rPr>
              <a:t>în</a:t>
            </a:r>
            <a:r>
              <a:rPr lang="en-US" sz="2800" dirty="0">
                <a:solidFill>
                  <a:srgbClr val="C00000"/>
                </a:solidFill>
                <a:latin typeface="Cambria" pitchFamily="18" charset="0"/>
                <a:cs typeface="Arial" pitchFamily="34" charset="0"/>
              </a:rPr>
              <a:t> </a:t>
            </a:r>
            <a:r>
              <a:rPr lang="en-US" sz="2800" dirty="0" err="1">
                <a:solidFill>
                  <a:srgbClr val="C00000"/>
                </a:solidFill>
                <a:latin typeface="Cambria" pitchFamily="18" charset="0"/>
                <a:cs typeface="Arial" pitchFamily="34" charset="0"/>
              </a:rPr>
              <a:t>luna</a:t>
            </a:r>
            <a:r>
              <a:rPr lang="en-US" sz="2800" dirty="0">
                <a:solidFill>
                  <a:srgbClr val="C00000"/>
                </a:solidFill>
                <a:latin typeface="Cambria" pitchFamily="18" charset="0"/>
                <a:cs typeface="Arial" pitchFamily="34" charset="0"/>
              </a:rPr>
              <a:t> </a:t>
            </a:r>
            <a:r>
              <a:rPr lang="en-US" sz="2800" b="1" dirty="0" err="1">
                <a:solidFill>
                  <a:srgbClr val="C00000"/>
                </a:solidFill>
                <a:latin typeface="Cambria" pitchFamily="18" charset="0"/>
                <a:cs typeface="Arial" pitchFamily="34" charset="0"/>
              </a:rPr>
              <a:t>aprilie</a:t>
            </a:r>
            <a:r>
              <a:rPr lang="en-US" sz="2800" b="1" dirty="0">
                <a:solidFill>
                  <a:srgbClr val="C00000"/>
                </a:solidFill>
                <a:latin typeface="Cambria" pitchFamily="18" charset="0"/>
                <a:cs typeface="Arial" pitchFamily="34" charset="0"/>
              </a:rPr>
              <a:t> </a:t>
            </a:r>
            <a:r>
              <a:rPr lang="en-US" sz="2800" b="1" dirty="0" err="1">
                <a:solidFill>
                  <a:srgbClr val="C00000"/>
                </a:solidFill>
                <a:latin typeface="Cambria" pitchFamily="18" charset="0"/>
                <a:cs typeface="Arial" pitchFamily="34" charset="0"/>
              </a:rPr>
              <a:t>a.c</a:t>
            </a:r>
            <a:r>
              <a:rPr lang="en-US" sz="2800" b="1" dirty="0">
                <a:solidFill>
                  <a:srgbClr val="C00000"/>
                </a:solidFill>
                <a:latin typeface="Cambria" pitchFamily="18" charset="0"/>
                <a:cs typeface="Arial" pitchFamily="34" charset="0"/>
              </a:rPr>
              <a:t>. </a:t>
            </a:r>
            <a:r>
              <a:rPr lang="en-US" sz="2800" dirty="0" err="1">
                <a:solidFill>
                  <a:srgbClr val="C00000"/>
                </a:solidFill>
                <a:latin typeface="Cambria" pitchFamily="18" charset="0"/>
                <a:cs typeface="Arial" pitchFamily="34" charset="0"/>
              </a:rPr>
              <a:t>prin</a:t>
            </a:r>
            <a:r>
              <a:rPr lang="en-US" sz="2800" dirty="0">
                <a:solidFill>
                  <a:srgbClr val="C00000"/>
                </a:solidFill>
                <a:latin typeface="Cambria" pitchFamily="18" charset="0"/>
                <a:cs typeface="Arial" pitchFamily="34" charset="0"/>
              </a:rPr>
              <a:t> </a:t>
            </a:r>
            <a:r>
              <a:rPr lang="en-US" sz="2800" dirty="0" err="1">
                <a:solidFill>
                  <a:srgbClr val="C00000"/>
                </a:solidFill>
                <a:latin typeface="Cambria" pitchFamily="18" charset="0"/>
                <a:cs typeface="Arial" pitchFamily="34" charset="0"/>
              </a:rPr>
              <a:t>elaborarea</a:t>
            </a:r>
            <a:r>
              <a:rPr lang="en-US" sz="2800" dirty="0">
                <a:solidFill>
                  <a:srgbClr val="C00000"/>
                </a:solidFill>
                <a:latin typeface="Cambria" pitchFamily="18" charset="0"/>
                <a:cs typeface="Arial" pitchFamily="34" charset="0"/>
              </a:rPr>
              <a:t> </a:t>
            </a:r>
            <a:r>
              <a:rPr lang="en-US" sz="2800" dirty="0" err="1">
                <a:solidFill>
                  <a:srgbClr val="C00000"/>
                </a:solidFill>
                <a:latin typeface="Cambria" pitchFamily="18" charset="0"/>
                <a:cs typeface="Arial" pitchFamily="34" charset="0"/>
              </a:rPr>
              <a:t>Planului</a:t>
            </a:r>
            <a:r>
              <a:rPr lang="en-US" sz="2800" dirty="0">
                <a:solidFill>
                  <a:srgbClr val="C00000"/>
                </a:solidFill>
                <a:latin typeface="Cambria" pitchFamily="18" charset="0"/>
                <a:cs typeface="Arial" pitchFamily="34" charset="0"/>
              </a:rPr>
              <a:t> </a:t>
            </a:r>
            <a:r>
              <a:rPr lang="en-US" sz="2800" dirty="0" err="1">
                <a:solidFill>
                  <a:srgbClr val="C00000"/>
                </a:solidFill>
                <a:latin typeface="Cambria" pitchFamily="18" charset="0"/>
                <a:cs typeface="Arial" pitchFamily="34" charset="0"/>
              </a:rPr>
              <a:t>Național</a:t>
            </a:r>
            <a:r>
              <a:rPr lang="en-US" sz="2800" dirty="0">
                <a:solidFill>
                  <a:srgbClr val="C00000"/>
                </a:solidFill>
                <a:latin typeface="Cambria" pitchFamily="18" charset="0"/>
                <a:cs typeface="Arial" pitchFamily="34" charset="0"/>
              </a:rPr>
              <a:t> de </a:t>
            </a:r>
            <a:r>
              <a:rPr lang="en-US" sz="2800" dirty="0" err="1">
                <a:solidFill>
                  <a:srgbClr val="C00000"/>
                </a:solidFill>
                <a:latin typeface="Cambria" pitchFamily="18" charset="0"/>
                <a:cs typeface="Arial" pitchFamily="34" charset="0"/>
              </a:rPr>
              <a:t>Gestionare</a:t>
            </a:r>
            <a:r>
              <a:rPr lang="en-US" sz="2800" dirty="0">
                <a:solidFill>
                  <a:srgbClr val="C00000"/>
                </a:solidFill>
                <a:latin typeface="Cambria" pitchFamily="18" charset="0"/>
                <a:cs typeface="Arial" pitchFamily="34" charset="0"/>
              </a:rPr>
              <a:t> a </a:t>
            </a:r>
            <a:r>
              <a:rPr lang="en-US" sz="2800" dirty="0" err="1">
                <a:solidFill>
                  <a:srgbClr val="C00000"/>
                </a:solidFill>
                <a:latin typeface="Cambria" pitchFamily="18" charset="0"/>
                <a:cs typeface="Arial" pitchFamily="34" charset="0"/>
              </a:rPr>
              <a:t>Deșeurilor</a:t>
            </a:r>
            <a:r>
              <a:rPr lang="en-GB" sz="2800" dirty="0">
                <a:solidFill>
                  <a:srgbClr val="C00000"/>
                </a:solidFill>
                <a:latin typeface="Cambria" pitchFamily="18" charset="0"/>
                <a:cs typeface="Arial" pitchFamily="34" charset="0"/>
              </a:rPr>
              <a:t> (PNGD).</a:t>
            </a:r>
            <a:endParaRPr lang="ro-RO" sz="2800" dirty="0">
              <a:solidFill>
                <a:srgbClr val="C00000"/>
              </a:solidFill>
              <a:latin typeface="Cambria" pitchFamily="18" charset="0"/>
              <a:cs typeface="Arial" pitchFamily="34" charset="0"/>
            </a:endParaRPr>
          </a:p>
          <a:p>
            <a:pPr marL="0" indent="0" algn="just">
              <a:buNone/>
            </a:pPr>
            <a:endParaRPr lang="en-US" sz="2300" dirty="0">
              <a:latin typeface="Cambria" pitchFamily="18" charset="0"/>
              <a:cs typeface="Arial" pitchFamily="34" charset="0"/>
            </a:endParaRPr>
          </a:p>
          <a:p>
            <a:pPr marL="0" indent="0" algn="just">
              <a:buNone/>
            </a:pPr>
            <a:endParaRPr lang="en-US" dirty="0">
              <a:latin typeface="Cambria" pitchFamily="18" charset="0"/>
            </a:endParaRPr>
          </a:p>
        </p:txBody>
      </p:sp>
    </p:spTree>
    <p:extLst>
      <p:ext uri="{BB962C8B-B14F-4D97-AF65-F5344CB8AC3E}">
        <p14:creationId xmlns:p14="http://schemas.microsoft.com/office/powerpoint/2010/main" val="3260056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528" y="22385"/>
            <a:ext cx="7620000" cy="720080"/>
          </a:xfrm>
        </p:spPr>
        <p:txBody>
          <a:bodyPr/>
          <a:lstStyle/>
          <a:p>
            <a:r>
              <a:rPr lang="ro-RO"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PNGD, c</a:t>
            </a:r>
            <a:r>
              <a:rPr lang="en-US"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ategorii</a:t>
            </a:r>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de </a:t>
            </a:r>
            <a:r>
              <a:rPr lang="en-US"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de</a:t>
            </a:r>
            <a:r>
              <a:rPr lang="ro-RO"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șeuri</a:t>
            </a:r>
            <a:r>
              <a:rPr lang="ro-RO"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endParaRPr lang="en-US" dirty="0"/>
          </a:p>
        </p:txBody>
      </p:sp>
      <p:sp>
        <p:nvSpPr>
          <p:cNvPr id="3" name="Content Placeholder 2"/>
          <p:cNvSpPr>
            <a:spLocks noGrp="1"/>
          </p:cNvSpPr>
          <p:nvPr>
            <p:ph sz="half" idx="1"/>
          </p:nvPr>
        </p:nvSpPr>
        <p:spPr>
          <a:xfrm>
            <a:off x="486561" y="742465"/>
            <a:ext cx="5391190" cy="5229311"/>
          </a:xfrm>
        </p:spPr>
        <p:txBody>
          <a:bodyPr>
            <a:noAutofit/>
          </a:bodyPr>
          <a:lstStyle/>
          <a:p>
            <a:pPr marL="114300" indent="0">
              <a:buNone/>
            </a:pPr>
            <a:r>
              <a:rPr lang="ro-RO" sz="1100" b="1" dirty="0">
                <a:latin typeface="Cambria" panose="02040503050406030204" pitchFamily="18" charset="0"/>
                <a:ea typeface="Cambria" panose="02040503050406030204" pitchFamily="18" charset="0"/>
              </a:rPr>
              <a:t>DEȘEURI MUNICIPALE</a:t>
            </a:r>
          </a:p>
          <a:p>
            <a:pPr marL="114300" indent="0">
              <a:buNone/>
            </a:pPr>
            <a:endParaRPr lang="en-US" sz="1100" dirty="0">
              <a:latin typeface="Cambria" panose="02040503050406030204" pitchFamily="18" charset="0"/>
              <a:ea typeface="Cambria" panose="02040503050406030204" pitchFamily="18" charset="0"/>
            </a:endParaRPr>
          </a:p>
          <a:p>
            <a:pPr marL="114300" indent="0">
              <a:buNone/>
            </a:pPr>
            <a:r>
              <a:rPr lang="ro-RO" sz="1100" b="1" dirty="0">
                <a:latin typeface="Cambria" panose="02040503050406030204" pitchFamily="18" charset="0"/>
                <a:ea typeface="Cambria" panose="02040503050406030204" pitchFamily="18" charset="0"/>
              </a:rPr>
              <a:t>DEȘEURI ALIMENTARE</a:t>
            </a:r>
          </a:p>
          <a:p>
            <a:pPr marL="114300" indent="0">
              <a:buNone/>
            </a:pPr>
            <a:endParaRPr lang="en-US" sz="1100" dirty="0">
              <a:latin typeface="Cambria" panose="02040503050406030204" pitchFamily="18" charset="0"/>
              <a:ea typeface="Cambria" panose="02040503050406030204" pitchFamily="18" charset="0"/>
            </a:endParaRPr>
          </a:p>
          <a:p>
            <a:pPr marL="114300" indent="0">
              <a:buNone/>
            </a:pPr>
            <a:r>
              <a:rPr lang="ro-RO" sz="1100" b="1" dirty="0">
                <a:latin typeface="Cambria" panose="02040503050406030204" pitchFamily="18" charset="0"/>
                <a:ea typeface="Cambria" panose="02040503050406030204" pitchFamily="18" charset="0"/>
              </a:rPr>
              <a:t>DEȘEURI DE AMBALAJE</a:t>
            </a:r>
          </a:p>
          <a:p>
            <a:pPr marL="114300" indent="0">
              <a:buNone/>
            </a:pPr>
            <a:endParaRPr lang="en-US" sz="1100" dirty="0">
              <a:latin typeface="Cambria" panose="02040503050406030204" pitchFamily="18" charset="0"/>
              <a:ea typeface="Cambria" panose="02040503050406030204" pitchFamily="18" charset="0"/>
            </a:endParaRPr>
          </a:p>
          <a:p>
            <a:pPr marL="114300" indent="0">
              <a:buNone/>
            </a:pPr>
            <a:r>
              <a:rPr lang="ro-RO" sz="1100" b="1" dirty="0">
                <a:latin typeface="Cambria" panose="02040503050406030204" pitchFamily="18" charset="0"/>
                <a:ea typeface="Cambria" panose="02040503050406030204" pitchFamily="18" charset="0"/>
              </a:rPr>
              <a:t>DEȘEURI DE ECHIPAMENTE ELECTRICE ȘI ELECTRONICE</a:t>
            </a:r>
          </a:p>
          <a:p>
            <a:pPr marL="114300" indent="0">
              <a:buNone/>
            </a:pPr>
            <a:endParaRPr lang="en-US" sz="1100" dirty="0">
              <a:latin typeface="Cambria" panose="02040503050406030204" pitchFamily="18" charset="0"/>
              <a:ea typeface="Cambria" panose="02040503050406030204" pitchFamily="18" charset="0"/>
            </a:endParaRPr>
          </a:p>
          <a:p>
            <a:pPr marL="114300" indent="0">
              <a:buNone/>
            </a:pPr>
            <a:r>
              <a:rPr lang="ro-RO" sz="1100" b="1" dirty="0">
                <a:latin typeface="Cambria" panose="02040503050406030204" pitchFamily="18" charset="0"/>
                <a:ea typeface="Cambria" panose="02040503050406030204" pitchFamily="18" charset="0"/>
              </a:rPr>
              <a:t>DEȘEURI DE BATERII ȘI ACUMULATORI</a:t>
            </a:r>
            <a:endParaRPr lang="en-US" sz="1100" dirty="0">
              <a:latin typeface="Cambria" panose="02040503050406030204" pitchFamily="18" charset="0"/>
              <a:ea typeface="Cambria" panose="02040503050406030204" pitchFamily="18" charset="0"/>
            </a:endParaRPr>
          </a:p>
          <a:p>
            <a:pPr marL="114300" indent="0">
              <a:buNone/>
            </a:pPr>
            <a:r>
              <a:rPr lang="ro-RO" sz="1100" b="1" dirty="0">
                <a:latin typeface="Cambria" panose="02040503050406030204" pitchFamily="18" charset="0"/>
                <a:ea typeface="Cambria" panose="02040503050406030204" pitchFamily="18" charset="0"/>
              </a:rPr>
              <a:t>VEHICULE SCOASE DIN UZ</a:t>
            </a:r>
          </a:p>
          <a:p>
            <a:pPr marL="114300" indent="0">
              <a:buNone/>
            </a:pPr>
            <a:endParaRPr lang="en-US" sz="1100" dirty="0">
              <a:latin typeface="Cambria" panose="02040503050406030204" pitchFamily="18" charset="0"/>
              <a:ea typeface="Cambria" panose="02040503050406030204" pitchFamily="18" charset="0"/>
            </a:endParaRPr>
          </a:p>
          <a:p>
            <a:pPr marL="114300" indent="0">
              <a:buNone/>
            </a:pPr>
            <a:r>
              <a:rPr lang="ro-RO" sz="1100" b="1" dirty="0">
                <a:latin typeface="Cambria" panose="02040503050406030204" pitchFamily="18" charset="0"/>
                <a:ea typeface="Cambria" panose="02040503050406030204" pitchFamily="18" charset="0"/>
              </a:rPr>
              <a:t>ANVELOPE UZATE</a:t>
            </a:r>
          </a:p>
          <a:p>
            <a:pPr marL="114300" indent="0">
              <a:buNone/>
            </a:pPr>
            <a:endParaRPr lang="en-US" sz="1100" dirty="0">
              <a:latin typeface="Cambria" panose="02040503050406030204" pitchFamily="18" charset="0"/>
              <a:ea typeface="Cambria" panose="02040503050406030204" pitchFamily="18" charset="0"/>
            </a:endParaRPr>
          </a:p>
          <a:p>
            <a:pPr marL="114300" indent="0">
              <a:buNone/>
            </a:pPr>
            <a:r>
              <a:rPr lang="ro-RO" sz="1100" b="1" dirty="0">
                <a:latin typeface="Cambria" panose="02040503050406030204" pitchFamily="18" charset="0"/>
                <a:ea typeface="Cambria" panose="02040503050406030204" pitchFamily="18" charset="0"/>
              </a:rPr>
              <a:t>ULEIURI UZATE</a:t>
            </a:r>
          </a:p>
          <a:p>
            <a:pPr marL="114300" indent="0">
              <a:buNone/>
            </a:pPr>
            <a:endParaRPr lang="en-US" sz="1100" dirty="0">
              <a:latin typeface="Cambria" panose="02040503050406030204" pitchFamily="18" charset="0"/>
              <a:ea typeface="Cambria" panose="02040503050406030204" pitchFamily="18" charset="0"/>
            </a:endParaRPr>
          </a:p>
          <a:p>
            <a:pPr marL="114300" indent="0">
              <a:buNone/>
            </a:pPr>
            <a:r>
              <a:rPr lang="ro-RO" sz="1100" b="1" dirty="0">
                <a:latin typeface="Cambria" panose="02040503050406030204" pitchFamily="18" charset="0"/>
                <a:ea typeface="Cambria" panose="02040503050406030204" pitchFamily="18" charset="0"/>
              </a:rPr>
              <a:t>DEȘEURI DIN CONSTRUCȚII ȘI DESFIINȚĂRI</a:t>
            </a:r>
          </a:p>
          <a:p>
            <a:pPr marL="114300" indent="0">
              <a:buNone/>
            </a:pPr>
            <a:endParaRPr lang="en-US" sz="1000" dirty="0">
              <a:latin typeface="+mj-lt"/>
            </a:endParaRPr>
          </a:p>
        </p:txBody>
      </p:sp>
      <p:sp>
        <p:nvSpPr>
          <p:cNvPr id="4" name="Content Placeholder 3"/>
          <p:cNvSpPr>
            <a:spLocks noGrp="1"/>
          </p:cNvSpPr>
          <p:nvPr>
            <p:ph sz="half" idx="2"/>
          </p:nvPr>
        </p:nvSpPr>
        <p:spPr>
          <a:xfrm>
            <a:off x="6600055" y="1174459"/>
            <a:ext cx="4414689" cy="4797317"/>
          </a:xfrm>
        </p:spPr>
        <p:txBody>
          <a:bodyPr>
            <a:normAutofit fontScale="92500" lnSpcReduction="20000"/>
          </a:bodyPr>
          <a:lstStyle/>
          <a:p>
            <a:pPr marL="114300" indent="0">
              <a:buNone/>
            </a:pPr>
            <a:r>
              <a:rPr lang="ro-RO" sz="1200" b="1" dirty="0">
                <a:latin typeface="Cambria" panose="02040503050406030204" pitchFamily="18" charset="0"/>
                <a:ea typeface="Cambria" panose="02040503050406030204" pitchFamily="18" charset="0"/>
              </a:rPr>
              <a:t>NĂMOLURI REZULTATE DE LA EPURAREA APELOR UZATE ORĂȘENEȘTI</a:t>
            </a:r>
          </a:p>
          <a:p>
            <a:pPr marL="114300" indent="0">
              <a:buNone/>
            </a:pPr>
            <a:endParaRPr lang="en-US" sz="1200" dirty="0">
              <a:latin typeface="Cambria" panose="02040503050406030204" pitchFamily="18" charset="0"/>
              <a:ea typeface="Cambria" panose="02040503050406030204" pitchFamily="18" charset="0"/>
            </a:endParaRPr>
          </a:p>
          <a:p>
            <a:pPr marL="114300" indent="0">
              <a:buNone/>
            </a:pPr>
            <a:r>
              <a:rPr lang="ro-RO" sz="1200" b="1" dirty="0">
                <a:latin typeface="Cambria" panose="02040503050406030204" pitchFamily="18" charset="0"/>
                <a:ea typeface="Cambria" panose="02040503050406030204" pitchFamily="18" charset="0"/>
              </a:rPr>
              <a:t>DEȘEURI CU CONȚINUT DE PCB</a:t>
            </a:r>
          </a:p>
          <a:p>
            <a:pPr marL="114300" indent="0">
              <a:buNone/>
            </a:pPr>
            <a:endParaRPr lang="en-US" sz="1200" dirty="0">
              <a:latin typeface="Cambria" panose="02040503050406030204" pitchFamily="18" charset="0"/>
              <a:ea typeface="Cambria" panose="02040503050406030204" pitchFamily="18" charset="0"/>
            </a:endParaRPr>
          </a:p>
          <a:p>
            <a:pPr marL="114300" indent="0">
              <a:buNone/>
            </a:pPr>
            <a:r>
              <a:rPr lang="ro-RO" sz="1200" b="1" dirty="0">
                <a:latin typeface="Cambria" panose="02040503050406030204" pitchFamily="18" charset="0"/>
                <a:ea typeface="Cambria" panose="02040503050406030204" pitchFamily="18" charset="0"/>
              </a:rPr>
              <a:t>DEȘEURI DE AZBEST</a:t>
            </a:r>
          </a:p>
          <a:p>
            <a:pPr marL="114300" indent="0">
              <a:buNone/>
            </a:pPr>
            <a:endParaRPr lang="en-US" sz="1200" dirty="0">
              <a:latin typeface="Cambria" panose="02040503050406030204" pitchFamily="18" charset="0"/>
              <a:ea typeface="Cambria" panose="02040503050406030204" pitchFamily="18" charset="0"/>
            </a:endParaRPr>
          </a:p>
          <a:p>
            <a:pPr marL="114300" indent="0">
              <a:buNone/>
            </a:pPr>
            <a:r>
              <a:rPr lang="ro-RO" sz="1200" b="1" dirty="0">
                <a:latin typeface="Cambria" panose="02040503050406030204" pitchFamily="18" charset="0"/>
                <a:ea typeface="Cambria" panose="02040503050406030204" pitchFamily="18" charset="0"/>
              </a:rPr>
              <a:t>DEȘEURI MEDICALE</a:t>
            </a:r>
          </a:p>
          <a:p>
            <a:pPr marL="114300" indent="0">
              <a:buNone/>
            </a:pPr>
            <a:endParaRPr lang="en-US" sz="1200" dirty="0">
              <a:latin typeface="Cambria" panose="02040503050406030204" pitchFamily="18" charset="0"/>
              <a:ea typeface="Cambria" panose="02040503050406030204" pitchFamily="18" charset="0"/>
            </a:endParaRPr>
          </a:p>
          <a:p>
            <a:pPr marL="114300" indent="0">
              <a:buNone/>
            </a:pPr>
            <a:r>
              <a:rPr lang="ro-RO" sz="1200" b="1" dirty="0">
                <a:latin typeface="Cambria" panose="02040503050406030204" pitchFamily="18" charset="0"/>
                <a:ea typeface="Cambria" panose="02040503050406030204" pitchFamily="18" charset="0"/>
              </a:rPr>
              <a:t>DEȘEURI INDUSTRIALE NEPERICULOASE</a:t>
            </a:r>
          </a:p>
          <a:p>
            <a:pPr marL="114300" indent="0">
              <a:buNone/>
            </a:pPr>
            <a:endParaRPr lang="en-US" sz="1200" dirty="0">
              <a:latin typeface="Cambria" panose="02040503050406030204" pitchFamily="18" charset="0"/>
              <a:ea typeface="Cambria" panose="02040503050406030204" pitchFamily="18" charset="0"/>
            </a:endParaRPr>
          </a:p>
          <a:p>
            <a:pPr marL="114300" indent="0">
              <a:buNone/>
            </a:pPr>
            <a:r>
              <a:rPr lang="ro-RO" sz="1200" b="1" dirty="0">
                <a:latin typeface="Cambria" panose="02040503050406030204" pitchFamily="18" charset="0"/>
                <a:ea typeface="Cambria" panose="02040503050406030204" pitchFamily="18" charset="0"/>
              </a:rPr>
              <a:t>DEȘEURI INDUSTRIALE PERICULOASE</a:t>
            </a:r>
          </a:p>
          <a:p>
            <a:pPr marL="114300" indent="0">
              <a:buNone/>
            </a:pPr>
            <a:endParaRPr lang="en-US" sz="1200" dirty="0">
              <a:latin typeface="Cambria" panose="02040503050406030204" pitchFamily="18" charset="0"/>
              <a:ea typeface="Cambria" panose="02040503050406030204" pitchFamily="18" charset="0"/>
            </a:endParaRPr>
          </a:p>
          <a:p>
            <a:pPr marL="114300" indent="0">
              <a:buNone/>
            </a:pPr>
            <a:r>
              <a:rPr lang="ro-RO" sz="1200" b="1" dirty="0">
                <a:latin typeface="Cambria" panose="02040503050406030204" pitchFamily="18" charset="0"/>
                <a:ea typeface="Cambria" panose="02040503050406030204" pitchFamily="18" charset="0"/>
              </a:rPr>
              <a:t>SITURI CONTAMINATE</a:t>
            </a:r>
          </a:p>
          <a:p>
            <a:pPr marL="114300" indent="0">
              <a:buNone/>
            </a:pPr>
            <a:endParaRPr lang="en-US" sz="1200" dirty="0">
              <a:latin typeface="Cambria" panose="02040503050406030204" pitchFamily="18" charset="0"/>
              <a:ea typeface="Cambria" panose="02040503050406030204" pitchFamily="18" charset="0"/>
            </a:endParaRPr>
          </a:p>
          <a:p>
            <a:pPr marL="114300" indent="0">
              <a:buNone/>
            </a:pPr>
            <a:r>
              <a:rPr lang="ro-RO" sz="1200" b="1" dirty="0">
                <a:latin typeface="Cambria" panose="02040503050406030204" pitchFamily="18" charset="0"/>
                <a:ea typeface="Cambria" panose="02040503050406030204" pitchFamily="18" charset="0"/>
              </a:rPr>
              <a:t>DEȘEURI DIN AGRICULTURĂ, SILVICULTURĂ ȘI PESCUIT</a:t>
            </a:r>
            <a:endParaRPr lang="en-US" sz="1200" dirty="0">
              <a:latin typeface="Cambria" panose="02040503050406030204" pitchFamily="18" charset="0"/>
              <a:ea typeface="Cambria" panose="02040503050406030204" pitchFamily="18" charset="0"/>
            </a:endParaRPr>
          </a:p>
          <a:p>
            <a:endParaRPr lang="en-US" dirty="0"/>
          </a:p>
        </p:txBody>
      </p:sp>
    </p:spTree>
    <p:extLst>
      <p:ext uri="{BB962C8B-B14F-4D97-AF65-F5344CB8AC3E}">
        <p14:creationId xmlns:p14="http://schemas.microsoft.com/office/powerpoint/2010/main" val="3916113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A1B1B-21C1-4BFA-80B0-1A669228F5CC}"/>
              </a:ext>
            </a:extLst>
          </p:cNvPr>
          <p:cNvSpPr>
            <a:spLocks noGrp="1"/>
          </p:cNvSpPr>
          <p:nvPr>
            <p:ph type="title"/>
          </p:nvPr>
        </p:nvSpPr>
        <p:spPr/>
        <p:txBody>
          <a:bodyPr/>
          <a:lstStyle/>
          <a:p>
            <a:r>
              <a:rPr lang="ro-RO" dirty="0">
                <a:latin typeface="Cambria" panose="02040503050406030204" pitchFamily="18" charset="0"/>
                <a:ea typeface="Cambria" panose="02040503050406030204" pitchFamily="18" charset="0"/>
              </a:rPr>
              <a:t>Instrumente economice</a:t>
            </a:r>
            <a:endParaRPr lang="en-GB"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494EC8E9-1E1F-4B11-AFBE-E8708707426F}"/>
              </a:ext>
            </a:extLst>
          </p:cNvPr>
          <p:cNvPicPr>
            <a:picLocks noChangeAspect="1"/>
          </p:cNvPicPr>
          <p:nvPr/>
        </p:nvPicPr>
        <p:blipFill>
          <a:blip r:embed="rId2"/>
          <a:stretch>
            <a:fillRect/>
          </a:stretch>
        </p:blipFill>
        <p:spPr>
          <a:xfrm>
            <a:off x="1410761" y="1864194"/>
            <a:ext cx="3387741" cy="4000825"/>
          </a:xfrm>
          <a:prstGeom prst="rect">
            <a:avLst/>
          </a:prstGeom>
          <a:ln>
            <a:noFill/>
          </a:ln>
          <a:effectLst>
            <a:softEdge rad="112500"/>
          </a:effectLst>
        </p:spPr>
      </p:pic>
      <p:pic>
        <p:nvPicPr>
          <p:cNvPr id="5" name="Content Placeholder 4">
            <a:extLst>
              <a:ext uri="{FF2B5EF4-FFF2-40B4-BE49-F238E27FC236}">
                <a16:creationId xmlns:a16="http://schemas.microsoft.com/office/drawing/2014/main" id="{206C2391-A165-4CFF-BBF0-0A97B852DDAE}"/>
              </a:ext>
            </a:extLst>
          </p:cNvPr>
          <p:cNvPicPr>
            <a:picLocks noGrp="1" noChangeAspect="1"/>
          </p:cNvPicPr>
          <p:nvPr>
            <p:ph sz="half" idx="1"/>
          </p:nvPr>
        </p:nvPicPr>
        <p:blipFill>
          <a:blip r:embed="rId3"/>
          <a:stretch>
            <a:fillRect/>
          </a:stretch>
        </p:blipFill>
        <p:spPr>
          <a:xfrm>
            <a:off x="1457159" y="4048235"/>
            <a:ext cx="2562137" cy="1625094"/>
          </a:xfrm>
          <a:prstGeom prst="rect">
            <a:avLst/>
          </a:prstGeom>
          <a:ln>
            <a:noFill/>
          </a:ln>
          <a:effectLst>
            <a:softEdge rad="112500"/>
          </a:effectLst>
        </p:spPr>
      </p:pic>
      <p:pic>
        <p:nvPicPr>
          <p:cNvPr id="7" name="Picture 6">
            <a:extLst>
              <a:ext uri="{FF2B5EF4-FFF2-40B4-BE49-F238E27FC236}">
                <a16:creationId xmlns:a16="http://schemas.microsoft.com/office/drawing/2014/main" id="{C3B652CB-CB67-4885-89FC-DB9C42E4AE51}"/>
              </a:ext>
            </a:extLst>
          </p:cNvPr>
          <p:cNvPicPr>
            <a:picLocks noChangeAspect="1"/>
          </p:cNvPicPr>
          <p:nvPr/>
        </p:nvPicPr>
        <p:blipFill>
          <a:blip r:embed="rId4"/>
          <a:stretch>
            <a:fillRect/>
          </a:stretch>
        </p:blipFill>
        <p:spPr>
          <a:xfrm rot="20945355">
            <a:off x="5421888" y="3081361"/>
            <a:ext cx="4641000" cy="1287457"/>
          </a:xfrm>
          <a:prstGeom prst="rect">
            <a:avLst/>
          </a:prstGeom>
          <a:ln>
            <a:noFill/>
          </a:ln>
          <a:effectLst>
            <a:softEdge rad="112500"/>
          </a:effectLst>
        </p:spPr>
      </p:pic>
    </p:spTree>
    <p:extLst>
      <p:ext uri="{BB962C8B-B14F-4D97-AF65-F5344CB8AC3E}">
        <p14:creationId xmlns:p14="http://schemas.microsoft.com/office/powerpoint/2010/main" val="747332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E4370-5BB6-4EA6-90B9-6A4CEAEF5CFB}"/>
              </a:ext>
            </a:extLst>
          </p:cNvPr>
          <p:cNvSpPr>
            <a:spLocks noGrp="1"/>
          </p:cNvSpPr>
          <p:nvPr>
            <p:ph type="title"/>
          </p:nvPr>
        </p:nvSpPr>
        <p:spPr/>
        <p:txBody>
          <a:bodyPr/>
          <a:lstStyle/>
          <a:p>
            <a:r>
              <a:rPr lang="ro-RO" dirty="0"/>
              <a:t>Cadrul legal</a:t>
            </a:r>
            <a:endParaRPr lang="en-GB" dirty="0"/>
          </a:p>
        </p:txBody>
      </p:sp>
      <p:sp>
        <p:nvSpPr>
          <p:cNvPr id="3" name="Content Placeholder 2">
            <a:extLst>
              <a:ext uri="{FF2B5EF4-FFF2-40B4-BE49-F238E27FC236}">
                <a16:creationId xmlns:a16="http://schemas.microsoft.com/office/drawing/2014/main" id="{1E08671C-D1AB-4F73-90AB-F670E46F160E}"/>
              </a:ext>
            </a:extLst>
          </p:cNvPr>
          <p:cNvSpPr>
            <a:spLocks noGrp="1"/>
          </p:cNvSpPr>
          <p:nvPr>
            <p:ph sz="half" idx="1"/>
          </p:nvPr>
        </p:nvSpPr>
        <p:spPr>
          <a:xfrm>
            <a:off x="1447331" y="2010878"/>
            <a:ext cx="4330899" cy="3448595"/>
          </a:xfrm>
        </p:spPr>
        <p:txBody>
          <a:bodyPr>
            <a:normAutofit fontScale="70000" lnSpcReduction="20000"/>
          </a:bodyPr>
          <a:lstStyle/>
          <a:p>
            <a:pPr marL="0" indent="0" algn="just">
              <a:buNone/>
            </a:pPr>
            <a:r>
              <a:rPr lang="en-GB" sz="2200" dirty="0" err="1">
                <a:latin typeface="Cambria" panose="02040503050406030204" pitchFamily="18" charset="0"/>
                <a:ea typeface="Cambria" panose="02040503050406030204" pitchFamily="18" charset="0"/>
              </a:rPr>
              <a:t>Pentru</a:t>
            </a:r>
            <a:r>
              <a:rPr lang="en-GB" sz="2200" dirty="0">
                <a:latin typeface="Cambria" panose="02040503050406030204" pitchFamily="18" charset="0"/>
                <a:ea typeface="Cambria" panose="02040503050406030204" pitchFamily="18" charset="0"/>
              </a:rPr>
              <a:t> a </a:t>
            </a:r>
            <a:r>
              <a:rPr lang="en-GB" sz="2200" dirty="0" err="1">
                <a:latin typeface="Cambria" panose="02040503050406030204" pitchFamily="18" charset="0"/>
                <a:ea typeface="Cambria" panose="02040503050406030204" pitchFamily="18" charset="0"/>
              </a:rPr>
              <a:t>reglementa</a:t>
            </a:r>
            <a:r>
              <a:rPr lang="en-GB" sz="2200" dirty="0">
                <a:latin typeface="Cambria" panose="02040503050406030204" pitchFamily="18" charset="0"/>
                <a:ea typeface="Cambria" panose="02040503050406030204" pitchFamily="18" charset="0"/>
              </a:rPr>
              <a:t> instrument</a:t>
            </a:r>
            <a:r>
              <a:rPr lang="ro-RO" sz="2200" dirty="0">
                <a:latin typeface="Cambria" panose="02040503050406030204" pitchFamily="18" charset="0"/>
                <a:ea typeface="Cambria" panose="02040503050406030204" pitchFamily="18" charset="0"/>
              </a:rPr>
              <a:t>ele </a:t>
            </a:r>
            <a:r>
              <a:rPr lang="en-GB" sz="2200" dirty="0">
                <a:latin typeface="Cambria" panose="02040503050406030204" pitchFamily="18" charset="0"/>
                <a:ea typeface="Cambria" panose="02040503050406030204" pitchFamily="18" charset="0"/>
              </a:rPr>
              <a:t>economic</a:t>
            </a:r>
            <a:r>
              <a:rPr lang="ro-RO" sz="2200" dirty="0">
                <a:latin typeface="Cambria" panose="02040503050406030204" pitchFamily="18" charset="0"/>
                <a:ea typeface="Cambria" panose="02040503050406030204" pitchFamily="18" charset="0"/>
              </a:rPr>
              <a:t>e</a:t>
            </a:r>
            <a:r>
              <a:rPr lang="en-GB" sz="2200" dirty="0">
                <a:latin typeface="Cambria" panose="02040503050406030204" pitchFamily="18" charset="0"/>
                <a:ea typeface="Cambria" panose="02040503050406030204" pitchFamily="18" charset="0"/>
              </a:rPr>
              <a:t>, </a:t>
            </a:r>
            <a:r>
              <a:rPr lang="en-GB" sz="2200" dirty="0" err="1">
                <a:latin typeface="Cambria" panose="02040503050406030204" pitchFamily="18" charset="0"/>
                <a:ea typeface="Cambria" panose="02040503050406030204" pitchFamily="18" charset="0"/>
              </a:rPr>
              <a:t>luând</a:t>
            </a:r>
            <a:r>
              <a:rPr lang="en-GB" sz="2200" dirty="0">
                <a:latin typeface="Cambria" panose="02040503050406030204" pitchFamily="18" charset="0"/>
                <a:ea typeface="Cambria" panose="02040503050406030204" pitchFamily="18" charset="0"/>
              </a:rPr>
              <a:t> </a:t>
            </a:r>
            <a:r>
              <a:rPr lang="en-GB" sz="2200" dirty="0" err="1">
                <a:latin typeface="Cambria" panose="02040503050406030204" pitchFamily="18" charset="0"/>
                <a:ea typeface="Cambria" panose="02040503050406030204" pitchFamily="18" charset="0"/>
              </a:rPr>
              <a:t>în</a:t>
            </a:r>
            <a:r>
              <a:rPr lang="en-GB" sz="2200" dirty="0">
                <a:latin typeface="Cambria" panose="02040503050406030204" pitchFamily="18" charset="0"/>
                <a:ea typeface="Cambria" panose="02040503050406030204" pitchFamily="18" charset="0"/>
              </a:rPr>
              <a:t> </a:t>
            </a:r>
            <a:r>
              <a:rPr lang="en-GB" sz="2200" dirty="0" err="1">
                <a:latin typeface="Cambria" panose="02040503050406030204" pitchFamily="18" charset="0"/>
                <a:ea typeface="Cambria" panose="02040503050406030204" pitchFamily="18" charset="0"/>
              </a:rPr>
              <a:t>considerare</a:t>
            </a:r>
            <a:r>
              <a:rPr lang="en-GB" sz="2200" dirty="0">
                <a:latin typeface="Cambria" panose="02040503050406030204" pitchFamily="18" charset="0"/>
                <a:ea typeface="Cambria" panose="02040503050406030204" pitchFamily="18" charset="0"/>
              </a:rPr>
              <a:t> </a:t>
            </a:r>
            <a:r>
              <a:rPr lang="en-GB" sz="2200" dirty="0" err="1">
                <a:latin typeface="Cambria" panose="02040503050406030204" pitchFamily="18" charset="0"/>
                <a:ea typeface="Cambria" panose="02040503050406030204" pitchFamily="18" charset="0"/>
              </a:rPr>
              <a:t>și</a:t>
            </a:r>
            <a:r>
              <a:rPr lang="en-GB" sz="2200" dirty="0">
                <a:latin typeface="Cambria" panose="02040503050406030204" pitchFamily="18" charset="0"/>
                <a:ea typeface="Cambria" panose="02040503050406030204" pitchFamily="18" charset="0"/>
              </a:rPr>
              <a:t> </a:t>
            </a:r>
            <a:r>
              <a:rPr lang="en-GB" sz="2200" dirty="0" err="1">
                <a:latin typeface="Cambria" panose="02040503050406030204" pitchFamily="18" charset="0"/>
                <a:ea typeface="Cambria" panose="02040503050406030204" pitchFamily="18" charset="0"/>
              </a:rPr>
              <a:t>schimbările</a:t>
            </a:r>
            <a:r>
              <a:rPr lang="en-GB" sz="2200" dirty="0">
                <a:latin typeface="Cambria" panose="02040503050406030204" pitchFamily="18" charset="0"/>
                <a:ea typeface="Cambria" panose="02040503050406030204" pitchFamily="18" charset="0"/>
              </a:rPr>
              <a:t> </a:t>
            </a:r>
            <a:r>
              <a:rPr lang="en-GB" sz="2200" dirty="0" err="1">
                <a:latin typeface="Cambria" panose="02040503050406030204" pitchFamily="18" charset="0"/>
                <a:ea typeface="Cambria" panose="02040503050406030204" pitchFamily="18" charset="0"/>
              </a:rPr>
              <a:t>aduse</a:t>
            </a:r>
            <a:r>
              <a:rPr lang="en-GB" sz="2200" dirty="0">
                <a:latin typeface="Cambria" panose="02040503050406030204" pitchFamily="18" charset="0"/>
                <a:ea typeface="Cambria" panose="02040503050406030204" pitchFamily="18" charset="0"/>
              </a:rPr>
              <a:t> </a:t>
            </a:r>
            <a:r>
              <a:rPr lang="en-GB" sz="2200" dirty="0" err="1">
                <a:latin typeface="Cambria" panose="02040503050406030204" pitchFamily="18" charset="0"/>
                <a:ea typeface="Cambria" panose="02040503050406030204" pitchFamily="18" charset="0"/>
              </a:rPr>
              <a:t>prin</a:t>
            </a:r>
            <a:r>
              <a:rPr lang="en-GB" sz="2200" dirty="0">
                <a:latin typeface="Cambria" panose="02040503050406030204" pitchFamily="18" charset="0"/>
                <a:ea typeface="Cambria" panose="02040503050406030204" pitchFamily="18" charset="0"/>
              </a:rPr>
              <a:t> </a:t>
            </a:r>
            <a:r>
              <a:rPr lang="en-GB" sz="2200" dirty="0" err="1">
                <a:latin typeface="Cambria" panose="02040503050406030204" pitchFamily="18" charset="0"/>
                <a:ea typeface="Cambria" panose="02040503050406030204" pitchFamily="18" charset="0"/>
              </a:rPr>
              <a:t>promovarea</a:t>
            </a:r>
            <a:r>
              <a:rPr lang="en-GB" sz="2200" dirty="0">
                <a:latin typeface="Cambria" panose="02040503050406030204" pitchFamily="18" charset="0"/>
                <a:ea typeface="Cambria" panose="02040503050406030204" pitchFamily="18" charset="0"/>
              </a:rPr>
              <a:t> </a:t>
            </a:r>
            <a:r>
              <a:rPr lang="en-GB" sz="2200" dirty="0" err="1">
                <a:latin typeface="Cambria" panose="02040503050406030204" pitchFamily="18" charset="0"/>
                <a:ea typeface="Cambria" panose="02040503050406030204" pitchFamily="18" charset="0"/>
              </a:rPr>
              <a:t>Pachetului</a:t>
            </a:r>
            <a:r>
              <a:rPr lang="en-GB" sz="2200" dirty="0">
                <a:latin typeface="Cambria" panose="02040503050406030204" pitchFamily="18" charset="0"/>
                <a:ea typeface="Cambria" panose="02040503050406030204" pitchFamily="18" charset="0"/>
              </a:rPr>
              <a:t> </a:t>
            </a:r>
            <a:r>
              <a:rPr lang="en-GB" sz="2200" dirty="0" err="1">
                <a:latin typeface="Cambria" panose="02040503050406030204" pitchFamily="18" charset="0"/>
                <a:ea typeface="Cambria" panose="02040503050406030204" pitchFamily="18" charset="0"/>
              </a:rPr>
              <a:t>pentru</a:t>
            </a:r>
            <a:r>
              <a:rPr lang="en-GB" sz="2200" dirty="0">
                <a:latin typeface="Cambria" panose="02040503050406030204" pitchFamily="18" charset="0"/>
                <a:ea typeface="Cambria" panose="02040503050406030204" pitchFamily="18" charset="0"/>
              </a:rPr>
              <a:t> </a:t>
            </a:r>
            <a:r>
              <a:rPr lang="en-GB" sz="2200" dirty="0" err="1">
                <a:latin typeface="Cambria" panose="02040503050406030204" pitchFamily="18" charset="0"/>
                <a:ea typeface="Cambria" panose="02040503050406030204" pitchFamily="18" charset="0"/>
              </a:rPr>
              <a:t>economia</a:t>
            </a:r>
            <a:r>
              <a:rPr lang="en-GB" sz="2200" dirty="0">
                <a:latin typeface="Cambria" panose="02040503050406030204" pitchFamily="18" charset="0"/>
                <a:ea typeface="Cambria" panose="02040503050406030204" pitchFamily="18" charset="0"/>
              </a:rPr>
              <a:t> </a:t>
            </a:r>
            <a:r>
              <a:rPr lang="en-GB" sz="2200" dirty="0" err="1">
                <a:latin typeface="Cambria" panose="02040503050406030204" pitchFamily="18" charset="0"/>
                <a:ea typeface="Cambria" panose="02040503050406030204" pitchFamily="18" charset="0"/>
              </a:rPr>
              <a:t>circulară</a:t>
            </a:r>
            <a:r>
              <a:rPr lang="en-GB" sz="2200" dirty="0">
                <a:latin typeface="Cambria" panose="02040503050406030204" pitchFamily="18" charset="0"/>
                <a:ea typeface="Cambria" panose="02040503050406030204" pitchFamily="18" charset="0"/>
              </a:rPr>
              <a:t> </a:t>
            </a:r>
            <a:r>
              <a:rPr lang="ro-RO" sz="2200" dirty="0">
                <a:latin typeface="Cambria" panose="02040503050406030204" pitchFamily="18" charset="0"/>
                <a:ea typeface="Cambria" panose="02040503050406030204" pitchFamily="18" charset="0"/>
              </a:rPr>
              <a:t>î</a:t>
            </a:r>
            <a:r>
              <a:rPr lang="en-GB" sz="2200" dirty="0">
                <a:latin typeface="Cambria" panose="02040503050406030204" pitchFamily="18" charset="0"/>
                <a:ea typeface="Cambria" panose="02040503050406030204" pitchFamily="18" charset="0"/>
              </a:rPr>
              <a:t>n </a:t>
            </a:r>
            <a:r>
              <a:rPr lang="en-GB" sz="2200" dirty="0" err="1">
                <a:latin typeface="Cambria" panose="02040503050406030204" pitchFamily="18" charset="0"/>
                <a:ea typeface="Cambria" panose="02040503050406030204" pitchFamily="18" charset="0"/>
              </a:rPr>
              <a:t>anul</a:t>
            </a:r>
            <a:r>
              <a:rPr lang="en-GB" sz="2200" dirty="0">
                <a:latin typeface="Cambria" panose="02040503050406030204" pitchFamily="18" charset="0"/>
                <a:ea typeface="Cambria" panose="02040503050406030204" pitchFamily="18" charset="0"/>
              </a:rPr>
              <a:t> 2015, </a:t>
            </a:r>
            <a:r>
              <a:rPr lang="en-GB" sz="2200" dirty="0" err="1">
                <a:latin typeface="Cambria" panose="02040503050406030204" pitchFamily="18" charset="0"/>
                <a:ea typeface="Cambria" panose="02040503050406030204" pitchFamily="18" charset="0"/>
              </a:rPr>
              <a:t>Ministerul</a:t>
            </a:r>
            <a:r>
              <a:rPr lang="en-GB" sz="2200" dirty="0">
                <a:latin typeface="Cambria" panose="02040503050406030204" pitchFamily="18" charset="0"/>
                <a:ea typeface="Cambria" panose="02040503050406030204" pitchFamily="18" charset="0"/>
              </a:rPr>
              <a:t> </a:t>
            </a:r>
            <a:r>
              <a:rPr lang="en-GB" sz="2200" dirty="0" err="1">
                <a:latin typeface="Cambria" panose="02040503050406030204" pitchFamily="18" charset="0"/>
                <a:ea typeface="Cambria" panose="02040503050406030204" pitchFamily="18" charset="0"/>
              </a:rPr>
              <a:t>Mediului</a:t>
            </a:r>
            <a:r>
              <a:rPr lang="ro-RO" sz="2200" dirty="0">
                <a:latin typeface="Cambria" panose="02040503050406030204" pitchFamily="18" charset="0"/>
                <a:ea typeface="Cambria" panose="02040503050406030204" pitchFamily="18" charset="0"/>
              </a:rPr>
              <a:t>, Apelor și Pădurilor</a:t>
            </a:r>
            <a:r>
              <a:rPr lang="en-GB" sz="2200" dirty="0">
                <a:latin typeface="Cambria" panose="02040503050406030204" pitchFamily="18" charset="0"/>
                <a:ea typeface="Cambria" panose="02040503050406030204" pitchFamily="18" charset="0"/>
              </a:rPr>
              <a:t> a </a:t>
            </a:r>
            <a:r>
              <a:rPr lang="en-GB" sz="2200" dirty="0" err="1">
                <a:latin typeface="Cambria" panose="02040503050406030204" pitchFamily="18" charset="0"/>
                <a:ea typeface="Cambria" panose="02040503050406030204" pitchFamily="18" charset="0"/>
              </a:rPr>
              <a:t>adus</a:t>
            </a:r>
            <a:r>
              <a:rPr lang="en-GB" sz="2200" dirty="0">
                <a:latin typeface="Cambria" panose="02040503050406030204" pitchFamily="18" charset="0"/>
                <a:ea typeface="Cambria" panose="02040503050406030204" pitchFamily="18" charset="0"/>
              </a:rPr>
              <a:t> </a:t>
            </a:r>
            <a:r>
              <a:rPr lang="en-GB" sz="2200" dirty="0" err="1">
                <a:latin typeface="Cambria" panose="02040503050406030204" pitchFamily="18" charset="0"/>
                <a:ea typeface="Cambria" panose="02040503050406030204" pitchFamily="18" charset="0"/>
              </a:rPr>
              <a:t>modificările</a:t>
            </a:r>
            <a:r>
              <a:rPr lang="en-GB" sz="2200" dirty="0">
                <a:latin typeface="Cambria" panose="02040503050406030204" pitchFamily="18" charset="0"/>
                <a:ea typeface="Cambria" panose="02040503050406030204" pitchFamily="18" charset="0"/>
              </a:rPr>
              <a:t> </a:t>
            </a:r>
            <a:r>
              <a:rPr lang="en-GB" sz="2200" dirty="0" err="1">
                <a:latin typeface="Cambria" panose="02040503050406030204" pitchFamily="18" charset="0"/>
                <a:ea typeface="Cambria" panose="02040503050406030204" pitchFamily="18" charset="0"/>
              </a:rPr>
              <a:t>necesare</a:t>
            </a:r>
            <a:r>
              <a:rPr lang="en-GB" sz="2200" dirty="0">
                <a:latin typeface="Cambria" panose="02040503050406030204" pitchFamily="18" charset="0"/>
                <a:ea typeface="Cambria" panose="02040503050406030204" pitchFamily="18" charset="0"/>
              </a:rPr>
              <a:t> </a:t>
            </a:r>
            <a:r>
              <a:rPr lang="en-GB" sz="2200" dirty="0" err="1">
                <a:latin typeface="Cambria" panose="02040503050406030204" pitchFamily="18" charset="0"/>
                <a:ea typeface="Cambria" panose="02040503050406030204" pitchFamily="18" charset="0"/>
              </a:rPr>
              <a:t>legislației</a:t>
            </a:r>
            <a:r>
              <a:rPr lang="en-GB" sz="2200" dirty="0">
                <a:latin typeface="Cambria" panose="02040503050406030204" pitchFamily="18" charset="0"/>
                <a:ea typeface="Cambria" panose="02040503050406030204" pitchFamily="18" charset="0"/>
              </a:rPr>
              <a:t> din </a:t>
            </a:r>
            <a:r>
              <a:rPr lang="en-GB" sz="2200" dirty="0" err="1">
                <a:latin typeface="Cambria" panose="02040503050406030204" pitchFamily="18" charset="0"/>
                <a:ea typeface="Cambria" panose="02040503050406030204" pitchFamily="18" charset="0"/>
              </a:rPr>
              <a:t>domeniul</a:t>
            </a:r>
            <a:r>
              <a:rPr lang="en-GB" sz="2200" dirty="0">
                <a:latin typeface="Cambria" panose="02040503050406030204" pitchFamily="18" charset="0"/>
                <a:ea typeface="Cambria" panose="02040503050406030204" pitchFamily="18" charset="0"/>
              </a:rPr>
              <a:t> </a:t>
            </a:r>
            <a:r>
              <a:rPr lang="en-GB" sz="2200" dirty="0" err="1">
                <a:latin typeface="Cambria" panose="02040503050406030204" pitchFamily="18" charset="0"/>
                <a:ea typeface="Cambria" panose="02040503050406030204" pitchFamily="18" charset="0"/>
              </a:rPr>
              <a:t>deșeurilor</a:t>
            </a:r>
            <a:r>
              <a:rPr lang="en-GB" sz="2200" dirty="0">
                <a:latin typeface="Cambria" panose="02040503050406030204" pitchFamily="18" charset="0"/>
                <a:ea typeface="Cambria" panose="02040503050406030204" pitchFamily="18" charset="0"/>
              </a:rPr>
              <a:t>, </a:t>
            </a:r>
            <a:r>
              <a:rPr lang="en-GB" sz="2200" dirty="0" err="1">
                <a:latin typeface="Cambria" panose="02040503050406030204" pitchFamily="18" charset="0"/>
                <a:ea typeface="Cambria" panose="02040503050406030204" pitchFamily="18" charset="0"/>
              </a:rPr>
              <a:t>stabilind</a:t>
            </a:r>
            <a:r>
              <a:rPr lang="en-GB" sz="2200" dirty="0">
                <a:latin typeface="Cambria" panose="02040503050406030204" pitchFamily="18" charset="0"/>
                <a:ea typeface="Cambria" panose="02040503050406030204" pitchFamily="18" charset="0"/>
              </a:rPr>
              <a:t> </a:t>
            </a:r>
            <a:r>
              <a:rPr lang="en-GB" sz="2200" dirty="0" err="1">
                <a:latin typeface="Cambria" panose="02040503050406030204" pitchFamily="18" charset="0"/>
                <a:ea typeface="Cambria" panose="02040503050406030204" pitchFamily="18" charset="0"/>
              </a:rPr>
              <a:t>în</a:t>
            </a:r>
            <a:r>
              <a:rPr lang="en-GB" sz="2200" dirty="0">
                <a:latin typeface="Cambria" panose="02040503050406030204" pitchFamily="18" charset="0"/>
                <a:ea typeface="Cambria" panose="02040503050406030204" pitchFamily="18" charset="0"/>
              </a:rPr>
              <a:t> </a:t>
            </a:r>
            <a:r>
              <a:rPr lang="en-GB" sz="2200" dirty="0" err="1">
                <a:latin typeface="Cambria" panose="02040503050406030204" pitchFamily="18" charset="0"/>
                <a:ea typeface="Cambria" panose="02040503050406030204" pitchFamily="18" charset="0"/>
              </a:rPr>
              <a:t>Ordonanţa</a:t>
            </a:r>
            <a:r>
              <a:rPr lang="en-GB" sz="2200" dirty="0">
                <a:latin typeface="Cambria" panose="02040503050406030204" pitchFamily="18" charset="0"/>
                <a:ea typeface="Cambria" panose="02040503050406030204" pitchFamily="18" charset="0"/>
              </a:rPr>
              <a:t> de </a:t>
            </a:r>
            <a:r>
              <a:rPr lang="en-GB" sz="2200" dirty="0" err="1">
                <a:latin typeface="Cambria" panose="02040503050406030204" pitchFamily="18" charset="0"/>
                <a:ea typeface="Cambria" panose="02040503050406030204" pitchFamily="18" charset="0"/>
              </a:rPr>
              <a:t>Urgenţă</a:t>
            </a:r>
            <a:r>
              <a:rPr lang="en-GB" sz="2200" dirty="0">
                <a:latin typeface="Cambria" panose="02040503050406030204" pitchFamily="18" charset="0"/>
                <a:ea typeface="Cambria" panose="02040503050406030204" pitchFamily="18" charset="0"/>
              </a:rPr>
              <a:t> nr.</a:t>
            </a:r>
            <a:r>
              <a:rPr lang="ro-RO" sz="2200" dirty="0">
                <a:latin typeface="Cambria" panose="02040503050406030204" pitchFamily="18" charset="0"/>
                <a:ea typeface="Cambria" panose="02040503050406030204" pitchFamily="18" charset="0"/>
              </a:rPr>
              <a:t> </a:t>
            </a:r>
            <a:r>
              <a:rPr lang="en-GB" sz="2200" dirty="0">
                <a:latin typeface="Cambria" panose="02040503050406030204" pitchFamily="18" charset="0"/>
                <a:ea typeface="Cambria" panose="02040503050406030204" pitchFamily="18" charset="0"/>
              </a:rPr>
              <a:t>74/2018 </a:t>
            </a:r>
            <a:r>
              <a:rPr lang="en-GB" sz="2200" dirty="0" err="1">
                <a:latin typeface="Cambria" panose="02040503050406030204" pitchFamily="18" charset="0"/>
                <a:ea typeface="Cambria" panose="02040503050406030204" pitchFamily="18" charset="0"/>
              </a:rPr>
              <a:t>pentru</a:t>
            </a:r>
            <a:r>
              <a:rPr lang="en-GB" sz="2200" dirty="0">
                <a:latin typeface="Cambria" panose="02040503050406030204" pitchFamily="18" charset="0"/>
                <a:ea typeface="Cambria" panose="02040503050406030204" pitchFamily="18" charset="0"/>
              </a:rPr>
              <a:t> </a:t>
            </a:r>
            <a:r>
              <a:rPr lang="en-GB" sz="2200" dirty="0" err="1">
                <a:latin typeface="Cambria" panose="02040503050406030204" pitchFamily="18" charset="0"/>
                <a:ea typeface="Cambria" panose="02040503050406030204" pitchFamily="18" charset="0"/>
              </a:rPr>
              <a:t>modificarea</a:t>
            </a:r>
            <a:r>
              <a:rPr lang="en-GB" sz="2200" dirty="0">
                <a:latin typeface="Cambria" panose="02040503050406030204" pitchFamily="18" charset="0"/>
                <a:ea typeface="Cambria" panose="02040503050406030204" pitchFamily="18" charset="0"/>
              </a:rPr>
              <a:t> </a:t>
            </a:r>
            <a:r>
              <a:rPr lang="en-GB" sz="2200" dirty="0" err="1">
                <a:latin typeface="Cambria" panose="02040503050406030204" pitchFamily="18" charset="0"/>
                <a:ea typeface="Cambria" panose="02040503050406030204" pitchFamily="18" charset="0"/>
              </a:rPr>
              <a:t>şi</a:t>
            </a:r>
            <a:r>
              <a:rPr lang="en-GB" sz="2200" dirty="0">
                <a:latin typeface="Cambria" panose="02040503050406030204" pitchFamily="18" charset="0"/>
                <a:ea typeface="Cambria" panose="02040503050406030204" pitchFamily="18" charset="0"/>
              </a:rPr>
              <a:t> </a:t>
            </a:r>
            <a:r>
              <a:rPr lang="en-GB" sz="2200" dirty="0" err="1">
                <a:latin typeface="Cambria" panose="02040503050406030204" pitchFamily="18" charset="0"/>
                <a:ea typeface="Cambria" panose="02040503050406030204" pitchFamily="18" charset="0"/>
              </a:rPr>
              <a:t>completarea</a:t>
            </a:r>
            <a:r>
              <a:rPr lang="en-GB" sz="2200" dirty="0">
                <a:latin typeface="Cambria" panose="02040503050406030204" pitchFamily="18" charset="0"/>
                <a:ea typeface="Cambria" panose="02040503050406030204" pitchFamily="18" charset="0"/>
              </a:rPr>
              <a:t> </a:t>
            </a:r>
            <a:r>
              <a:rPr lang="en-GB" sz="2200" dirty="0" err="1">
                <a:latin typeface="Cambria" panose="02040503050406030204" pitchFamily="18" charset="0"/>
                <a:ea typeface="Cambria" panose="02040503050406030204" pitchFamily="18" charset="0"/>
              </a:rPr>
              <a:t>Legii</a:t>
            </a:r>
            <a:r>
              <a:rPr lang="en-GB" sz="2200" dirty="0">
                <a:latin typeface="Cambria" panose="02040503050406030204" pitchFamily="18" charset="0"/>
                <a:ea typeface="Cambria" panose="02040503050406030204" pitchFamily="18" charset="0"/>
              </a:rPr>
              <a:t> nr.211/2011 </a:t>
            </a:r>
            <a:r>
              <a:rPr lang="en-GB" sz="2200" dirty="0" err="1">
                <a:latin typeface="Cambria" panose="02040503050406030204" pitchFamily="18" charset="0"/>
                <a:ea typeface="Cambria" panose="02040503050406030204" pitchFamily="18" charset="0"/>
              </a:rPr>
              <a:t>privind</a:t>
            </a:r>
            <a:r>
              <a:rPr lang="en-GB" sz="2200" dirty="0">
                <a:latin typeface="Cambria" panose="02040503050406030204" pitchFamily="18" charset="0"/>
                <a:ea typeface="Cambria" panose="02040503050406030204" pitchFamily="18" charset="0"/>
              </a:rPr>
              <a:t> </a:t>
            </a:r>
            <a:r>
              <a:rPr lang="en-GB" sz="2200" dirty="0" err="1">
                <a:latin typeface="Cambria" panose="02040503050406030204" pitchFamily="18" charset="0"/>
                <a:ea typeface="Cambria" panose="02040503050406030204" pitchFamily="18" charset="0"/>
              </a:rPr>
              <a:t>regimul</a:t>
            </a:r>
            <a:r>
              <a:rPr lang="en-GB" sz="2200" dirty="0">
                <a:latin typeface="Cambria" panose="02040503050406030204" pitchFamily="18" charset="0"/>
                <a:ea typeface="Cambria" panose="02040503050406030204" pitchFamily="18" charset="0"/>
              </a:rPr>
              <a:t> </a:t>
            </a:r>
            <a:r>
              <a:rPr lang="en-GB" sz="2200" dirty="0" err="1">
                <a:latin typeface="Cambria" panose="02040503050406030204" pitchFamily="18" charset="0"/>
                <a:ea typeface="Cambria" panose="02040503050406030204" pitchFamily="18" charset="0"/>
              </a:rPr>
              <a:t>deşeurilor</a:t>
            </a:r>
            <a:r>
              <a:rPr lang="en-GB" sz="2200" dirty="0">
                <a:latin typeface="Cambria" panose="02040503050406030204" pitchFamily="18" charset="0"/>
                <a:ea typeface="Cambria" panose="02040503050406030204" pitchFamily="18" charset="0"/>
              </a:rPr>
              <a:t>, a </a:t>
            </a:r>
            <a:r>
              <a:rPr lang="en-GB" sz="2200" dirty="0" err="1">
                <a:latin typeface="Cambria" panose="02040503050406030204" pitchFamily="18" charset="0"/>
                <a:ea typeface="Cambria" panose="02040503050406030204" pitchFamily="18" charset="0"/>
              </a:rPr>
              <a:t>Legii</a:t>
            </a:r>
            <a:r>
              <a:rPr lang="en-GB" sz="2200" dirty="0">
                <a:latin typeface="Cambria" panose="02040503050406030204" pitchFamily="18" charset="0"/>
                <a:ea typeface="Cambria" panose="02040503050406030204" pitchFamily="18" charset="0"/>
              </a:rPr>
              <a:t> nr.</a:t>
            </a:r>
            <a:r>
              <a:rPr lang="ro-RO" sz="2200" dirty="0">
                <a:latin typeface="Cambria" panose="02040503050406030204" pitchFamily="18" charset="0"/>
                <a:ea typeface="Cambria" panose="02040503050406030204" pitchFamily="18" charset="0"/>
              </a:rPr>
              <a:t> </a:t>
            </a:r>
            <a:r>
              <a:rPr lang="en-GB" sz="2200" dirty="0">
                <a:latin typeface="Cambria" panose="02040503050406030204" pitchFamily="18" charset="0"/>
                <a:ea typeface="Cambria" panose="02040503050406030204" pitchFamily="18" charset="0"/>
              </a:rPr>
              <a:t>249/2015 </a:t>
            </a:r>
            <a:r>
              <a:rPr lang="en-GB" sz="2200" dirty="0" err="1">
                <a:latin typeface="Cambria" panose="02040503050406030204" pitchFamily="18" charset="0"/>
                <a:ea typeface="Cambria" panose="02040503050406030204" pitchFamily="18" charset="0"/>
              </a:rPr>
              <a:t>privind</a:t>
            </a:r>
            <a:r>
              <a:rPr lang="en-GB" sz="2200" dirty="0">
                <a:latin typeface="Cambria" panose="02040503050406030204" pitchFamily="18" charset="0"/>
                <a:ea typeface="Cambria" panose="02040503050406030204" pitchFamily="18" charset="0"/>
              </a:rPr>
              <a:t> </a:t>
            </a:r>
            <a:r>
              <a:rPr lang="en-GB" sz="2200" dirty="0" err="1">
                <a:latin typeface="Cambria" panose="02040503050406030204" pitchFamily="18" charset="0"/>
                <a:ea typeface="Cambria" panose="02040503050406030204" pitchFamily="18" charset="0"/>
              </a:rPr>
              <a:t>modalitatea</a:t>
            </a:r>
            <a:r>
              <a:rPr lang="en-GB" sz="2200" dirty="0">
                <a:latin typeface="Cambria" panose="02040503050406030204" pitchFamily="18" charset="0"/>
                <a:ea typeface="Cambria" panose="02040503050406030204" pitchFamily="18" charset="0"/>
              </a:rPr>
              <a:t> de </a:t>
            </a:r>
            <a:r>
              <a:rPr lang="en-GB" sz="2200" dirty="0" err="1">
                <a:latin typeface="Cambria" panose="02040503050406030204" pitchFamily="18" charset="0"/>
                <a:ea typeface="Cambria" panose="02040503050406030204" pitchFamily="18" charset="0"/>
              </a:rPr>
              <a:t>gestionare</a:t>
            </a:r>
            <a:r>
              <a:rPr lang="en-GB" sz="2200" dirty="0">
                <a:latin typeface="Cambria" panose="02040503050406030204" pitchFamily="18" charset="0"/>
                <a:ea typeface="Cambria" panose="02040503050406030204" pitchFamily="18" charset="0"/>
              </a:rPr>
              <a:t> a </a:t>
            </a:r>
            <a:r>
              <a:rPr lang="en-GB" sz="2200" dirty="0" err="1">
                <a:latin typeface="Cambria" panose="02040503050406030204" pitchFamily="18" charset="0"/>
                <a:ea typeface="Cambria" panose="02040503050406030204" pitchFamily="18" charset="0"/>
              </a:rPr>
              <a:t>ambalajelor</a:t>
            </a:r>
            <a:r>
              <a:rPr lang="en-GB" sz="2200" dirty="0">
                <a:latin typeface="Cambria" panose="02040503050406030204" pitchFamily="18" charset="0"/>
                <a:ea typeface="Cambria" panose="02040503050406030204" pitchFamily="18" charset="0"/>
              </a:rPr>
              <a:t> </a:t>
            </a:r>
            <a:r>
              <a:rPr lang="en-GB" sz="2200" dirty="0" err="1">
                <a:latin typeface="Cambria" panose="02040503050406030204" pitchFamily="18" charset="0"/>
                <a:ea typeface="Cambria" panose="02040503050406030204" pitchFamily="18" charset="0"/>
              </a:rPr>
              <a:t>şi</a:t>
            </a:r>
            <a:r>
              <a:rPr lang="en-GB" sz="2200" dirty="0">
                <a:latin typeface="Cambria" panose="02040503050406030204" pitchFamily="18" charset="0"/>
                <a:ea typeface="Cambria" panose="02040503050406030204" pitchFamily="18" charset="0"/>
              </a:rPr>
              <a:t> a </a:t>
            </a:r>
            <a:r>
              <a:rPr lang="en-GB" sz="2200" dirty="0" err="1">
                <a:latin typeface="Cambria" panose="02040503050406030204" pitchFamily="18" charset="0"/>
                <a:ea typeface="Cambria" panose="02040503050406030204" pitchFamily="18" charset="0"/>
              </a:rPr>
              <a:t>deşeurilor</a:t>
            </a:r>
            <a:r>
              <a:rPr lang="en-GB" sz="2200" dirty="0">
                <a:latin typeface="Cambria" panose="02040503050406030204" pitchFamily="18" charset="0"/>
                <a:ea typeface="Cambria" panose="02040503050406030204" pitchFamily="18" charset="0"/>
              </a:rPr>
              <a:t> de </a:t>
            </a:r>
            <a:r>
              <a:rPr lang="en-GB" sz="2200" dirty="0" err="1">
                <a:latin typeface="Cambria" panose="02040503050406030204" pitchFamily="18" charset="0"/>
                <a:ea typeface="Cambria" panose="02040503050406030204" pitchFamily="18" charset="0"/>
              </a:rPr>
              <a:t>ambalaje</a:t>
            </a:r>
            <a:r>
              <a:rPr lang="en-GB" sz="2200" dirty="0">
                <a:latin typeface="Cambria" panose="02040503050406030204" pitchFamily="18" charset="0"/>
                <a:ea typeface="Cambria" panose="02040503050406030204" pitchFamily="18" charset="0"/>
              </a:rPr>
              <a:t> </a:t>
            </a:r>
            <a:r>
              <a:rPr lang="en-GB" sz="2200" dirty="0" err="1">
                <a:latin typeface="Cambria" panose="02040503050406030204" pitchFamily="18" charset="0"/>
                <a:ea typeface="Cambria" panose="02040503050406030204" pitchFamily="18" charset="0"/>
              </a:rPr>
              <a:t>şi</a:t>
            </a:r>
            <a:r>
              <a:rPr lang="en-GB" sz="2200" dirty="0">
                <a:latin typeface="Cambria" panose="02040503050406030204" pitchFamily="18" charset="0"/>
                <a:ea typeface="Cambria" panose="02040503050406030204" pitchFamily="18" charset="0"/>
              </a:rPr>
              <a:t> a </a:t>
            </a:r>
            <a:r>
              <a:rPr lang="en-GB" sz="2200" dirty="0" err="1">
                <a:latin typeface="Cambria" panose="02040503050406030204" pitchFamily="18" charset="0"/>
                <a:ea typeface="Cambria" panose="02040503050406030204" pitchFamily="18" charset="0"/>
              </a:rPr>
              <a:t>Ordonanţei</a:t>
            </a:r>
            <a:r>
              <a:rPr lang="en-GB" sz="2200" dirty="0">
                <a:latin typeface="Cambria" panose="02040503050406030204" pitchFamily="18" charset="0"/>
                <a:ea typeface="Cambria" panose="02040503050406030204" pitchFamily="18" charset="0"/>
              </a:rPr>
              <a:t> de </a:t>
            </a:r>
            <a:r>
              <a:rPr lang="en-GB" sz="2200" dirty="0" err="1">
                <a:latin typeface="Cambria" panose="02040503050406030204" pitchFamily="18" charset="0"/>
                <a:ea typeface="Cambria" panose="02040503050406030204" pitchFamily="18" charset="0"/>
              </a:rPr>
              <a:t>urgenţă</a:t>
            </a:r>
            <a:r>
              <a:rPr lang="en-GB" sz="2200" dirty="0">
                <a:latin typeface="Cambria" panose="02040503050406030204" pitchFamily="18" charset="0"/>
                <a:ea typeface="Cambria" panose="02040503050406030204" pitchFamily="18" charset="0"/>
              </a:rPr>
              <a:t> a </a:t>
            </a:r>
            <a:r>
              <a:rPr lang="en-GB" sz="2200" dirty="0" err="1">
                <a:latin typeface="Cambria" panose="02040503050406030204" pitchFamily="18" charset="0"/>
                <a:ea typeface="Cambria" panose="02040503050406030204" pitchFamily="18" charset="0"/>
              </a:rPr>
              <a:t>Guvernului</a:t>
            </a:r>
            <a:r>
              <a:rPr lang="en-GB" sz="2200" dirty="0">
                <a:latin typeface="Cambria" panose="02040503050406030204" pitchFamily="18" charset="0"/>
                <a:ea typeface="Cambria" panose="02040503050406030204" pitchFamily="18" charset="0"/>
              </a:rPr>
              <a:t> nr. 196/2005 </a:t>
            </a:r>
            <a:r>
              <a:rPr lang="en-GB" sz="2200" dirty="0" err="1">
                <a:latin typeface="Cambria" panose="02040503050406030204" pitchFamily="18" charset="0"/>
                <a:ea typeface="Cambria" panose="02040503050406030204" pitchFamily="18" charset="0"/>
              </a:rPr>
              <a:t>privind</a:t>
            </a:r>
            <a:r>
              <a:rPr lang="en-GB" sz="2200" dirty="0">
                <a:latin typeface="Cambria" panose="02040503050406030204" pitchFamily="18" charset="0"/>
                <a:ea typeface="Cambria" panose="02040503050406030204" pitchFamily="18" charset="0"/>
              </a:rPr>
              <a:t> </a:t>
            </a:r>
            <a:r>
              <a:rPr lang="en-GB" sz="2200" dirty="0" err="1">
                <a:latin typeface="Cambria" panose="02040503050406030204" pitchFamily="18" charset="0"/>
                <a:ea typeface="Cambria" panose="02040503050406030204" pitchFamily="18" charset="0"/>
              </a:rPr>
              <a:t>Fondul</a:t>
            </a:r>
            <a:r>
              <a:rPr lang="en-GB" sz="2200" dirty="0">
                <a:latin typeface="Cambria" panose="02040503050406030204" pitchFamily="18" charset="0"/>
                <a:ea typeface="Cambria" panose="02040503050406030204" pitchFamily="18" charset="0"/>
              </a:rPr>
              <a:t> </a:t>
            </a:r>
            <a:r>
              <a:rPr lang="en-GB" sz="2200" dirty="0" err="1">
                <a:latin typeface="Cambria" panose="02040503050406030204" pitchFamily="18" charset="0"/>
                <a:ea typeface="Cambria" panose="02040503050406030204" pitchFamily="18" charset="0"/>
              </a:rPr>
              <a:t>pentru</a:t>
            </a:r>
            <a:r>
              <a:rPr lang="en-GB" sz="2200" dirty="0">
                <a:latin typeface="Cambria" panose="02040503050406030204" pitchFamily="18" charset="0"/>
                <a:ea typeface="Cambria" panose="02040503050406030204" pitchFamily="18" charset="0"/>
              </a:rPr>
              <a:t> </a:t>
            </a:r>
            <a:r>
              <a:rPr lang="en-GB" sz="2200" dirty="0" err="1">
                <a:latin typeface="Cambria" panose="02040503050406030204" pitchFamily="18" charset="0"/>
                <a:ea typeface="Cambria" panose="02040503050406030204" pitchFamily="18" charset="0"/>
              </a:rPr>
              <a:t>mediu</a:t>
            </a:r>
            <a:r>
              <a:rPr lang="en-GB" sz="2200" dirty="0">
                <a:latin typeface="Cambria" panose="02040503050406030204" pitchFamily="18" charset="0"/>
                <a:ea typeface="Cambria" panose="02040503050406030204" pitchFamily="18" charset="0"/>
              </a:rPr>
              <a:t> </a:t>
            </a:r>
            <a:r>
              <a:rPr lang="en-GB" sz="2200" dirty="0" err="1">
                <a:latin typeface="Cambria" panose="02040503050406030204" pitchFamily="18" charset="0"/>
                <a:ea typeface="Cambria" panose="02040503050406030204" pitchFamily="18" charset="0"/>
              </a:rPr>
              <a:t>și</a:t>
            </a:r>
            <a:r>
              <a:rPr lang="en-GB" sz="2200" dirty="0">
                <a:latin typeface="Cambria" panose="02040503050406030204" pitchFamily="18" charset="0"/>
                <a:ea typeface="Cambria" panose="02040503050406030204" pitchFamily="18" charset="0"/>
              </a:rPr>
              <a:t> </a:t>
            </a:r>
            <a:r>
              <a:rPr lang="en-GB" sz="2200" dirty="0" err="1">
                <a:latin typeface="Cambria" panose="02040503050406030204" pitchFamily="18" charset="0"/>
                <a:ea typeface="Cambria" panose="02040503050406030204" pitchFamily="18" charset="0"/>
              </a:rPr>
              <a:t>responsabilitățile</a:t>
            </a:r>
            <a:r>
              <a:rPr lang="en-GB" sz="2200" dirty="0">
                <a:latin typeface="Cambria" panose="02040503050406030204" pitchFamily="18" charset="0"/>
                <a:ea typeface="Cambria" panose="02040503050406030204" pitchFamily="18" charset="0"/>
              </a:rPr>
              <a:t>/</a:t>
            </a:r>
            <a:r>
              <a:rPr lang="en-GB" sz="2200" dirty="0" err="1">
                <a:latin typeface="Cambria" panose="02040503050406030204" pitchFamily="18" charset="0"/>
                <a:ea typeface="Cambria" panose="02040503050406030204" pitchFamily="18" charset="0"/>
              </a:rPr>
              <a:t>obligațiile</a:t>
            </a:r>
            <a:r>
              <a:rPr lang="en-GB" sz="2200" dirty="0">
                <a:latin typeface="Cambria" panose="02040503050406030204" pitchFamily="18" charset="0"/>
                <a:ea typeface="Cambria" panose="02040503050406030204" pitchFamily="18" charset="0"/>
              </a:rPr>
              <a:t> </a:t>
            </a:r>
            <a:r>
              <a:rPr lang="en-GB" sz="2200" dirty="0" err="1">
                <a:latin typeface="Cambria" panose="02040503050406030204" pitchFamily="18" charset="0"/>
                <a:ea typeface="Cambria" panose="02040503050406030204" pitchFamily="18" charset="0"/>
              </a:rPr>
              <a:t>actorilor</a:t>
            </a:r>
            <a:r>
              <a:rPr lang="en-GB" sz="2200" dirty="0">
                <a:latin typeface="Cambria" panose="02040503050406030204" pitchFamily="18" charset="0"/>
                <a:ea typeface="Cambria" panose="02040503050406030204" pitchFamily="18" charset="0"/>
              </a:rPr>
              <a:t> </a:t>
            </a:r>
            <a:r>
              <a:rPr lang="en-GB" sz="2200" dirty="0" err="1">
                <a:latin typeface="Cambria" panose="02040503050406030204" pitchFamily="18" charset="0"/>
                <a:ea typeface="Cambria" panose="02040503050406030204" pitchFamily="18" charset="0"/>
              </a:rPr>
              <a:t>implicați</a:t>
            </a:r>
            <a:r>
              <a:rPr lang="en-GB" sz="2200" dirty="0">
                <a:latin typeface="Cambria" panose="02040503050406030204" pitchFamily="18" charset="0"/>
                <a:ea typeface="Cambria" panose="02040503050406030204" pitchFamily="18" charset="0"/>
              </a:rPr>
              <a:t> </a:t>
            </a:r>
            <a:r>
              <a:rPr lang="en-GB" sz="2200" dirty="0" err="1">
                <a:latin typeface="Cambria" panose="02040503050406030204" pitchFamily="18" charset="0"/>
                <a:ea typeface="Cambria" panose="02040503050406030204" pitchFamily="18" charset="0"/>
              </a:rPr>
              <a:t>în</a:t>
            </a:r>
            <a:r>
              <a:rPr lang="en-GB" sz="2200" dirty="0">
                <a:latin typeface="Cambria" panose="02040503050406030204" pitchFamily="18" charset="0"/>
                <a:ea typeface="Cambria" panose="02040503050406030204" pitchFamily="18" charset="0"/>
              </a:rPr>
              <a:t> </a:t>
            </a:r>
            <a:r>
              <a:rPr lang="en-GB" sz="2200" dirty="0" err="1">
                <a:latin typeface="Cambria" panose="02040503050406030204" pitchFamily="18" charset="0"/>
                <a:ea typeface="Cambria" panose="02040503050406030204" pitchFamily="18" charset="0"/>
              </a:rPr>
              <a:t>gestionarea</a:t>
            </a:r>
            <a:r>
              <a:rPr lang="en-GB" sz="2200" dirty="0">
                <a:latin typeface="Cambria" panose="02040503050406030204" pitchFamily="18" charset="0"/>
                <a:ea typeface="Cambria" panose="02040503050406030204" pitchFamily="18" charset="0"/>
              </a:rPr>
              <a:t> </a:t>
            </a:r>
            <a:r>
              <a:rPr lang="en-GB" sz="2200" dirty="0" err="1">
                <a:latin typeface="Cambria" panose="02040503050406030204" pitchFamily="18" charset="0"/>
                <a:ea typeface="Cambria" panose="02040503050406030204" pitchFamily="18" charset="0"/>
              </a:rPr>
              <a:t>deșeurilor</a:t>
            </a:r>
            <a:r>
              <a:rPr lang="en-GB" sz="2200" dirty="0">
                <a:latin typeface="Cambria" panose="02040503050406030204" pitchFamily="18" charset="0"/>
                <a:ea typeface="Cambria" panose="02040503050406030204" pitchFamily="18" charset="0"/>
              </a:rPr>
              <a:t>. </a:t>
            </a:r>
            <a:endParaRPr lang="en-GB" dirty="0"/>
          </a:p>
        </p:txBody>
      </p:sp>
      <p:sp>
        <p:nvSpPr>
          <p:cNvPr id="4" name="Content Placeholder 3">
            <a:extLst>
              <a:ext uri="{FF2B5EF4-FFF2-40B4-BE49-F238E27FC236}">
                <a16:creationId xmlns:a16="http://schemas.microsoft.com/office/drawing/2014/main" id="{379876B2-C1B5-4297-9C4F-E9534B41EF37}"/>
              </a:ext>
            </a:extLst>
          </p:cNvPr>
          <p:cNvSpPr>
            <a:spLocks noGrp="1"/>
          </p:cNvSpPr>
          <p:nvPr>
            <p:ph sz="half" idx="2"/>
          </p:nvPr>
        </p:nvSpPr>
        <p:spPr>
          <a:xfrm>
            <a:off x="6413771" y="2017343"/>
            <a:ext cx="4416416" cy="3441520"/>
          </a:xfrm>
        </p:spPr>
        <p:txBody>
          <a:bodyPr>
            <a:normAutofit fontScale="70000" lnSpcReduction="20000"/>
          </a:bodyPr>
          <a:lstStyle/>
          <a:p>
            <a:pPr marL="0" indent="0" algn="just">
              <a:buNone/>
            </a:pPr>
            <a:r>
              <a:rPr lang="ro-RO" sz="2100" i="1" dirty="0">
                <a:latin typeface="Cambria" panose="02040503050406030204" pitchFamily="18" charset="0"/>
                <a:ea typeface="Cambria" panose="02040503050406030204" pitchFamily="18" charset="0"/>
              </a:rPr>
              <a:t>Ministerul Mediului este autoritatea care exercită la nivel național funcția de strategie şi planificare în domeniul deșeurilor, asigură îndeplinirea condiţionalităţilor ex-ante privind deșeurile şi respectarea planurilor de măsuri asumate de România pentru îndeplinirea acestora, elaborează reglementări, coordonează şi supraveghează respectarea prevederilor legale privind prevenirea generării de deșeuri şi gestionarea deşeurilor, în colaborare cu celelalte autorităţi competente, conform legii.</a:t>
            </a:r>
            <a:endParaRPr lang="en-GB" sz="2100" i="1" dirty="0">
              <a:latin typeface="Cambria" panose="02040503050406030204" pitchFamily="18" charset="0"/>
              <a:ea typeface="Cambria" panose="02040503050406030204" pitchFamily="18" charset="0"/>
            </a:endParaRPr>
          </a:p>
          <a:p>
            <a:pPr marL="0" indent="0">
              <a:buNone/>
            </a:pPr>
            <a:endParaRPr lang="en-GB" dirty="0"/>
          </a:p>
        </p:txBody>
      </p:sp>
    </p:spTree>
    <p:extLst>
      <p:ext uri="{BB962C8B-B14F-4D97-AF65-F5344CB8AC3E}">
        <p14:creationId xmlns:p14="http://schemas.microsoft.com/office/powerpoint/2010/main" val="2041050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52227A45-7CD7-4112-991F-4620E55FEC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8233" y="2017343"/>
            <a:ext cx="2490225" cy="345943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Content Placeholder 2">
            <a:extLst>
              <a:ext uri="{FF2B5EF4-FFF2-40B4-BE49-F238E27FC236}">
                <a16:creationId xmlns:a16="http://schemas.microsoft.com/office/drawing/2014/main" id="{50D8EA55-5979-4A82-A6B2-B6B0D0D99F99}"/>
              </a:ext>
            </a:extLst>
          </p:cNvPr>
          <p:cNvSpPr>
            <a:spLocks noGrp="1"/>
          </p:cNvSpPr>
          <p:nvPr>
            <p:ph sz="half" idx="1"/>
          </p:nvPr>
        </p:nvSpPr>
        <p:spPr>
          <a:xfrm>
            <a:off x="2836663" y="2278633"/>
            <a:ext cx="2897345" cy="3068611"/>
          </a:xfrm>
        </p:spPr>
        <p:txBody>
          <a:bodyPr>
            <a:normAutofit fontScale="92500" lnSpcReduction="20000"/>
          </a:bodyPr>
          <a:lstStyle/>
          <a:p>
            <a:pPr marL="0" indent="0" algn="just">
              <a:buNone/>
            </a:pPr>
            <a:r>
              <a:rPr lang="ro-RO" dirty="0">
                <a:latin typeface="Cambria" panose="02040503050406030204" pitchFamily="18" charset="0"/>
                <a:ea typeface="Cambria" panose="02040503050406030204" pitchFamily="18" charset="0"/>
              </a:rPr>
              <a:t>Plătește pentru cât arunci este un instrument economic care se va aplica </a:t>
            </a:r>
            <a:r>
              <a:rPr lang="ro-RO" b="1" dirty="0">
                <a:solidFill>
                  <a:srgbClr val="C00000"/>
                </a:solidFill>
                <a:latin typeface="Cambria" panose="02040503050406030204" pitchFamily="18" charset="0"/>
                <a:ea typeface="Cambria" panose="02040503050406030204" pitchFamily="18" charset="0"/>
              </a:rPr>
              <a:t>pentru a eficientiza activitatea de selectare la sursă a deșeurilor</a:t>
            </a:r>
            <a:r>
              <a:rPr lang="en-GB" b="1" dirty="0">
                <a:solidFill>
                  <a:srgbClr val="C00000"/>
                </a:solidFill>
                <a:latin typeface="Cambria" panose="02040503050406030204" pitchFamily="18" charset="0"/>
                <a:ea typeface="Cambria" panose="02040503050406030204" pitchFamily="18" charset="0"/>
              </a:rPr>
              <a:t>,</a:t>
            </a:r>
            <a:r>
              <a:rPr lang="ro-RO" b="1" dirty="0">
                <a:solidFill>
                  <a:srgbClr val="C00000"/>
                </a:solidFill>
                <a:latin typeface="Cambria" panose="02040503050406030204" pitchFamily="18" charset="0"/>
                <a:ea typeface="Cambria" panose="02040503050406030204" pitchFamily="18" charset="0"/>
              </a:rPr>
              <a:t> pe teritoriul național. </a:t>
            </a:r>
            <a:endParaRPr lang="en-GB" b="1" dirty="0">
              <a:solidFill>
                <a:srgbClr val="C00000"/>
              </a:solidFill>
              <a:latin typeface="Cambria" panose="02040503050406030204" pitchFamily="18" charset="0"/>
              <a:ea typeface="Cambria" panose="02040503050406030204" pitchFamily="18" charset="0"/>
            </a:endParaRPr>
          </a:p>
        </p:txBody>
      </p:sp>
      <p:sp>
        <p:nvSpPr>
          <p:cNvPr id="4" name="Content Placeholder 3">
            <a:extLst>
              <a:ext uri="{FF2B5EF4-FFF2-40B4-BE49-F238E27FC236}">
                <a16:creationId xmlns:a16="http://schemas.microsoft.com/office/drawing/2014/main" id="{71696C5A-B4EA-4A95-B9EB-D9F22156368C}"/>
              </a:ext>
            </a:extLst>
          </p:cNvPr>
          <p:cNvSpPr>
            <a:spLocks noGrp="1"/>
          </p:cNvSpPr>
          <p:nvPr>
            <p:ph sz="half" idx="2"/>
          </p:nvPr>
        </p:nvSpPr>
        <p:spPr>
          <a:xfrm>
            <a:off x="8427793" y="2017343"/>
            <a:ext cx="2897345" cy="3441520"/>
          </a:xfrm>
        </p:spPr>
        <p:txBody>
          <a:bodyPr>
            <a:normAutofit fontScale="92500" lnSpcReduction="20000"/>
          </a:bodyPr>
          <a:lstStyle/>
          <a:p>
            <a:pPr marL="0" indent="0">
              <a:buNone/>
            </a:pPr>
            <a:r>
              <a:rPr lang="ro-RO" dirty="0">
                <a:latin typeface="Cambria" panose="02040503050406030204" pitchFamily="18" charset="0"/>
                <a:ea typeface="Cambria" panose="02040503050406030204" pitchFamily="18" charset="0"/>
              </a:rPr>
              <a:t>Nu putem avea în România deșeuri pe fracții dacă nu selectăm deșeurile înainte de a le arunca în recipientul/containerul dedicat și dacă, ulterior, nu colectăm/transportăm separat aceste deșeuri prin operatorii de salubritate. </a:t>
            </a:r>
            <a:endParaRPr lang="en-GB" dirty="0">
              <a:latin typeface="Cambria" panose="02040503050406030204" pitchFamily="18" charset="0"/>
              <a:ea typeface="Cambria" panose="02040503050406030204" pitchFamily="18" charset="0"/>
            </a:endParaRPr>
          </a:p>
          <a:p>
            <a:endParaRPr lang="en-GB" dirty="0"/>
          </a:p>
        </p:txBody>
      </p:sp>
      <p:pic>
        <p:nvPicPr>
          <p:cNvPr id="5" name="Picture 4">
            <a:extLst>
              <a:ext uri="{FF2B5EF4-FFF2-40B4-BE49-F238E27FC236}">
                <a16:creationId xmlns:a16="http://schemas.microsoft.com/office/drawing/2014/main" id="{65A09730-5165-4EEE-99F4-290B1488BA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007" y="188529"/>
            <a:ext cx="1966431" cy="290678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Title 1">
            <a:extLst>
              <a:ext uri="{FF2B5EF4-FFF2-40B4-BE49-F238E27FC236}">
                <a16:creationId xmlns:a16="http://schemas.microsoft.com/office/drawing/2014/main" id="{0CE26BCE-55BF-4980-9B13-09820057557D}"/>
              </a:ext>
            </a:extLst>
          </p:cNvPr>
          <p:cNvSpPr>
            <a:spLocks noGrp="1"/>
          </p:cNvSpPr>
          <p:nvPr>
            <p:ph type="title"/>
          </p:nvPr>
        </p:nvSpPr>
        <p:spPr>
          <a:xfrm>
            <a:off x="3076681" y="339832"/>
            <a:ext cx="9605635" cy="1059305"/>
          </a:xfrm>
        </p:spPr>
        <p:txBody>
          <a:bodyPr/>
          <a:lstStyle/>
          <a:p>
            <a:r>
              <a:rPr lang="ro-RO" dirty="0">
                <a:latin typeface="Cambria" panose="02040503050406030204" pitchFamily="18" charset="0"/>
                <a:ea typeface="Cambria" panose="02040503050406030204" pitchFamily="18" charset="0"/>
              </a:rPr>
              <a:t>Plătește pentru cât arunci</a:t>
            </a:r>
            <a:endParaRPr lang="en-GB" dirty="0">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3CC6F7B6-3F28-4A34-BB97-C59BD01E5AFF}"/>
              </a:ext>
            </a:extLst>
          </p:cNvPr>
          <p:cNvSpPr txBox="1"/>
          <p:nvPr/>
        </p:nvSpPr>
        <p:spPr>
          <a:xfrm>
            <a:off x="604227" y="2843206"/>
            <a:ext cx="990395" cy="307777"/>
          </a:xfrm>
          <a:prstGeom prst="rect">
            <a:avLst/>
          </a:prstGeom>
          <a:noFill/>
        </p:spPr>
        <p:txBody>
          <a:bodyPr wrap="square" rtlCol="0">
            <a:spAutoFit/>
          </a:bodyPr>
          <a:lstStyle/>
          <a:p>
            <a:r>
              <a:rPr lang="en-GB" sz="1400" dirty="0"/>
              <a:t>DGD</a:t>
            </a:r>
          </a:p>
        </p:txBody>
      </p:sp>
      <p:sp>
        <p:nvSpPr>
          <p:cNvPr id="8" name="TextBox 7">
            <a:extLst>
              <a:ext uri="{FF2B5EF4-FFF2-40B4-BE49-F238E27FC236}">
                <a16:creationId xmlns:a16="http://schemas.microsoft.com/office/drawing/2014/main" id="{494D0E20-B96F-45A1-89BA-B427D362197F}"/>
              </a:ext>
            </a:extLst>
          </p:cNvPr>
          <p:cNvSpPr txBox="1"/>
          <p:nvPr/>
        </p:nvSpPr>
        <p:spPr>
          <a:xfrm>
            <a:off x="6262382" y="4471332"/>
            <a:ext cx="1002484" cy="875912"/>
          </a:xfrm>
          <a:prstGeom prst="rect">
            <a:avLst/>
          </a:prstGeom>
          <a:solidFill>
            <a:schemeClr val="bg2">
              <a:lumMod val="50000"/>
            </a:schemeClr>
          </a:solidFill>
        </p:spPr>
        <p:txBody>
          <a:bodyPr wrap="square" rtlCol="0">
            <a:spAutoFit/>
          </a:bodyPr>
          <a:lstStyle/>
          <a:p>
            <a:endParaRPr lang="en-GB" dirty="0"/>
          </a:p>
        </p:txBody>
      </p:sp>
      <p:sp>
        <p:nvSpPr>
          <p:cNvPr id="9" name="TextBox 8">
            <a:extLst>
              <a:ext uri="{FF2B5EF4-FFF2-40B4-BE49-F238E27FC236}">
                <a16:creationId xmlns:a16="http://schemas.microsoft.com/office/drawing/2014/main" id="{9D42FE17-6DC9-4B5C-90B6-30953D206040}"/>
              </a:ext>
            </a:extLst>
          </p:cNvPr>
          <p:cNvSpPr txBox="1"/>
          <p:nvPr/>
        </p:nvSpPr>
        <p:spPr>
          <a:xfrm>
            <a:off x="7527875" y="4320000"/>
            <a:ext cx="538007" cy="623912"/>
          </a:xfrm>
          <a:prstGeom prst="rect">
            <a:avLst/>
          </a:prstGeom>
          <a:solidFill>
            <a:schemeClr val="bg2">
              <a:lumMod val="50000"/>
            </a:schemeClr>
          </a:solidFill>
        </p:spPr>
        <p:txBody>
          <a:bodyPr wrap="square" rtlCol="0">
            <a:spAutoFit/>
          </a:bodyPr>
          <a:lstStyle/>
          <a:p>
            <a:endParaRPr lang="en-GB" dirty="0"/>
          </a:p>
        </p:txBody>
      </p:sp>
      <p:sp>
        <p:nvSpPr>
          <p:cNvPr id="10" name="TextBox 9">
            <a:extLst>
              <a:ext uri="{FF2B5EF4-FFF2-40B4-BE49-F238E27FC236}">
                <a16:creationId xmlns:a16="http://schemas.microsoft.com/office/drawing/2014/main" id="{F31F37C9-F619-4D52-8DDD-CE885A8B5335}"/>
              </a:ext>
            </a:extLst>
          </p:cNvPr>
          <p:cNvSpPr txBox="1"/>
          <p:nvPr/>
        </p:nvSpPr>
        <p:spPr>
          <a:xfrm>
            <a:off x="5800606" y="5258125"/>
            <a:ext cx="990395" cy="307777"/>
          </a:xfrm>
          <a:prstGeom prst="rect">
            <a:avLst/>
          </a:prstGeom>
          <a:noFill/>
        </p:spPr>
        <p:txBody>
          <a:bodyPr wrap="square" rtlCol="0">
            <a:spAutoFit/>
          </a:bodyPr>
          <a:lstStyle/>
          <a:p>
            <a:r>
              <a:rPr lang="en-GB" sz="1400" dirty="0"/>
              <a:t>DGD</a:t>
            </a:r>
          </a:p>
        </p:txBody>
      </p:sp>
    </p:spTree>
    <p:extLst>
      <p:ext uri="{BB962C8B-B14F-4D97-AF65-F5344CB8AC3E}">
        <p14:creationId xmlns:p14="http://schemas.microsoft.com/office/powerpoint/2010/main" val="2582833507"/>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TM10001114[[fn=Gallery]]</Template>
  <TotalTime>208</TotalTime>
  <Words>1341</Words>
  <Application>Microsoft Office PowerPoint</Application>
  <PresentationFormat>Widescreen</PresentationFormat>
  <Paragraphs>89</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Cambria</vt:lpstr>
      <vt:lpstr>Gill Sans MT</vt:lpstr>
      <vt:lpstr>Trebuchet MS</vt:lpstr>
      <vt:lpstr>Gallery</vt:lpstr>
      <vt:lpstr>                             Ministerul Mediului                       Direcția gestionarea deșeurilor      </vt:lpstr>
      <vt:lpstr>PowerPoint Presentation</vt:lpstr>
      <vt:lpstr>Obiectivele naționale în domeniul deșeurilor </vt:lpstr>
      <vt:lpstr>PowerPoint Presentation</vt:lpstr>
      <vt:lpstr>PowerPoint Presentation</vt:lpstr>
      <vt:lpstr>PNGD, categorii de deșeuri </vt:lpstr>
      <vt:lpstr>Instrumente economice</vt:lpstr>
      <vt:lpstr>Cadrul legal</vt:lpstr>
      <vt:lpstr>Plătește pentru cât arunci</vt:lpstr>
      <vt:lpstr>PowerPoint Presentation</vt:lpstr>
      <vt:lpstr>Potrivit studiului JASPERS realizat în anul 2016 pentru România, principiul care stă la baza schemei “plătește pentru cât arunci” este reprezentat de distribuirea responsabilităților de gestionare a deșeurilor între gospodării (separarea deșeurilor la sursă), autorități (administrația) și industria (colectarea și tratarea deșeurilor). Schema se aplică în paralel cu sistemele separate de colectare a deșeurilor.  punerea în aplicare este unul dintre principalii factori de succes în statele membre ale UE în ceea ce privește separarea fracțiilor de deșeuri.  </vt:lpstr>
      <vt:lpstr>Sistemul garanție - depozit</vt:lpstr>
      <vt:lpstr>România nu își mai poate permite să opteze pentru depozitare în amestec a deșeurilor care pot constitui o resursă pentru economie și trebuie să crească cantitatea și calitatea deșeurilor cu potential reciclabil, în același timp ridicând restricții legate de depozitarea acestora dar și stimulând generatorul să selecteze deșeurile.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Planul Național de Gestionare  a Deșeurilor    Planul Național  pentru Prevenirea  Generării de Deșeuri</dc:title>
  <dc:creator>Ana Nistorescu</dc:creator>
  <cp:lastModifiedBy>Ana Nistorescu</cp:lastModifiedBy>
  <cp:revision>78</cp:revision>
  <cp:lastPrinted>2020-01-09T12:43:22Z</cp:lastPrinted>
  <dcterms:created xsi:type="dcterms:W3CDTF">2019-02-27T12:48:45Z</dcterms:created>
  <dcterms:modified xsi:type="dcterms:W3CDTF">2020-01-09T12:43:36Z</dcterms:modified>
</cp:coreProperties>
</file>