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sldIdLst>
    <p:sldId id="401" r:id="rId2"/>
    <p:sldId id="275" r:id="rId3"/>
    <p:sldId id="276" r:id="rId4"/>
    <p:sldId id="277" r:id="rId5"/>
    <p:sldId id="284" r:id="rId6"/>
    <p:sldId id="278" r:id="rId7"/>
    <p:sldId id="281" r:id="rId8"/>
    <p:sldId id="357" r:id="rId9"/>
    <p:sldId id="285" r:id="rId10"/>
    <p:sldId id="286" r:id="rId11"/>
    <p:sldId id="287" r:id="rId12"/>
    <p:sldId id="288" r:id="rId13"/>
    <p:sldId id="376" r:id="rId14"/>
    <p:sldId id="378" r:id="rId15"/>
    <p:sldId id="385" r:id="rId16"/>
    <p:sldId id="384" r:id="rId17"/>
    <p:sldId id="365" r:id="rId18"/>
    <p:sldId id="366" r:id="rId19"/>
    <p:sldId id="364" r:id="rId20"/>
    <p:sldId id="372" r:id="rId21"/>
    <p:sldId id="400" r:id="rId22"/>
    <p:sldId id="292" r:id="rId23"/>
    <p:sldId id="324" r:id="rId24"/>
    <p:sldId id="321" r:id="rId25"/>
    <p:sldId id="374" r:id="rId26"/>
    <p:sldId id="397" r:id="rId27"/>
    <p:sldId id="395" r:id="rId28"/>
    <p:sldId id="298" r:id="rId29"/>
    <p:sldId id="398" r:id="rId30"/>
    <p:sldId id="302" r:id="rId31"/>
    <p:sldId id="332" r:id="rId32"/>
    <p:sldId id="389" r:id="rId33"/>
    <p:sldId id="380" r:id="rId34"/>
    <p:sldId id="382" r:id="rId35"/>
    <p:sldId id="383" r:id="rId36"/>
    <p:sldId id="361" r:id="rId37"/>
    <p:sldId id="390" r:id="rId38"/>
    <p:sldId id="327" r:id="rId39"/>
    <p:sldId id="362" r:id="rId40"/>
    <p:sldId id="391" r:id="rId41"/>
    <p:sldId id="392" r:id="rId42"/>
    <p:sldId id="393" r:id="rId43"/>
    <p:sldId id="394" r:id="rId44"/>
    <p:sldId id="331" r:id="rId45"/>
    <p:sldId id="359" r:id="rId46"/>
    <p:sldId id="360" r:id="rId47"/>
    <p:sldId id="356" r:id="rId48"/>
    <p:sldId id="319" r:id="rId49"/>
  </p:sldIdLst>
  <p:sldSz cx="12192000" cy="6858000"/>
  <p:notesSz cx="6858000" cy="9144000"/>
  <p:defaultTextStyle>
    <a:defPPr>
      <a:defRPr lang="ro-R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  <a:srgbClr val="600000"/>
    <a:srgbClr val="00A44E"/>
    <a:srgbClr val="FFFF66"/>
    <a:srgbClr val="FFFFCC"/>
    <a:srgbClr val="CCFF99"/>
    <a:srgbClr val="D2DEEF"/>
    <a:srgbClr val="CC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3979" autoAdjust="0"/>
  </p:normalViewPr>
  <p:slideViewPr>
    <p:cSldViewPr snapToGrid="0">
      <p:cViewPr varScale="1">
        <p:scale>
          <a:sx n="108" d="100"/>
          <a:sy n="108" d="100"/>
        </p:scale>
        <p:origin x="71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973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POIM\Dambovita\emisii%20rutier%202015-2019%20BN%20DB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POIM\Dambovita\emisii%20rutier%202015-2019%20BN%20DB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carme\Documents\POIM\Dambovita\PM10%20profil%20lunar%20saptamanal%20%20zilnic_DB-1.xls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carme\Documents\POIM\Dambovita\PM10%20profil%20lunar%20saptamanal%20%20zilnic_DB-1.xls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carme\Documents\POIM\Dambovita\PM10%20profil%20lunar%20saptamanal%20%20zilnic_DB-1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r>
              <a:rPr lang="ro-RO" dirty="0"/>
              <a:t>Evoluția emisiilor (t/an) de PM</a:t>
            </a:r>
            <a:r>
              <a:rPr lang="ro-RO" baseline="-25000" dirty="0"/>
              <a:t>10</a:t>
            </a:r>
            <a:r>
              <a:rPr lang="ro-RO" dirty="0"/>
              <a:t> pentru zona Dâmbovița,</a:t>
            </a:r>
            <a:endParaRPr lang="en-US" dirty="0"/>
          </a:p>
          <a:p>
            <a:pPr>
              <a:defRPr/>
            </a:pPr>
            <a:r>
              <a:rPr lang="ro-RO" dirty="0"/>
              <a:t>perioada 2015 - 2019, </a:t>
            </a:r>
            <a:r>
              <a:rPr lang="ro-RO" b="1" dirty="0"/>
              <a:t>din trafic rutier</a:t>
            </a:r>
            <a:endParaRPr lang="en-US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DB!$K$5:$O$5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DB!$K$10:$O$10</c:f>
              <c:numCache>
                <c:formatCode>0.00</c:formatCode>
                <c:ptCount val="5"/>
                <c:pt idx="0">
                  <c:v>67.477707335838545</c:v>
                </c:pt>
                <c:pt idx="1">
                  <c:v>67.987595241700205</c:v>
                </c:pt>
                <c:pt idx="2">
                  <c:v>78.524479274345069</c:v>
                </c:pt>
                <c:pt idx="3">
                  <c:v>76.003641838218613</c:v>
                </c:pt>
                <c:pt idx="4">
                  <c:v>76.725191300822999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6FD-406A-84E2-19C214F05A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626122976"/>
        <c:axId val="1626126720"/>
      </c:barChart>
      <c:catAx>
        <c:axId val="16261229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26126720"/>
        <c:crosses val="autoZero"/>
        <c:auto val="1"/>
        <c:lblAlgn val="ctr"/>
        <c:lblOffset val="100"/>
        <c:noMultiLvlLbl val="0"/>
      </c:catAx>
      <c:valAx>
        <c:axId val="16261267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261229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 w="12700" cap="flat" cmpd="sng" algn="ctr">
      <a:solidFill>
        <a:schemeClr val="dk1"/>
      </a:solidFill>
      <a:prstDash val="solid"/>
      <a:miter lim="800000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r>
              <a:rPr lang="ro-RO" dirty="0"/>
              <a:t>Evoluția emisiilor (t/an) de PM</a:t>
            </a:r>
            <a:r>
              <a:rPr lang="ro-RO" baseline="-25000" dirty="0"/>
              <a:t>10</a:t>
            </a:r>
            <a:r>
              <a:rPr lang="ro-RO" dirty="0"/>
              <a:t> pentru zona Dâmbovița,</a:t>
            </a:r>
            <a:endParaRPr lang="en-US" dirty="0"/>
          </a:p>
          <a:p>
            <a:pPr>
              <a:defRPr/>
            </a:pPr>
            <a:r>
              <a:rPr lang="ro-RO" dirty="0"/>
              <a:t>perioada 2015 - 2019, </a:t>
            </a:r>
            <a:r>
              <a:rPr lang="ro-RO" b="1" u="sng" dirty="0"/>
              <a:t>din trafic rutier, pe categorii de vehicule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DB!$I$6:$J$6</c:f>
              <c:strCache>
                <c:ptCount val="2"/>
                <c:pt idx="0">
                  <c:v>1A3bi</c:v>
                </c:pt>
                <c:pt idx="1">
                  <c:v>Autoturisme</c:v>
                </c:pt>
              </c:strCache>
            </c:strRef>
          </c:tx>
          <c:spPr>
            <a:solidFill>
              <a:srgbClr val="FF9933"/>
            </a:solidFill>
            <a:ln>
              <a:noFill/>
            </a:ln>
            <a:effectLst/>
          </c:spPr>
          <c:invertIfNegative val="0"/>
          <c:cat>
            <c:numRef>
              <c:f>DB!$K$5:$O$5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DB!$K$6:$O$6</c:f>
              <c:numCache>
                <c:formatCode>0.00</c:formatCode>
                <c:ptCount val="5"/>
                <c:pt idx="0">
                  <c:v>27.092083869216172</c:v>
                </c:pt>
                <c:pt idx="1">
                  <c:v>24.542034378555773</c:v>
                </c:pt>
                <c:pt idx="2">
                  <c:v>28.744515931687189</c:v>
                </c:pt>
                <c:pt idx="3">
                  <c:v>29.902270727739385</c:v>
                </c:pt>
                <c:pt idx="4">
                  <c:v>31.9407430065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269-4014-B953-6D5BD2F19E1A}"/>
            </c:ext>
          </c:extLst>
        </c:ser>
        <c:ser>
          <c:idx val="1"/>
          <c:order val="1"/>
          <c:tx>
            <c:strRef>
              <c:f>DB!$I$7:$J$7</c:f>
              <c:strCache>
                <c:ptCount val="2"/>
                <c:pt idx="0">
                  <c:v>1A3bii</c:v>
                </c:pt>
                <c:pt idx="1">
                  <c:v>Autoutilitare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cat>
            <c:numRef>
              <c:f>DB!$K$5:$O$5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DB!$K$7:$O$7</c:f>
              <c:numCache>
                <c:formatCode>0.00</c:formatCode>
                <c:ptCount val="5"/>
                <c:pt idx="0">
                  <c:v>14.447810574209157</c:v>
                </c:pt>
                <c:pt idx="1">
                  <c:v>12.844385181634655</c:v>
                </c:pt>
                <c:pt idx="2">
                  <c:v>14.311852118640335</c:v>
                </c:pt>
                <c:pt idx="3">
                  <c:v>13.944435991495958</c:v>
                </c:pt>
                <c:pt idx="4">
                  <c:v>14.8255458583681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269-4014-B953-6D5BD2F19E1A}"/>
            </c:ext>
          </c:extLst>
        </c:ser>
        <c:ser>
          <c:idx val="2"/>
          <c:order val="2"/>
          <c:tx>
            <c:strRef>
              <c:f>DB!$I$8:$J$8</c:f>
              <c:strCache>
                <c:ptCount val="2"/>
                <c:pt idx="0">
                  <c:v>1A3biii</c:v>
                </c:pt>
                <c:pt idx="1">
                  <c:v>Autovehicule grele incluzând şi autobuze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numRef>
              <c:f>DB!$K$5:$O$5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DB!$K$8:$O$8</c:f>
              <c:numCache>
                <c:formatCode>0.00</c:formatCode>
                <c:ptCount val="5"/>
                <c:pt idx="0">
                  <c:v>25.798890671628556</c:v>
                </c:pt>
                <c:pt idx="1">
                  <c:v>30.438038754936148</c:v>
                </c:pt>
                <c:pt idx="2">
                  <c:v>35.260247917025964</c:v>
                </c:pt>
                <c:pt idx="3">
                  <c:v>31.929420926462377</c:v>
                </c:pt>
                <c:pt idx="4">
                  <c:v>29.7637013767288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269-4014-B953-6D5BD2F19E1A}"/>
            </c:ext>
          </c:extLst>
        </c:ser>
        <c:ser>
          <c:idx val="3"/>
          <c:order val="3"/>
          <c:tx>
            <c:strRef>
              <c:f>DB!$I$9:$J$9</c:f>
              <c:strCache>
                <c:ptCount val="2"/>
                <c:pt idx="0">
                  <c:v>1A3biv</c:v>
                </c:pt>
                <c:pt idx="1">
                  <c:v> Motociclete şi motorete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numRef>
              <c:f>DB!$K$5:$O$5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DB!$K$9:$O$9</c:f>
              <c:numCache>
                <c:formatCode>0.00</c:formatCode>
                <c:ptCount val="5"/>
                <c:pt idx="0">
                  <c:v>0.13892222078465927</c:v>
                </c:pt>
                <c:pt idx="1">
                  <c:v>0.16313692657362786</c:v>
                </c:pt>
                <c:pt idx="2">
                  <c:v>0.20786330699158714</c:v>
                </c:pt>
                <c:pt idx="3">
                  <c:v>0.2275141925208857</c:v>
                </c:pt>
                <c:pt idx="4">
                  <c:v>0.19520105922609601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269-4014-B953-6D5BD2F19E1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626122976"/>
        <c:axId val="1626126720"/>
      </c:barChart>
      <c:catAx>
        <c:axId val="16261229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26126720"/>
        <c:crosses val="autoZero"/>
        <c:auto val="1"/>
        <c:lblAlgn val="ctr"/>
        <c:lblOffset val="100"/>
        <c:noMultiLvlLbl val="0"/>
      </c:catAx>
      <c:valAx>
        <c:axId val="16261267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261229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lt1"/>
    </a:solidFill>
    <a:ln w="12700" cap="flat" cmpd="sng" algn="ctr">
      <a:solidFill>
        <a:schemeClr val="dk1"/>
      </a:solidFill>
      <a:prstDash val="solid"/>
      <a:miter lim="800000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o-RO"/>
              <a:t>DB-1</a:t>
            </a:r>
          </a:p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Evoluția </a:t>
            </a:r>
            <a:r>
              <a:rPr lang="ro-RO"/>
              <a:t>concentrațiilor medii anuale </a:t>
            </a:r>
            <a:r>
              <a:rPr lang="en-US"/>
              <a:t>PM</a:t>
            </a:r>
            <a:r>
              <a:rPr lang="en-US" baseline="-25000"/>
              <a:t>10</a:t>
            </a:r>
            <a:r>
              <a:rPr lang="en-US"/>
              <a:t> </a:t>
            </a:r>
            <a:r>
              <a:rPr lang="ro-RO"/>
              <a:t>raportat la VL, PSE și PIE</a:t>
            </a:r>
            <a:endParaRPr lang="en-US"/>
          </a:p>
        </c:rich>
      </c:tx>
      <c:overlay val="0"/>
      <c:spPr>
        <a:noFill/>
        <a:ln w="25400">
          <a:noFill/>
        </a:ln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'[PM10 profil lunar saptamanal  zilnic_DB-1.xls]PM10 DATE ZILNICE medii anuale'!$I$7</c:f>
              <c:strCache>
                <c:ptCount val="1"/>
                <c:pt idx="0">
                  <c:v>media anuala</c:v>
                </c:pt>
              </c:strCache>
            </c:strRef>
          </c:tx>
          <c:spPr>
            <a:solidFill>
              <a:srgbClr val="5B9BD5"/>
            </a:solidFill>
            <a:ln w="25400">
              <a:noFill/>
            </a:ln>
          </c:spPr>
          <c:invertIfNegative val="0"/>
          <c:dLbls>
            <c:dLbl>
              <c:idx val="2"/>
              <c:spPr>
                <a:solidFill>
                  <a:schemeClr val="lt1"/>
                </a:solidFill>
                <a:ln w="6350" cap="flat" cmpd="sng" algn="ctr">
                  <a:noFill/>
                  <a:prstDash val="solid"/>
                  <a:miter lim="800000"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200" b="1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8B1C-4FED-9184-4CDE9DC3BF98}"/>
                </c:ext>
              </c:extLst>
            </c:dLbl>
            <c:dLbl>
              <c:idx val="3"/>
              <c:spPr>
                <a:solidFill>
                  <a:schemeClr val="lt1"/>
                </a:solidFill>
                <a:ln w="6350" cap="flat" cmpd="sng" algn="ctr">
                  <a:noFill/>
                  <a:prstDash val="solid"/>
                  <a:miter lim="800000"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200" b="1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8B1C-4FED-9184-4CDE9DC3BF98}"/>
                </c:ext>
              </c:extLst>
            </c:dLbl>
            <c:dLbl>
              <c:idx val="4"/>
              <c:spPr>
                <a:solidFill>
                  <a:schemeClr val="lt1"/>
                </a:solidFill>
                <a:ln w="6350" cap="flat" cmpd="sng" algn="ctr">
                  <a:noFill/>
                  <a:prstDash val="solid"/>
                  <a:miter lim="800000"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200" b="1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8B1C-4FED-9184-4CDE9DC3BF98}"/>
                </c:ext>
              </c:extLst>
            </c:dLbl>
            <c:spPr>
              <a:noFill/>
              <a:ln w="635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'[PM10 profil lunar saptamanal  zilnic_DB-1.xls]PM10 DATE ZILNICE medii anuale'!$H$9:$H$11</c:f>
              <c:numCache>
                <c:formatCode>General</c:formatCode>
                <c:ptCount val="3"/>
                <c:pt idx="0">
                  <c:v>2019</c:v>
                </c:pt>
                <c:pt idx="1">
                  <c:v>2018</c:v>
                </c:pt>
                <c:pt idx="2">
                  <c:v>2017</c:v>
                </c:pt>
              </c:numCache>
            </c:numRef>
          </c:cat>
          <c:val>
            <c:numRef>
              <c:f>'[PM10 profil lunar saptamanal  zilnic_DB-1.xls]PM10 DATE ZILNICE medii anuale'!$I$9:$I$11</c:f>
              <c:numCache>
                <c:formatCode>#,##0.00</c:formatCode>
                <c:ptCount val="3"/>
                <c:pt idx="0">
                  <c:v>23.01161383285303</c:v>
                </c:pt>
                <c:pt idx="1">
                  <c:v>22.656323119777163</c:v>
                </c:pt>
                <c:pt idx="2">
                  <c:v>19.136238532110092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B1C-4FED-9184-4CDE9DC3BF9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946410560"/>
        <c:axId val="1"/>
      </c:barChart>
      <c:lineChart>
        <c:grouping val="standard"/>
        <c:varyColors val="0"/>
        <c:ser>
          <c:idx val="1"/>
          <c:order val="1"/>
          <c:tx>
            <c:strRef>
              <c:f>'[PM10 profil lunar saptamanal  zilnic_DB-1.xls]PM10 DATE ZILNICE medii anuale'!$D$7</c:f>
              <c:strCache>
                <c:ptCount val="1"/>
                <c:pt idx="0">
                  <c:v>VL an</c:v>
                </c:pt>
              </c:strCache>
            </c:strRef>
          </c:tx>
          <c:marker>
            <c:symbol val="none"/>
          </c:marker>
          <c:cat>
            <c:numRef>
              <c:f>'[PM10 profil lunar saptamanal  zilnic_DB-1.xls]PM10 DATE ZILNICE medii anuale'!$H$9:$H$11</c:f>
              <c:numCache>
                <c:formatCode>General</c:formatCode>
                <c:ptCount val="3"/>
                <c:pt idx="0">
                  <c:v>2019</c:v>
                </c:pt>
                <c:pt idx="1">
                  <c:v>2018</c:v>
                </c:pt>
                <c:pt idx="2">
                  <c:v>2017</c:v>
                </c:pt>
              </c:numCache>
            </c:numRef>
          </c:cat>
          <c:val>
            <c:numRef>
              <c:f>'[PM10 profil lunar saptamanal  zilnic_DB-1.xls]PM10 DATE ZILNICE medii anuale'!$D$9:$D$11</c:f>
              <c:numCache>
                <c:formatCode>General</c:formatCode>
                <c:ptCount val="3"/>
                <c:pt idx="0">
                  <c:v>40</c:v>
                </c:pt>
                <c:pt idx="1">
                  <c:v>40</c:v>
                </c:pt>
                <c:pt idx="2">
                  <c:v>40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8B1C-4FED-9184-4CDE9DC3BF98}"/>
            </c:ext>
          </c:extLst>
        </c:ser>
        <c:ser>
          <c:idx val="2"/>
          <c:order val="2"/>
          <c:tx>
            <c:strRef>
              <c:f>'[PM10 profil lunar saptamanal  zilnic_DB-1.xls]PM10 DATE ZILNICE medii anuale'!$E$7</c:f>
              <c:strCache>
                <c:ptCount val="1"/>
                <c:pt idx="0">
                  <c:v>PSE</c:v>
                </c:pt>
              </c:strCache>
            </c:strRef>
          </c:tx>
          <c:marker>
            <c:symbol val="none"/>
          </c:marker>
          <c:cat>
            <c:numRef>
              <c:f>'[PM10 profil lunar saptamanal  zilnic_DB-1.xls]PM10 DATE ZILNICE medii anuale'!$H$9:$H$11</c:f>
              <c:numCache>
                <c:formatCode>General</c:formatCode>
                <c:ptCount val="3"/>
                <c:pt idx="0">
                  <c:v>2019</c:v>
                </c:pt>
                <c:pt idx="1">
                  <c:v>2018</c:v>
                </c:pt>
                <c:pt idx="2">
                  <c:v>2017</c:v>
                </c:pt>
              </c:numCache>
            </c:numRef>
          </c:cat>
          <c:val>
            <c:numRef>
              <c:f>'[PM10 profil lunar saptamanal  zilnic_DB-1.xls]PM10 DATE ZILNICE medii anuale'!$E$9:$E$11</c:f>
              <c:numCache>
                <c:formatCode>General</c:formatCode>
                <c:ptCount val="3"/>
                <c:pt idx="0">
                  <c:v>28</c:v>
                </c:pt>
                <c:pt idx="1">
                  <c:v>28</c:v>
                </c:pt>
                <c:pt idx="2">
                  <c:v>28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8B1C-4FED-9184-4CDE9DC3BF98}"/>
            </c:ext>
          </c:extLst>
        </c:ser>
        <c:ser>
          <c:idx val="3"/>
          <c:order val="3"/>
          <c:tx>
            <c:strRef>
              <c:f>'[PM10 profil lunar saptamanal  zilnic_DB-1.xls]PM10 DATE ZILNICE medii anuale'!$F$7</c:f>
              <c:strCache>
                <c:ptCount val="1"/>
                <c:pt idx="0">
                  <c:v>PIE</c:v>
                </c:pt>
              </c:strCache>
            </c:strRef>
          </c:tx>
          <c:marker>
            <c:symbol val="none"/>
          </c:marker>
          <c:cat>
            <c:numRef>
              <c:f>'[PM10 profil lunar saptamanal  zilnic_DB-1.xls]PM10 DATE ZILNICE medii anuale'!$H$9:$H$11</c:f>
              <c:numCache>
                <c:formatCode>General</c:formatCode>
                <c:ptCount val="3"/>
                <c:pt idx="0">
                  <c:v>2019</c:v>
                </c:pt>
                <c:pt idx="1">
                  <c:v>2018</c:v>
                </c:pt>
                <c:pt idx="2">
                  <c:v>2017</c:v>
                </c:pt>
              </c:numCache>
            </c:numRef>
          </c:cat>
          <c:val>
            <c:numRef>
              <c:f>'[PM10 profil lunar saptamanal  zilnic_DB-1.xls]PM10 DATE ZILNICE medii anuale'!$F$9:$F$11</c:f>
              <c:numCache>
                <c:formatCode>General</c:formatCode>
                <c:ptCount val="3"/>
                <c:pt idx="0">
                  <c:v>20</c:v>
                </c:pt>
                <c:pt idx="1">
                  <c:v>20</c:v>
                </c:pt>
                <c:pt idx="2">
                  <c:v>20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8B1C-4FED-9184-4CDE9DC3BF9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46410560"/>
        <c:axId val="1"/>
      </c:lineChart>
      <c:catAx>
        <c:axId val="1946410560"/>
        <c:scaling>
          <c:orientation val="maxMin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0"/>
        <c:axPos val="r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ln w="6350">
            <a:noFill/>
          </a:ln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46410560"/>
        <c:crosses val="autoZero"/>
        <c:crossBetween val="between"/>
      </c:valAx>
      <c:spPr>
        <a:noFill/>
        <a:ln w="25400">
          <a:noFill/>
        </a:ln>
      </c:spPr>
    </c:plotArea>
    <c:legend>
      <c:legendPos val="b"/>
      <c:overlay val="0"/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o-RO" sz="1400" b="0" i="0" baseline="0">
                <a:effectLst/>
              </a:rPr>
              <a:t>DB-1</a:t>
            </a:r>
          </a:p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o-RO" sz="1400" b="0" i="0" baseline="0">
                <a:effectLst/>
              </a:rPr>
              <a:t>Evoluția numărului de zile cu concentrații mai mari de 50 µg/m</a:t>
            </a:r>
            <a:r>
              <a:rPr lang="ro-RO" sz="1400" b="0" i="0" baseline="30000">
                <a:effectLst/>
              </a:rPr>
              <a:t>3</a:t>
            </a:r>
            <a:r>
              <a:rPr lang="ro-RO" sz="1400" b="0" i="0" baseline="0">
                <a:effectLst/>
              </a:rPr>
              <a:t> și mai mari de 35</a:t>
            </a:r>
            <a:r>
              <a:rPr lang="ro-RO" sz="1400" b="0" i="0" u="none" strike="noStrike" baseline="0">
                <a:effectLst/>
              </a:rPr>
              <a:t>µg/m</a:t>
            </a:r>
            <a:r>
              <a:rPr lang="ro-RO" sz="1400" b="0" i="0" u="none" strike="noStrike" baseline="30000">
                <a:effectLst/>
              </a:rPr>
              <a:t>3</a:t>
            </a:r>
            <a:r>
              <a:rPr lang="ro-RO" sz="1400" b="0" i="0" baseline="0">
                <a:effectLst/>
              </a:rPr>
              <a:t> pentru PM</a:t>
            </a:r>
            <a:r>
              <a:rPr lang="ro-RO" sz="1400" b="0" i="0" baseline="-25000">
                <a:effectLst/>
              </a:rPr>
              <a:t>10</a:t>
            </a:r>
            <a:r>
              <a:rPr lang="ro-RO" sz="1400" b="0" i="0" baseline="0">
                <a:effectLst/>
              </a:rPr>
              <a:t> la stația de monitorizare din Municipiul Târgoviște zona Dâmbovița</a:t>
            </a:r>
            <a:endParaRPr lang="ro-RO" sz="1400">
              <a:effectLst/>
            </a:endParaRPr>
          </a:p>
        </c:rich>
      </c:tx>
      <c:layout>
        <c:manualLayout>
          <c:xMode val="edge"/>
          <c:yMode val="edge"/>
          <c:x val="0.13727070625212184"/>
          <c:y val="9.2592524295118835E-3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4.1670131190959032E-2"/>
          <c:y val="0.2931767676767677"/>
          <c:w val="0.89019685039370078"/>
          <c:h val="0.51214772727272728"/>
        </c:manualLayout>
      </c:layout>
      <c:barChart>
        <c:barDir val="col"/>
        <c:grouping val="clustered"/>
        <c:varyColors val="0"/>
        <c:ser>
          <c:idx val="3"/>
          <c:order val="1"/>
          <c:tx>
            <c:strRef>
              <c:f>'[PM10 profil lunar saptamanal  zilnic_DB-1.xls]PM10 DATE ZILNICE medii anuale'!$F$15</c:f>
              <c:strCache>
                <c:ptCount val="1"/>
                <c:pt idx="0">
                  <c:v>nr. zile &gt;35 µg/m3</c:v>
                </c:pt>
              </c:strCache>
            </c:strRef>
          </c:tx>
          <c:spPr>
            <a:solidFill>
              <a:schemeClr val="tx2">
                <a:lumMod val="40000"/>
                <a:lumOff val="60000"/>
              </a:schemeClr>
            </a:solidFill>
          </c:spPr>
          <c:invertIfNegative val="0"/>
          <c:cat>
            <c:numRef>
              <c:f>'[PM10 profil lunar saptamanal  zilnic_DB-1.xls]PM10 DATE ZILNICE medii anuale'!$B$17:$B$19</c:f>
              <c:numCache>
                <c:formatCode>General</c:formatCode>
                <c:ptCount val="3"/>
                <c:pt idx="0">
                  <c:v>2019</c:v>
                </c:pt>
                <c:pt idx="1">
                  <c:v>2018</c:v>
                </c:pt>
                <c:pt idx="2">
                  <c:v>2017</c:v>
                </c:pt>
              </c:numCache>
            </c:numRef>
          </c:cat>
          <c:val>
            <c:numRef>
              <c:f>'[PM10 profil lunar saptamanal  zilnic_DB-1.xls]PM10 DATE ZILNICE medii anuale'!$F$17:$F$19</c:f>
              <c:numCache>
                <c:formatCode>General</c:formatCode>
                <c:ptCount val="3"/>
                <c:pt idx="0">
                  <c:v>33</c:v>
                </c:pt>
                <c:pt idx="1">
                  <c:v>32</c:v>
                </c:pt>
                <c:pt idx="2">
                  <c:v>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267-4B9F-8B49-F9CF1A3327E9}"/>
            </c:ext>
          </c:extLst>
        </c:ser>
        <c:ser>
          <c:idx val="0"/>
          <c:order val="2"/>
          <c:tx>
            <c:strRef>
              <c:f>'[PM10 profil lunar saptamanal  zilnic_DB-1.xls]PM10 DATE ZILNICE medii anuale'!$C$15</c:f>
              <c:strCache>
                <c:ptCount val="1"/>
                <c:pt idx="0">
                  <c:v>nr. zile &gt;50 µg/m3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val>
            <c:numRef>
              <c:f>'[PM10 profil lunar saptamanal  zilnic_DB-1.xls]PM10 DATE ZILNICE medii anuale'!$C$17:$C$19</c:f>
              <c:numCache>
                <c:formatCode>General</c:formatCode>
                <c:ptCount val="3"/>
                <c:pt idx="0">
                  <c:v>12</c:v>
                </c:pt>
                <c:pt idx="1">
                  <c:v>6</c:v>
                </c:pt>
                <c:pt idx="2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267-4B9F-8B49-F9CF1A3327E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946414720"/>
        <c:axId val="1"/>
      </c:barChart>
      <c:lineChart>
        <c:grouping val="standard"/>
        <c:varyColors val="0"/>
        <c:ser>
          <c:idx val="2"/>
          <c:order val="0"/>
          <c:tx>
            <c:strRef>
              <c:f>'[PM10 profil lunar saptamanal  zilnic_DB-1.xls]PM10 DATE ZILNICE medii anuale'!$E$15</c:f>
              <c:strCache>
                <c:ptCount val="1"/>
                <c:pt idx="0">
                  <c:v>35 depășiri pentru VL și PSE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cat>
            <c:numRef>
              <c:f>'[PM10 profil lunar saptamanal  zilnic_DB-1.xls]PM10 DATE ZILNICE medii anuale'!$B$17:$B$19</c:f>
              <c:numCache>
                <c:formatCode>General</c:formatCode>
                <c:ptCount val="3"/>
                <c:pt idx="0">
                  <c:v>2019</c:v>
                </c:pt>
                <c:pt idx="1">
                  <c:v>2018</c:v>
                </c:pt>
                <c:pt idx="2">
                  <c:v>2017</c:v>
                </c:pt>
              </c:numCache>
            </c:numRef>
          </c:cat>
          <c:val>
            <c:numRef>
              <c:f>'[PM10 profil lunar saptamanal  zilnic_DB-1.xls]PM10 DATE ZILNICE medii anuale'!$E$17:$E$19</c:f>
              <c:numCache>
                <c:formatCode>General</c:formatCode>
                <c:ptCount val="3"/>
                <c:pt idx="0">
                  <c:v>35</c:v>
                </c:pt>
                <c:pt idx="1">
                  <c:v>35</c:v>
                </c:pt>
                <c:pt idx="2">
                  <c:v>35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4267-4B9F-8B49-F9CF1A3327E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46414720"/>
        <c:axId val="1"/>
      </c:lineChart>
      <c:catAx>
        <c:axId val="1946414720"/>
        <c:scaling>
          <c:orientation val="maxMin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  <c:max val="40"/>
          <c:min val="0"/>
        </c:scaling>
        <c:delete val="0"/>
        <c:axPos val="r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ln w="6350">
            <a:noFill/>
          </a:ln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46414720"/>
        <c:crosses val="autoZero"/>
        <c:crossBetween val="between"/>
        <c:majorUnit val="5"/>
      </c:valAx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0"/>
          <c:y val="0.8923601762894392"/>
          <c:w val="0.99563557463985719"/>
          <c:h val="7.9040365855907346E-2"/>
        </c:manualLayout>
      </c:layout>
      <c:overlay val="0"/>
      <c:spPr>
        <a:noFill/>
        <a:ln w="25400">
          <a:noFill/>
        </a:ln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o-RO" dirty="0"/>
              <a:t>DB-1</a:t>
            </a:r>
          </a:p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o-RO" dirty="0"/>
              <a:t>Concentrații zilnice</a:t>
            </a:r>
            <a:r>
              <a:rPr lang="ro-RO" baseline="0" dirty="0"/>
              <a:t> mediate lunar pentru </a:t>
            </a:r>
            <a:r>
              <a:rPr lang="ro-RO" dirty="0"/>
              <a:t>PM10 și valori orare mediate</a:t>
            </a:r>
            <a:r>
              <a:rPr lang="ro-RO" baseline="0" dirty="0"/>
              <a:t> lunar pentru </a:t>
            </a:r>
            <a:r>
              <a:rPr lang="ro-RO" dirty="0"/>
              <a:t>temperatura</a:t>
            </a:r>
          </a:p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o-RO" dirty="0"/>
              <a:t>Profil lunar, 2015 - 2020</a:t>
            </a:r>
          </a:p>
        </c:rich>
      </c:tx>
      <c:layout>
        <c:manualLayout>
          <c:xMode val="edge"/>
          <c:yMode val="edge"/>
          <c:x val="0.20927623231532799"/>
          <c:y val="1.036093021029697E-2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7.537226395431687E-2"/>
          <c:y val="0.3638896605343791"/>
          <c:w val="0.87849255927512182"/>
          <c:h val="0.3744420168894428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'[PM10 profil lunar saptamanal  zilnic_DB-1.xls]PM10 LUNAR'!$I$379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 w="28575" cap="rnd">
              <a:solidFill>
                <a:schemeClr val="accent1"/>
              </a:solidFill>
              <a:round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 w="6350" cap="flat" cmpd="sng" algn="ctr">
                <a:solidFill>
                  <a:srgbClr val="FF0000"/>
                </a:solidFill>
                <a:prstDash val="solid"/>
                <a:miter lim="8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1-5261-4515-B2D2-70170655E5A3}"/>
              </c:ext>
            </c:extLst>
          </c:dPt>
          <c:cat>
            <c:strRef>
              <c:f>'[PM10 profil lunar saptamanal  zilnic_DB-1.xls]PM10 LUNAR'!$H$380:$H$391</c:f>
              <c:strCache>
                <c:ptCount val="12"/>
                <c:pt idx="0">
                  <c:v>Ianuarie</c:v>
                </c:pt>
                <c:pt idx="1">
                  <c:v>Februarie</c:v>
                </c:pt>
                <c:pt idx="2">
                  <c:v>Martie</c:v>
                </c:pt>
                <c:pt idx="3">
                  <c:v>Aprilie</c:v>
                </c:pt>
                <c:pt idx="4">
                  <c:v>Mai</c:v>
                </c:pt>
                <c:pt idx="5">
                  <c:v>Iunie</c:v>
                </c:pt>
                <c:pt idx="6">
                  <c:v>Iulie</c:v>
                </c:pt>
                <c:pt idx="7">
                  <c:v>August</c:v>
                </c:pt>
                <c:pt idx="8">
                  <c:v>Septembrie</c:v>
                </c:pt>
                <c:pt idx="9">
                  <c:v>Octombrie</c:v>
                </c:pt>
                <c:pt idx="10">
                  <c:v>Noiembrie</c:v>
                </c:pt>
                <c:pt idx="11">
                  <c:v>Decembrie</c:v>
                </c:pt>
              </c:strCache>
            </c:strRef>
          </c:cat>
          <c:val>
            <c:numRef>
              <c:f>'[PM10 profil lunar saptamanal  zilnic_DB-1.xls]PM10 LUNAR'!$I$380:$I$391</c:f>
              <c:numCache>
                <c:formatCode>General</c:formatCode>
                <c:ptCount val="1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11.809166666666663</c:v>
                </c:pt>
                <c:pt idx="6">
                  <c:v>18.083333333333336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261-4515-B2D2-70170655E5A3}"/>
            </c:ext>
          </c:extLst>
        </c:ser>
        <c:ser>
          <c:idx val="1"/>
          <c:order val="1"/>
          <c:tx>
            <c:strRef>
              <c:f>'[PM10 profil lunar saptamanal  zilnic_DB-1.xls]PM10 LUNAR'!$J$379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 w="28575" cap="rnd">
              <a:solidFill>
                <a:srgbClr val="C00000"/>
              </a:solidFill>
              <a:prstDash val="sysDot"/>
              <a:round/>
            </a:ln>
            <a:effectLst/>
          </c:spPr>
          <c:invertIfNegative val="0"/>
          <c:cat>
            <c:strRef>
              <c:f>'[PM10 profil lunar saptamanal  zilnic_DB-1.xls]PM10 LUNAR'!$H$380:$H$391</c:f>
              <c:strCache>
                <c:ptCount val="12"/>
                <c:pt idx="0">
                  <c:v>Ianuarie</c:v>
                </c:pt>
                <c:pt idx="1">
                  <c:v>Februarie</c:v>
                </c:pt>
                <c:pt idx="2">
                  <c:v>Martie</c:v>
                </c:pt>
                <c:pt idx="3">
                  <c:v>Aprilie</c:v>
                </c:pt>
                <c:pt idx="4">
                  <c:v>Mai</c:v>
                </c:pt>
                <c:pt idx="5">
                  <c:v>Iunie</c:v>
                </c:pt>
                <c:pt idx="6">
                  <c:v>Iulie</c:v>
                </c:pt>
                <c:pt idx="7">
                  <c:v>August</c:v>
                </c:pt>
                <c:pt idx="8">
                  <c:v>Septembrie</c:v>
                </c:pt>
                <c:pt idx="9">
                  <c:v>Octombrie</c:v>
                </c:pt>
                <c:pt idx="10">
                  <c:v>Noiembrie</c:v>
                </c:pt>
                <c:pt idx="11">
                  <c:v>Decembrie</c:v>
                </c:pt>
              </c:strCache>
            </c:strRef>
          </c:cat>
          <c:val>
            <c:numRef>
              <c:f>'[PM10 profil lunar saptamanal  zilnic_DB-1.xls]PM10 LUNAR'!$J$380:$J$391</c:f>
              <c:numCache>
                <c:formatCode>General</c:formatCode>
                <c:ptCount val="1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9.1950000000000003</c:v>
                </c:pt>
                <c:pt idx="9">
                  <c:v>10.830666666666668</c:v>
                </c:pt>
                <c:pt idx="10">
                  <c:v>16.808965517241379</c:v>
                </c:pt>
                <c:pt idx="11">
                  <c:v>19.758666666666667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261-4515-B2D2-70170655E5A3}"/>
            </c:ext>
          </c:extLst>
        </c:ser>
        <c:ser>
          <c:idx val="2"/>
          <c:order val="2"/>
          <c:tx>
            <c:strRef>
              <c:f>'[PM10 profil lunar saptamanal  zilnic_DB-1.xls]PM10 LUNAR'!$K$379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 w="6350" cap="flat" cmpd="sng" algn="ctr">
              <a:solidFill>
                <a:schemeClr val="accent4"/>
              </a:solidFill>
              <a:prstDash val="solid"/>
              <a:miter lim="800000"/>
            </a:ln>
            <a:effectLst/>
          </c:spPr>
          <c:invertIfNegative val="0"/>
          <c:cat>
            <c:strRef>
              <c:f>'[PM10 profil lunar saptamanal  zilnic_DB-1.xls]PM10 LUNAR'!$H$380:$H$391</c:f>
              <c:strCache>
                <c:ptCount val="12"/>
                <c:pt idx="0">
                  <c:v>Ianuarie</c:v>
                </c:pt>
                <c:pt idx="1">
                  <c:v>Februarie</c:v>
                </c:pt>
                <c:pt idx="2">
                  <c:v>Martie</c:v>
                </c:pt>
                <c:pt idx="3">
                  <c:v>Aprilie</c:v>
                </c:pt>
                <c:pt idx="4">
                  <c:v>Mai</c:v>
                </c:pt>
                <c:pt idx="5">
                  <c:v>Iunie</c:v>
                </c:pt>
                <c:pt idx="6">
                  <c:v>Iulie</c:v>
                </c:pt>
                <c:pt idx="7">
                  <c:v>August</c:v>
                </c:pt>
                <c:pt idx="8">
                  <c:v>Septembrie</c:v>
                </c:pt>
                <c:pt idx="9">
                  <c:v>Octombrie</c:v>
                </c:pt>
                <c:pt idx="10">
                  <c:v>Noiembrie</c:v>
                </c:pt>
                <c:pt idx="11">
                  <c:v>Decembrie</c:v>
                </c:pt>
              </c:strCache>
            </c:strRef>
          </c:cat>
          <c:val>
            <c:numRef>
              <c:f>'[PM10 profil lunar saptamanal  zilnic_DB-1.xls]PM10 LUNAR'!$K$380:$K$391</c:f>
              <c:numCache>
                <c:formatCode>General</c:formatCode>
                <c:ptCount val="12"/>
                <c:pt idx="0">
                  <c:v>22.780000000000005</c:v>
                </c:pt>
                <c:pt idx="1">
                  <c:v>21.405357142857138</c:v>
                </c:pt>
                <c:pt idx="2">
                  <c:v>16.06620689655173</c:v>
                </c:pt>
                <c:pt idx="3">
                  <c:v>14.324827586206899</c:v>
                </c:pt>
                <c:pt idx="4">
                  <c:v>12.155714285714287</c:v>
                </c:pt>
                <c:pt idx="5">
                  <c:v>14.979583333333332</c:v>
                </c:pt>
                <c:pt idx="6">
                  <c:v>19.755333333333336</c:v>
                </c:pt>
                <c:pt idx="7">
                  <c:v>29.846111111111107</c:v>
                </c:pt>
                <c:pt idx="8">
                  <c:v>20.045000000000005</c:v>
                </c:pt>
                <c:pt idx="9">
                  <c:v>31.665185185185187</c:v>
                </c:pt>
                <c:pt idx="10">
                  <c:v>16.449166666666667</c:v>
                </c:pt>
                <c:pt idx="11">
                  <c:v>13.753666666666668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261-4515-B2D2-70170655E5A3}"/>
            </c:ext>
          </c:extLst>
        </c:ser>
        <c:ser>
          <c:idx val="3"/>
          <c:order val="3"/>
          <c:tx>
            <c:strRef>
              <c:f>'[PM10 profil lunar saptamanal  zilnic_DB-1.xls]PM10 LUNAR'!$L$379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 w="28575" cap="rnd">
              <a:solidFill>
                <a:schemeClr val="accent1"/>
              </a:solidFill>
              <a:prstDash val="sysDot"/>
              <a:round/>
            </a:ln>
            <a:effectLst/>
          </c:spPr>
          <c:invertIfNegative val="0"/>
          <c:cat>
            <c:strRef>
              <c:f>'[PM10 profil lunar saptamanal  zilnic_DB-1.xls]PM10 LUNAR'!$H$380:$H$391</c:f>
              <c:strCache>
                <c:ptCount val="12"/>
                <c:pt idx="0">
                  <c:v>Ianuarie</c:v>
                </c:pt>
                <c:pt idx="1">
                  <c:v>Februarie</c:v>
                </c:pt>
                <c:pt idx="2">
                  <c:v>Martie</c:v>
                </c:pt>
                <c:pt idx="3">
                  <c:v>Aprilie</c:v>
                </c:pt>
                <c:pt idx="4">
                  <c:v>Mai</c:v>
                </c:pt>
                <c:pt idx="5">
                  <c:v>Iunie</c:v>
                </c:pt>
                <c:pt idx="6">
                  <c:v>Iulie</c:v>
                </c:pt>
                <c:pt idx="7">
                  <c:v>August</c:v>
                </c:pt>
                <c:pt idx="8">
                  <c:v>Septembrie</c:v>
                </c:pt>
                <c:pt idx="9">
                  <c:v>Octombrie</c:v>
                </c:pt>
                <c:pt idx="10">
                  <c:v>Noiembrie</c:v>
                </c:pt>
                <c:pt idx="11">
                  <c:v>Decembrie</c:v>
                </c:pt>
              </c:strCache>
            </c:strRef>
          </c:cat>
          <c:val>
            <c:numRef>
              <c:f>'[PM10 profil lunar saptamanal  zilnic_DB-1.xls]PM10 LUNAR'!$L$380:$L$391</c:f>
              <c:numCache>
                <c:formatCode>General</c:formatCode>
                <c:ptCount val="12"/>
                <c:pt idx="0">
                  <c:v>18.886428571428574</c:v>
                </c:pt>
                <c:pt idx="1">
                  <c:v>20.649615384615394</c:v>
                </c:pt>
                <c:pt idx="2">
                  <c:v>26.471333333333344</c:v>
                </c:pt>
                <c:pt idx="3">
                  <c:v>30.765666666666664</c:v>
                </c:pt>
                <c:pt idx="4">
                  <c:v>23.028064516129028</c:v>
                </c:pt>
                <c:pt idx="5">
                  <c:v>24.377333333333333</c:v>
                </c:pt>
                <c:pt idx="6">
                  <c:v>24.158709677419356</c:v>
                </c:pt>
                <c:pt idx="7">
                  <c:v>17.26258064516129</c:v>
                </c:pt>
                <c:pt idx="8">
                  <c:v>16.766666666666666</c:v>
                </c:pt>
                <c:pt idx="9">
                  <c:v>27.297096774193552</c:v>
                </c:pt>
                <c:pt idx="10">
                  <c:v>20.211666666666662</c:v>
                </c:pt>
                <c:pt idx="11">
                  <c:v>21.483548387096775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5261-4515-B2D2-70170655E5A3}"/>
            </c:ext>
          </c:extLst>
        </c:ser>
        <c:ser>
          <c:idx val="4"/>
          <c:order val="4"/>
          <c:tx>
            <c:strRef>
              <c:f>'[PM10 profil lunar saptamanal  zilnic_DB-1.xls]PM10 LUNAR'!$M$379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  <a:ln w="28575" cap="rnd">
              <a:solidFill>
                <a:schemeClr val="accent6">
                  <a:lumMod val="75000"/>
                </a:schemeClr>
              </a:solidFill>
              <a:prstDash val="sysDot"/>
              <a:round/>
            </a:ln>
            <a:effectLst/>
          </c:spPr>
          <c:invertIfNegative val="0"/>
          <c:cat>
            <c:strRef>
              <c:f>'[PM10 profil lunar saptamanal  zilnic_DB-1.xls]PM10 LUNAR'!$H$380:$H$391</c:f>
              <c:strCache>
                <c:ptCount val="12"/>
                <c:pt idx="0">
                  <c:v>Ianuarie</c:v>
                </c:pt>
                <c:pt idx="1">
                  <c:v>Februarie</c:v>
                </c:pt>
                <c:pt idx="2">
                  <c:v>Martie</c:v>
                </c:pt>
                <c:pt idx="3">
                  <c:v>Aprilie</c:v>
                </c:pt>
                <c:pt idx="4">
                  <c:v>Mai</c:v>
                </c:pt>
                <c:pt idx="5">
                  <c:v>Iunie</c:v>
                </c:pt>
                <c:pt idx="6">
                  <c:v>Iulie</c:v>
                </c:pt>
                <c:pt idx="7">
                  <c:v>August</c:v>
                </c:pt>
                <c:pt idx="8">
                  <c:v>Septembrie</c:v>
                </c:pt>
                <c:pt idx="9">
                  <c:v>Octombrie</c:v>
                </c:pt>
                <c:pt idx="10">
                  <c:v>Noiembrie</c:v>
                </c:pt>
                <c:pt idx="11">
                  <c:v>Decembrie</c:v>
                </c:pt>
              </c:strCache>
            </c:strRef>
          </c:cat>
          <c:val>
            <c:numRef>
              <c:f>'[PM10 profil lunar saptamanal  zilnic_DB-1.xls]PM10 LUNAR'!$M$380:$M$391</c:f>
              <c:numCache>
                <c:formatCode>General</c:formatCode>
                <c:ptCount val="12"/>
                <c:pt idx="0">
                  <c:v>19.321290322580648</c:v>
                </c:pt>
                <c:pt idx="1">
                  <c:v>20.855555555555558</c:v>
                </c:pt>
                <c:pt idx="2">
                  <c:v>22.550322580645162</c:v>
                </c:pt>
                <c:pt idx="3">
                  <c:v>21.068571428571428</c:v>
                </c:pt>
                <c:pt idx="4">
                  <c:v>17.753870967741936</c:v>
                </c:pt>
                <c:pt idx="5">
                  <c:v>22.973000000000003</c:v>
                </c:pt>
                <c:pt idx="6">
                  <c:v>17.705416666666665</c:v>
                </c:pt>
                <c:pt idx="7">
                  <c:v>18.992903225806451</c:v>
                </c:pt>
                <c:pt idx="8">
                  <c:v>26.823</c:v>
                </c:pt>
                <c:pt idx="9">
                  <c:v>34.727741935483863</c:v>
                </c:pt>
                <c:pt idx="10">
                  <c:v>23.895000000000003</c:v>
                </c:pt>
                <c:pt idx="11">
                  <c:v>27.670000000000005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5261-4515-B2D2-70170655E5A3}"/>
            </c:ext>
          </c:extLst>
        </c:ser>
        <c:ser>
          <c:idx val="5"/>
          <c:order val="5"/>
          <c:tx>
            <c:strRef>
              <c:f>'[PM10 profil lunar saptamanal  zilnic_DB-1.xls]PM10 LUNAR'!$N$379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  <a:ln w="6350" cap="flat" cmpd="sng" algn="ctr">
              <a:solidFill>
                <a:srgbClr val="E5FFFF"/>
              </a:solidFill>
              <a:prstDash val="solid"/>
              <a:miter lim="800000"/>
            </a:ln>
            <a:effectLst/>
          </c:spPr>
          <c:invertIfNegative val="0"/>
          <c:cat>
            <c:strRef>
              <c:f>'[PM10 profil lunar saptamanal  zilnic_DB-1.xls]PM10 LUNAR'!$H$380:$H$391</c:f>
              <c:strCache>
                <c:ptCount val="12"/>
                <c:pt idx="0">
                  <c:v>Ianuarie</c:v>
                </c:pt>
                <c:pt idx="1">
                  <c:v>Februarie</c:v>
                </c:pt>
                <c:pt idx="2">
                  <c:v>Martie</c:v>
                </c:pt>
                <c:pt idx="3">
                  <c:v>Aprilie</c:v>
                </c:pt>
                <c:pt idx="4">
                  <c:v>Mai</c:v>
                </c:pt>
                <c:pt idx="5">
                  <c:v>Iunie</c:v>
                </c:pt>
                <c:pt idx="6">
                  <c:v>Iulie</c:v>
                </c:pt>
                <c:pt idx="7">
                  <c:v>August</c:v>
                </c:pt>
                <c:pt idx="8">
                  <c:v>Septembrie</c:v>
                </c:pt>
                <c:pt idx="9">
                  <c:v>Octombrie</c:v>
                </c:pt>
                <c:pt idx="10">
                  <c:v>Noiembrie</c:v>
                </c:pt>
                <c:pt idx="11">
                  <c:v>Decembrie</c:v>
                </c:pt>
              </c:strCache>
            </c:strRef>
          </c:cat>
          <c:val>
            <c:numRef>
              <c:f>'[PM10 profil lunar saptamanal  zilnic_DB-1.xls]PM10 LUNAR'!$N$380:$N$391</c:f>
              <c:numCache>
                <c:formatCode>General</c:formatCode>
                <c:ptCount val="12"/>
                <c:pt idx="0">
                  <c:v>36.481333333333332</c:v>
                </c:pt>
                <c:pt idx="1">
                  <c:v>24.719999999999992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18.833636363636366</c:v>
                </c:pt>
                <c:pt idx="7">
                  <c:v>17.197096774193543</c:v>
                </c:pt>
                <c:pt idx="8">
                  <c:v>21.883666666666667</c:v>
                </c:pt>
                <c:pt idx="9">
                  <c:v>19.303478260869564</c:v>
                </c:pt>
                <c:pt idx="10">
                  <c:v>30.73869565217392</c:v>
                </c:pt>
                <c:pt idx="11">
                  <c:v>21.818387096774195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5261-4515-B2D2-70170655E5A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946413472"/>
        <c:axId val="1"/>
      </c:barChart>
      <c:lineChart>
        <c:grouping val="standard"/>
        <c:varyColors val="0"/>
        <c:ser>
          <c:idx val="6"/>
          <c:order val="6"/>
          <c:tx>
            <c:strRef>
              <c:f>'[PM10 profil lunar saptamanal  zilnic_DB-1.xls]PM10 LUNAR'!$O$379</c:f>
              <c:strCache>
                <c:ptCount val="1"/>
                <c:pt idx="0">
                  <c:v>Media conc. PM10</c:v>
                </c:pt>
              </c:strCache>
            </c:strRef>
          </c:tx>
          <c:spPr>
            <a:ln w="25400" cap="flat" cmpd="sng" algn="ctr">
              <a:solidFill>
                <a:srgbClr val="FF0000"/>
              </a:solidFill>
              <a:prstDash val="solid"/>
              <a:miter lim="800000"/>
            </a:ln>
            <a:effectLst/>
          </c:spPr>
          <c:marker>
            <c:symbol val="none"/>
          </c:marker>
          <c:cat>
            <c:strRef>
              <c:f>'[PM10 profil lunar saptamanal  zilnic_DB-1.xls]PM10 LUNAR'!$H$380:$H$391</c:f>
              <c:strCache>
                <c:ptCount val="12"/>
                <c:pt idx="0">
                  <c:v>Ianuarie</c:v>
                </c:pt>
                <c:pt idx="1">
                  <c:v>Februarie</c:v>
                </c:pt>
                <c:pt idx="2">
                  <c:v>Martie</c:v>
                </c:pt>
                <c:pt idx="3">
                  <c:v>Aprilie</c:v>
                </c:pt>
                <c:pt idx="4">
                  <c:v>Mai</c:v>
                </c:pt>
                <c:pt idx="5">
                  <c:v>Iunie</c:v>
                </c:pt>
                <c:pt idx="6">
                  <c:v>Iulie</c:v>
                </c:pt>
                <c:pt idx="7">
                  <c:v>August</c:v>
                </c:pt>
                <c:pt idx="8">
                  <c:v>Septembrie</c:v>
                </c:pt>
                <c:pt idx="9">
                  <c:v>Octombrie</c:v>
                </c:pt>
                <c:pt idx="10">
                  <c:v>Noiembrie</c:v>
                </c:pt>
                <c:pt idx="11">
                  <c:v>Decembrie</c:v>
                </c:pt>
              </c:strCache>
            </c:strRef>
          </c:cat>
          <c:val>
            <c:numRef>
              <c:f>'[PM10 profil lunar saptamanal  zilnic_DB-1.xls]PM10 LUNAR'!$O$380:$O$391</c:f>
              <c:numCache>
                <c:formatCode>General</c:formatCode>
                <c:ptCount val="12"/>
                <c:pt idx="0">
                  <c:v>24.36726305683564</c:v>
                </c:pt>
                <c:pt idx="1">
                  <c:v>21.907632020757021</c:v>
                </c:pt>
                <c:pt idx="2">
                  <c:v>21.695954270176745</c:v>
                </c:pt>
                <c:pt idx="3">
                  <c:v>22.053021893814996</c:v>
                </c:pt>
                <c:pt idx="4">
                  <c:v>17.645883256528418</c:v>
                </c:pt>
                <c:pt idx="5">
                  <c:v>18.534770833333333</c:v>
                </c:pt>
                <c:pt idx="6">
                  <c:v>19.707285874877812</c:v>
                </c:pt>
                <c:pt idx="7">
                  <c:v>20.824672939068094</c:v>
                </c:pt>
                <c:pt idx="8">
                  <c:v>18.942666666666668</c:v>
                </c:pt>
                <c:pt idx="9">
                  <c:v>24.764833764479768</c:v>
                </c:pt>
                <c:pt idx="10">
                  <c:v>21.620698900549726</c:v>
                </c:pt>
                <c:pt idx="11">
                  <c:v>20.896853763440863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5261-4515-B2D2-70170655E5A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46413472"/>
        <c:axId val="1"/>
      </c:lineChart>
      <c:lineChart>
        <c:grouping val="standard"/>
        <c:varyColors val="0"/>
        <c:ser>
          <c:idx val="7"/>
          <c:order val="7"/>
          <c:tx>
            <c:strRef>
              <c:f>'[PM10 profil lunar saptamanal  zilnic_DB-1.xls]PM10 LUNAR'!$P$379</c:f>
              <c:strCache>
                <c:ptCount val="1"/>
                <c:pt idx="0">
                  <c:v>Media temperatură</c:v>
                </c:pt>
              </c:strCache>
            </c:strRef>
          </c:tx>
          <c:spPr>
            <a:ln w="28575" cap="rnd">
              <a:solidFill>
                <a:srgbClr val="FFC000"/>
              </a:solidFill>
              <a:round/>
            </a:ln>
            <a:effectLst/>
          </c:spPr>
          <c:marker>
            <c:symbol val="none"/>
          </c:marker>
          <c:cat>
            <c:strRef>
              <c:f>'[PM10 profil lunar saptamanal  zilnic_DB-1.xls]PM10 LUNAR'!$H$380:$H$391</c:f>
              <c:strCache>
                <c:ptCount val="12"/>
                <c:pt idx="0">
                  <c:v>Ianuarie</c:v>
                </c:pt>
                <c:pt idx="1">
                  <c:v>Februarie</c:v>
                </c:pt>
                <c:pt idx="2">
                  <c:v>Martie</c:v>
                </c:pt>
                <c:pt idx="3">
                  <c:v>Aprilie</c:v>
                </c:pt>
                <c:pt idx="4">
                  <c:v>Mai</c:v>
                </c:pt>
                <c:pt idx="5">
                  <c:v>Iunie</c:v>
                </c:pt>
                <c:pt idx="6">
                  <c:v>Iulie</c:v>
                </c:pt>
                <c:pt idx="7">
                  <c:v>August</c:v>
                </c:pt>
                <c:pt idx="8">
                  <c:v>Septembrie</c:v>
                </c:pt>
                <c:pt idx="9">
                  <c:v>Octombrie</c:v>
                </c:pt>
                <c:pt idx="10">
                  <c:v>Noiembrie</c:v>
                </c:pt>
                <c:pt idx="11">
                  <c:v>Decembrie</c:v>
                </c:pt>
              </c:strCache>
            </c:strRef>
          </c:cat>
          <c:val>
            <c:numRef>
              <c:f>'[PM10 profil lunar saptamanal  zilnic_DB-1.xls]PM10 LUNAR'!$P$380:$P$391</c:f>
              <c:numCache>
                <c:formatCode>General</c:formatCode>
                <c:ptCount val="12"/>
                <c:pt idx="0">
                  <c:v>0.2251612903225807</c:v>
                </c:pt>
                <c:pt idx="1">
                  <c:v>3.431887931034483</c:v>
                </c:pt>
                <c:pt idx="2">
                  <c:v>8.1048387096774182</c:v>
                </c:pt>
                <c:pt idx="3">
                  <c:v>12.725999999999999</c:v>
                </c:pt>
                <c:pt idx="4">
                  <c:v>17.803225806451611</c:v>
                </c:pt>
                <c:pt idx="5">
                  <c:v>22.778333333333329</c:v>
                </c:pt>
                <c:pt idx="6">
                  <c:v>23.161538461538456</c:v>
                </c:pt>
                <c:pt idx="7">
                  <c:v>24.180571428571433</c:v>
                </c:pt>
                <c:pt idx="8">
                  <c:v>19.480999999999998</c:v>
                </c:pt>
                <c:pt idx="9">
                  <c:v>12.799225806451613</c:v>
                </c:pt>
                <c:pt idx="10">
                  <c:v>6.7652666666666663</c:v>
                </c:pt>
                <c:pt idx="11">
                  <c:v>2.8009247311827954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5261-4515-B2D2-70170655E5A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"/>
        <c:axId val="4"/>
      </c:lineChart>
      <c:catAx>
        <c:axId val="1946413472"/>
        <c:scaling>
          <c:orientation val="minMax"/>
        </c:scaling>
        <c:delete val="0"/>
        <c:axPos val="b"/>
        <c:majorGridlines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0"/>
        <c:axPos val="l"/>
        <c:majorGridlines>
          <c:spPr>
            <a:ln w="12700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ro-RO"/>
                  <a:t>Concentrație PM10 (</a:t>
                </a:r>
                <a:r>
                  <a:rPr lang="ro-RO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µg/m</a:t>
                </a:r>
                <a:r>
                  <a:rPr lang="ro-RO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ro-RO" baseline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ro-RO" baseline="30000"/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spPr>
          <a:ln w="6350">
            <a:noFill/>
          </a:ln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46413472"/>
        <c:crosses val="autoZero"/>
        <c:crossBetween val="between"/>
      </c:valAx>
      <c:catAx>
        <c:axId val="3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4"/>
        <c:crosses val="autoZero"/>
        <c:auto val="1"/>
        <c:lblAlgn val="ctr"/>
        <c:lblOffset val="100"/>
        <c:noMultiLvlLbl val="0"/>
      </c:catAx>
      <c:valAx>
        <c:axId val="4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crossAx val="3"/>
        <c:crosses val="max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18053093600391626"/>
          <c:y val="0.80761753226442556"/>
          <c:w val="0.71171602100843823"/>
          <c:h val="0.14812152366964493"/>
        </c:manualLayout>
      </c:layout>
      <c:overlay val="0"/>
      <c:spPr>
        <a:noFill/>
        <a:ln w="25400">
          <a:noFill/>
        </a:ln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o-R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AFD580-2001-48F6-8A45-52BA83FF99DD}" type="datetimeFigureOut">
              <a:rPr lang="ro-RO" smtClean="0"/>
              <a:t>28.07.2021</a:t>
            </a:fld>
            <a:endParaRPr lang="ro-R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o-R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958CC1-783B-45C2-B9B9-14338034B1CF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6901026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D3DBF1-B344-4637-AE16-DC5095B72FA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7568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D3DBF1-B344-4637-AE16-DC5095B72FA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4803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958CC1-783B-45C2-B9B9-14338034B1CF}" type="slidenum">
              <a:rPr lang="ro-RO" smtClean="0"/>
              <a:t>14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0987873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958CC1-783B-45C2-B9B9-14338034B1CF}" type="slidenum">
              <a:rPr lang="ro-RO" smtClean="0"/>
              <a:t>21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8995182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D3DBF1-B344-4637-AE16-DC5095B72FA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1267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958CC1-783B-45C2-B9B9-14338034B1CF}" type="slidenum">
              <a:rPr lang="ro-RO" smtClean="0"/>
              <a:t>48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2278451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o-R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A994C-D2B3-44FD-8F6E-051EB5FDD602}" type="datetimeFigureOut">
              <a:rPr lang="ro-RO" smtClean="0"/>
              <a:t>28.07.2021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DF5AE-8914-48DD-9CBD-5FC5B5E2627A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0724879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A994C-D2B3-44FD-8F6E-051EB5FDD602}" type="datetimeFigureOut">
              <a:rPr lang="ro-RO" smtClean="0"/>
              <a:t>28.07.2021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DF5AE-8914-48DD-9CBD-5FC5B5E2627A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628938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A994C-D2B3-44FD-8F6E-051EB5FDD602}" type="datetimeFigureOut">
              <a:rPr lang="ro-RO" smtClean="0"/>
              <a:t>28.07.2021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DF5AE-8914-48DD-9CBD-5FC5B5E2627A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6889323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A994C-D2B3-44FD-8F6E-051EB5FDD602}" type="datetimeFigureOut">
              <a:rPr lang="ro-RO" smtClean="0"/>
              <a:t>28.07.2021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DF5AE-8914-48DD-9CBD-5FC5B5E2627A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4900617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A994C-D2B3-44FD-8F6E-051EB5FDD602}" type="datetimeFigureOut">
              <a:rPr lang="ro-RO" smtClean="0"/>
              <a:t>28.07.2021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DF5AE-8914-48DD-9CBD-5FC5B5E2627A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7136803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A994C-D2B3-44FD-8F6E-051EB5FDD602}" type="datetimeFigureOut">
              <a:rPr lang="ro-RO" smtClean="0"/>
              <a:t>28.07.2021</a:t>
            </a:fld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DF5AE-8914-48DD-9CBD-5FC5B5E2627A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4556232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A994C-D2B3-44FD-8F6E-051EB5FDD602}" type="datetimeFigureOut">
              <a:rPr lang="ro-RO" smtClean="0"/>
              <a:t>28.07.2021</a:t>
            </a:fld>
            <a:endParaRPr lang="ro-R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DF5AE-8914-48DD-9CBD-5FC5B5E2627A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6100346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A994C-D2B3-44FD-8F6E-051EB5FDD602}" type="datetimeFigureOut">
              <a:rPr lang="ro-RO" smtClean="0"/>
              <a:t>28.07.2021</a:t>
            </a:fld>
            <a:endParaRPr lang="ro-R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DF5AE-8914-48DD-9CBD-5FC5B5E2627A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4689452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A994C-D2B3-44FD-8F6E-051EB5FDD602}" type="datetimeFigureOut">
              <a:rPr lang="ro-RO" smtClean="0"/>
              <a:t>28.07.2021</a:t>
            </a:fld>
            <a:endParaRPr lang="ro-R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DF5AE-8914-48DD-9CBD-5FC5B5E2627A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2794885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A994C-D2B3-44FD-8F6E-051EB5FDD602}" type="datetimeFigureOut">
              <a:rPr lang="ro-RO" smtClean="0"/>
              <a:t>28.07.2021</a:t>
            </a:fld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DF5AE-8914-48DD-9CBD-5FC5B5E2627A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6955238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o-R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A994C-D2B3-44FD-8F6E-051EB5FDD602}" type="datetimeFigureOut">
              <a:rPr lang="ro-RO" smtClean="0"/>
              <a:t>28.07.2021</a:t>
            </a:fld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DF5AE-8914-48DD-9CBD-5FC5B5E2627A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9844919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0A994C-D2B3-44FD-8F6E-051EB5FDD602}" type="datetimeFigureOut">
              <a:rPr lang="ro-RO" smtClean="0"/>
              <a:t>28.07.2021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8DF5AE-8914-48DD-9CBD-5FC5B5E2627A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835214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o-R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mediu.ro/" TargetMode="External"/><Relationship Id="rId7" Type="http://schemas.openxmlformats.org/officeDocument/2006/relationships/hyperlink" Target="http://www.pmtgv.ro/sed.%20ord.%2026.04.2018/anexe%20HCL%20167/Anexa%205%20SO%20Dezvoltare%20TP%20Targoviste.pdf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primariatargoviste.ro/SIDU%20Targoviste%202014-2020.pdf" TargetMode="External"/><Relationship Id="rId5" Type="http://schemas.openxmlformats.org/officeDocument/2006/relationships/hyperlink" Target="http://www.pmtgv.ro/anexa%20hcl260.pdf" TargetMode="External"/><Relationship Id="rId4" Type="http://schemas.openxmlformats.org/officeDocument/2006/relationships/hyperlink" Target="http://apmdb.anpm.ro/documents/840347/2605217/Plan.pdf/a343305c-c276-42cf-9064-5dbacc080a54" TargetMode="Externa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34229" y="0"/>
            <a:ext cx="12127291" cy="2234750"/>
            <a:chOff x="34229" y="0"/>
            <a:chExt cx="12127291" cy="2234750"/>
          </a:xfrm>
        </p:grpSpPr>
        <p:sp>
          <p:nvSpPr>
            <p:cNvPr id="7" name="Rectangle 6"/>
            <p:cNvSpPr/>
            <p:nvPr/>
          </p:nvSpPr>
          <p:spPr>
            <a:xfrm>
              <a:off x="274321" y="1940567"/>
              <a:ext cx="11887199" cy="294183"/>
            </a:xfrm>
            <a:prstGeom prst="rect">
              <a:avLst/>
            </a:prstGeom>
            <a:solidFill>
              <a:srgbClr val="C5E2FF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  <a:spcBef>
                  <a:spcPts val="1200"/>
                </a:spcBef>
                <a:spcAft>
                  <a:spcPts val="1200"/>
                </a:spcAft>
              </a:pPr>
              <a:r>
                <a:rPr lang="ro-RO" sz="1600" b="1" dirty="0">
                  <a:solidFill>
                    <a:schemeClr val="accent1">
                      <a:lumMod val="75000"/>
                    </a:schemeClr>
                  </a:solidFill>
                </a:rPr>
                <a:t>Proiectul </a:t>
              </a:r>
              <a:r>
                <a:rPr lang="en-US" sz="1600" b="1" dirty="0">
                  <a:solidFill>
                    <a:schemeClr val="accent1">
                      <a:lumMod val="75000"/>
                    </a:schemeClr>
                  </a:solidFill>
                </a:rPr>
                <a:t>“</a:t>
              </a:r>
              <a:r>
                <a:rPr lang="ro-RO" sz="1600" b="1" dirty="0">
                  <a:solidFill>
                    <a:schemeClr val="accent1">
                      <a:lumMod val="75000"/>
                    </a:schemeClr>
                  </a:solidFill>
                </a:rPr>
                <a:t>Îmbunătățirea Sistemului de Evaluare și Monitorizare a Calității Aerului la nivel național</a:t>
              </a:r>
              <a:r>
                <a:rPr lang="en-US" sz="1600" b="1" dirty="0">
                  <a:solidFill>
                    <a:schemeClr val="accent1">
                      <a:lumMod val="75000"/>
                    </a:schemeClr>
                  </a:solidFill>
                </a:rPr>
                <a:t>”</a:t>
              </a:r>
              <a:r>
                <a:rPr lang="ro-RO" sz="1600" b="1" dirty="0">
                  <a:solidFill>
                    <a:schemeClr val="accent1">
                      <a:lumMod val="75000"/>
                    </a:schemeClr>
                  </a:solidFill>
                </a:rPr>
                <a:t> Cod My SMIS</a:t>
              </a:r>
              <a:r>
                <a:rPr lang="en-US" sz="1600" b="1" dirty="0">
                  <a:solidFill>
                    <a:schemeClr val="accent1">
                      <a:lumMod val="75000"/>
                    </a:schemeClr>
                  </a:solidFill>
                </a:rPr>
                <a:t>2014+:</a:t>
              </a:r>
              <a:r>
                <a:rPr lang="ro-RO" sz="1600" b="1" dirty="0">
                  <a:solidFill>
                    <a:schemeClr val="accent1">
                      <a:lumMod val="75000"/>
                    </a:schemeClr>
                  </a:solidFill>
                </a:rPr>
                <a:t> 139703</a:t>
              </a:r>
              <a:endParaRPr lang="ro-RO" sz="1600" b="1" i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229" y="0"/>
              <a:ext cx="12127291" cy="1741618"/>
            </a:xfrm>
            <a:prstGeom prst="rect">
              <a:avLst/>
            </a:prstGeom>
          </p:spPr>
        </p:pic>
      </p:grp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5767880"/>
              </p:ext>
            </p:extLst>
          </p:nvPr>
        </p:nvGraphicFramePr>
        <p:xfrm>
          <a:off x="274321" y="3146322"/>
          <a:ext cx="11691900" cy="2831519"/>
        </p:xfrm>
        <a:graphic>
          <a:graphicData uri="http://schemas.openxmlformats.org/drawingml/2006/table">
            <a:tbl>
              <a:tblPr firstRow="1" bandRow="1">
                <a:solidFill>
                  <a:srgbClr val="FF66CC"/>
                </a:solidFill>
                <a:tableStyleId>{5C22544A-7EE6-4342-B048-85BDC9FD1C3A}</a:tableStyleId>
              </a:tblPr>
              <a:tblGrid>
                <a:gridCol w="1622810">
                  <a:extLst>
                    <a:ext uri="{9D8B030D-6E8A-4147-A177-3AD203B41FA5}">
                      <a16:colId xmlns:a16="http://schemas.microsoft.com/office/drawing/2014/main" val="913732662"/>
                    </a:ext>
                  </a:extLst>
                </a:gridCol>
                <a:gridCol w="1737889">
                  <a:extLst>
                    <a:ext uri="{9D8B030D-6E8A-4147-A177-3AD203B41FA5}">
                      <a16:colId xmlns:a16="http://schemas.microsoft.com/office/drawing/2014/main" val="2044489899"/>
                    </a:ext>
                  </a:extLst>
                </a:gridCol>
                <a:gridCol w="8331201">
                  <a:extLst>
                    <a:ext uri="{9D8B030D-6E8A-4147-A177-3AD203B41FA5}">
                      <a16:colId xmlns:a16="http://schemas.microsoft.com/office/drawing/2014/main" val="2848907714"/>
                    </a:ext>
                  </a:extLst>
                </a:gridCol>
              </a:tblGrid>
              <a:tr h="839340">
                <a:tc>
                  <a:txBody>
                    <a:bodyPr/>
                    <a:lstStyle/>
                    <a:p>
                      <a:pPr algn="ctr"/>
                      <a:r>
                        <a:rPr lang="ro-RO" dirty="0"/>
                        <a:t>REGIUNE	</a:t>
                      </a:r>
                    </a:p>
                    <a:p>
                      <a:pPr algn="ctr"/>
                      <a:endParaRPr lang="ro-R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o-RO" dirty="0"/>
                        <a:t>Județ/municipiu	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dirty="0"/>
                        <a:t>DESCRIERE ACHIZIȚII	</a:t>
                      </a:r>
                    </a:p>
                    <a:p>
                      <a:pPr algn="ctr" fontAlgn="ctr"/>
                      <a:endParaRPr lang="it-IT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712015302"/>
                  </a:ext>
                </a:extLst>
              </a:tr>
              <a:tr h="976955"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sz="2000" b="1" u="none" strike="noStrike" dirty="0">
                          <a:effectLst/>
                        </a:rPr>
                        <a:t>REGIUNEA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sz="2000" b="1" u="none" strike="noStrike" dirty="0">
                          <a:effectLst/>
                        </a:rPr>
                        <a:t>SUD MUNTENIA</a:t>
                      </a:r>
                      <a:endParaRPr lang="ro-RO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o-RO" sz="1800" b="1" i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DÂMBOVIȚA</a:t>
                      </a:r>
                    </a:p>
                    <a:p>
                      <a:pPr algn="l" fontAlgn="ctr"/>
                      <a:r>
                        <a:rPr lang="ro-RO" sz="1800" b="1" i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Municipiul Târgoviște</a:t>
                      </a:r>
                      <a:endParaRPr lang="ro-RO" sz="1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800" b="1" i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Amplasare staţie de monitorizare (Trafic) </a:t>
                      </a:r>
                      <a:br>
                        <a:rPr lang="it-IT" sz="1800" b="1" i="0" u="none" strike="noStrike" dirty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it-IT" sz="1800" b="1" i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Instalare echipamente prelevare PM10</a:t>
                      </a:r>
                      <a:endParaRPr lang="ro-RO" sz="1800" b="1" i="0" u="none" strike="noStrike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b="1" i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Instalare echipamente prelevare PM</a:t>
                      </a:r>
                      <a:r>
                        <a:rPr lang="ro-RO" sz="1800" b="1" i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2,5</a:t>
                      </a:r>
                      <a:endParaRPr lang="it-IT" sz="1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CC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9296378"/>
                  </a:ext>
                </a:extLst>
              </a:tr>
              <a:tr h="1015224"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o-RO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o-RO" sz="18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PRAHOVA</a:t>
                      </a:r>
                    </a:p>
                  </a:txBody>
                  <a:tcPr marL="0" marR="0" marT="0" marB="0" anchor="ctr"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it-IT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Amplasare staţie de monitorizare (Trafic) (Localitatea se va stabili prin activitatea A1.1.3</a:t>
                      </a:r>
                      <a:r>
                        <a:rPr lang="ro-RO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it-IT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br>
                        <a:rPr lang="it-IT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it-IT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Instalare echipamente prelevare PM10 (Localitatea se va stabili prin activitatea A1.1.3) </a:t>
                      </a:r>
                    </a:p>
                  </a:txBody>
                  <a:tcPr marL="0" marR="0" marT="0" marB="0" anchor="ctr">
                    <a:solidFill>
                      <a:srgbClr val="D2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39009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786081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708894" y="1458960"/>
            <a:ext cx="10515600" cy="4351336"/>
          </a:xfrm>
        </p:spPr>
        <p:txBody>
          <a:bodyPr/>
          <a:lstStyle/>
          <a:p>
            <a:pPr lvl="0" algn="just"/>
            <a:r>
              <a:rPr lang="en-US" dirty="0"/>
              <a:t>traffic and industrial sites represent areas where the highest concentrations occur and that background sites are representative of the exposure of the general population</a:t>
            </a:r>
            <a:endParaRPr lang="ro-RO" dirty="0"/>
          </a:p>
          <a:p>
            <a:pPr lvl="0" algn="just"/>
            <a:r>
              <a:rPr lang="en-US" dirty="0"/>
              <a:t>further characterization for traffic sites in terms of local dispersion conditions (“</a:t>
            </a:r>
            <a:r>
              <a:rPr lang="en-US" b="1" dirty="0"/>
              <a:t>wide street</a:t>
            </a:r>
            <a:r>
              <a:rPr lang="en-US" dirty="0"/>
              <a:t>”, </a:t>
            </a:r>
            <a:r>
              <a:rPr lang="en-US" dirty="0">
                <a:solidFill>
                  <a:srgbClr val="BFBFBF"/>
                </a:solidFill>
              </a:rPr>
              <a:t>“narrow street”, “canyon street”, “highway” and others</a:t>
            </a:r>
            <a:r>
              <a:rPr lang="en-US" dirty="0"/>
              <a:t>) is applicable to urban areas and suburban areas. </a:t>
            </a:r>
            <a:r>
              <a:rPr lang="en-US" dirty="0">
                <a:solidFill>
                  <a:srgbClr val="BFBFBF"/>
                </a:solidFill>
              </a:rPr>
              <a:t>It is recommended to provide a better definition for the terms “wide street”, “narrow street”, “canyon street” and “highway”</a:t>
            </a:r>
          </a:p>
        </p:txBody>
      </p:sp>
      <p:sp>
        <p:nvSpPr>
          <p:cNvPr id="7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ro-RO" b="1" dirty="0"/>
              <a:t>Criterii de amplasare a stației de trafic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5578568"/>
            <a:ext cx="12192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666666"/>
                </a:solidFill>
                <a:latin typeface="Nimbus sans L"/>
              </a:rPr>
              <a:t>Located in close proximity to a road, in a location that should represent the highest concentrations to which the population are exposed to within the zone.</a:t>
            </a:r>
            <a:endParaRPr lang="ro-RO" dirty="0">
              <a:solidFill>
                <a:srgbClr val="666666"/>
              </a:solidFill>
              <a:latin typeface="Nimbus sans L"/>
            </a:endParaRPr>
          </a:p>
          <a:p>
            <a:r>
              <a:rPr lang="en-US" dirty="0">
                <a:solidFill>
                  <a:srgbClr val="666666"/>
                </a:solidFill>
                <a:latin typeface="Nimbus sans L"/>
              </a:rPr>
              <a:t>Located such that the pollution level for the specific pollutant is determined predominantly by the emissions from road traffic (i.e. not ship, railway, airplane, off-road) on distinct major roads.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17343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138596" y="720969"/>
            <a:ext cx="11570677" cy="2661761"/>
          </a:xfrm>
        </p:spPr>
        <p:txBody>
          <a:bodyPr>
            <a:normAutofit fontScale="77500" lnSpcReduction="20000"/>
          </a:bodyPr>
          <a:lstStyle/>
          <a:p>
            <a:pPr lvl="0"/>
            <a:r>
              <a:rPr lang="ro-RO" dirty="0"/>
              <a:t>Posibilitatea de respectare a criteriilor de amplasare la macroscară a punctelor de prelevare </a:t>
            </a:r>
            <a:r>
              <a:rPr lang="ro-RO" b="1" dirty="0"/>
              <a:t>referitor la reprezentativitate</a:t>
            </a:r>
            <a:r>
              <a:rPr lang="ro-RO" dirty="0"/>
              <a:t>:</a:t>
            </a:r>
          </a:p>
          <a:p>
            <a:pPr lvl="0"/>
            <a:endParaRPr lang="ro-RO" dirty="0"/>
          </a:p>
          <a:p>
            <a:pPr lvl="2"/>
            <a:r>
              <a:rPr lang="ro-RO" u="sng" dirty="0">
                <a:solidFill>
                  <a:srgbClr val="FFC000"/>
                </a:solidFill>
              </a:rPr>
              <a:t>Reprezentativitatea pentru </a:t>
            </a:r>
            <a:r>
              <a:rPr lang="ro-RO" sz="3000" u="sng" dirty="0">
                <a:solidFill>
                  <a:srgbClr val="FFC000"/>
                </a:solidFill>
              </a:rPr>
              <a:t>un segment de stradă cu o lungime mai mare sau egală cu 100 m</a:t>
            </a:r>
          </a:p>
          <a:p>
            <a:pPr lvl="2"/>
            <a:r>
              <a:rPr lang="ro-RO" u="sng" dirty="0">
                <a:solidFill>
                  <a:srgbClr val="FF0000"/>
                </a:solidFill>
              </a:rPr>
              <a:t>Reprezentativitatea pentru </a:t>
            </a:r>
            <a:r>
              <a:rPr lang="ro-RO" sz="3000" u="sng" dirty="0">
                <a:solidFill>
                  <a:srgbClr val="FF0000"/>
                </a:solidFill>
              </a:rPr>
              <a:t>amplasamente similare</a:t>
            </a:r>
            <a:r>
              <a:rPr lang="ro-RO" u="sng" dirty="0">
                <a:solidFill>
                  <a:srgbClr val="FF0000"/>
                </a:solidFill>
              </a:rPr>
              <a:t> care nu se află în imediata vecinătate</a:t>
            </a:r>
          </a:p>
          <a:p>
            <a:pPr marL="0" lvl="0" indent="0">
              <a:buNone/>
            </a:pPr>
            <a:endParaRPr lang="ro-RO" dirty="0"/>
          </a:p>
          <a:p>
            <a:r>
              <a:rPr lang="ro-RO" dirty="0"/>
              <a:t>Infrastructura sensibilă la poluare din vecinătatea căilor de trafic</a:t>
            </a:r>
          </a:p>
          <a:p>
            <a:pPr marL="0" lvl="0" indent="0">
              <a:buNone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Title 1"/>
          <p:cNvSpPr txBox="1">
            <a:spLocks noGrp="1"/>
          </p:cNvSpPr>
          <p:nvPr>
            <p:ph type="title"/>
          </p:nvPr>
        </p:nvSpPr>
        <p:spPr>
          <a:xfrm>
            <a:off x="307729" y="86830"/>
            <a:ext cx="8880233" cy="634139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lvl="0"/>
            <a:r>
              <a:rPr lang="ro-RO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La amplasare se iau în considerare:</a:t>
            </a:r>
            <a:endParaRPr lang="en-US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7728" y="3538318"/>
            <a:ext cx="10964009" cy="3083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SzPct val="100000"/>
              <a:buFont typeface="Arial" pitchFamily="34"/>
              <a:buChar char="•"/>
            </a:pPr>
            <a:r>
              <a:rPr lang="en-US" sz="2800" dirty="0">
                <a:solidFill>
                  <a:srgbClr val="000000"/>
                </a:solidFill>
                <a:latin typeface="Calibri"/>
              </a:rPr>
              <a:t>De </a:t>
            </a:r>
            <a:r>
              <a:rPr lang="en-US" sz="2800" dirty="0" err="1">
                <a:solidFill>
                  <a:srgbClr val="000000"/>
                </a:solidFill>
                <a:latin typeface="Calibri"/>
              </a:rPr>
              <a:t>asemenea</a:t>
            </a:r>
            <a:r>
              <a:rPr lang="en-US" sz="2800" dirty="0">
                <a:solidFill>
                  <a:srgbClr val="000000"/>
                </a:solidFill>
                <a:latin typeface="Calibri"/>
              </a:rPr>
              <a:t>, pot fi </a:t>
            </a:r>
            <a:r>
              <a:rPr lang="en-US" sz="2800" dirty="0" err="1">
                <a:solidFill>
                  <a:srgbClr val="000000"/>
                </a:solidFill>
                <a:latin typeface="Calibri"/>
              </a:rPr>
              <a:t>luaţi</a:t>
            </a:r>
            <a:r>
              <a:rPr lang="en-US" sz="28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/>
              </a:rPr>
              <a:t>în</a:t>
            </a:r>
            <a:r>
              <a:rPr lang="en-US" sz="28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/>
              </a:rPr>
              <a:t>considerare</a:t>
            </a:r>
            <a:r>
              <a:rPr lang="en-US" sz="28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/>
              </a:rPr>
              <a:t>următorii</a:t>
            </a:r>
            <a:r>
              <a:rPr lang="en-US" sz="28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/>
              </a:rPr>
              <a:t>factori</a:t>
            </a:r>
            <a:r>
              <a:rPr lang="ro-RO" sz="2800" dirty="0">
                <a:solidFill>
                  <a:srgbClr val="000000"/>
                </a:solidFill>
                <a:latin typeface="Calibri"/>
              </a:rPr>
              <a:t> (</a:t>
            </a:r>
            <a:r>
              <a:rPr lang="ro-RO" sz="2800" dirty="0"/>
              <a:t>amplasare la microscară a punctelor de prelevare)</a:t>
            </a:r>
            <a:r>
              <a:rPr lang="en-US" sz="2800" dirty="0">
                <a:solidFill>
                  <a:srgbClr val="000000"/>
                </a:solidFill>
                <a:latin typeface="Calibri"/>
              </a:rPr>
              <a:t>:</a:t>
            </a:r>
            <a:endParaRPr lang="ro-RO" sz="2800" dirty="0">
              <a:solidFill>
                <a:srgbClr val="000000"/>
              </a:solidFill>
              <a:latin typeface="Calibri"/>
            </a:endParaRPr>
          </a:p>
          <a:p>
            <a:pPr marL="800100" lvl="1" indent="-342900">
              <a:buAutoNum type="alphaLcParenR"/>
            </a:pPr>
            <a:r>
              <a:rPr lang="en-US" u="sng" dirty="0" err="1"/>
              <a:t>sursele</a:t>
            </a:r>
            <a:r>
              <a:rPr lang="en-US" u="sng" dirty="0"/>
              <a:t> de </a:t>
            </a:r>
            <a:r>
              <a:rPr lang="en-US" u="sng" dirty="0" err="1"/>
              <a:t>interferenţă</a:t>
            </a:r>
            <a:r>
              <a:rPr lang="en-US" u="sng" dirty="0"/>
              <a:t>;</a:t>
            </a:r>
            <a:endParaRPr lang="ro-RO" u="sng" dirty="0"/>
          </a:p>
          <a:p>
            <a:pPr marL="800100" lvl="1" indent="-342900">
              <a:buAutoNum type="alphaLcParenR"/>
            </a:pPr>
            <a:r>
              <a:rPr lang="en-US" dirty="0" err="1"/>
              <a:t>securitatea</a:t>
            </a:r>
            <a:r>
              <a:rPr lang="en-US" dirty="0"/>
              <a:t>;</a:t>
            </a:r>
            <a:endParaRPr lang="ro-RO" dirty="0"/>
          </a:p>
          <a:p>
            <a:pPr marL="800100" lvl="1" indent="-342900">
              <a:buAutoNum type="alphaLcParenR"/>
            </a:pPr>
            <a:r>
              <a:rPr lang="en-US" dirty="0" err="1"/>
              <a:t>accesul</a:t>
            </a:r>
            <a:r>
              <a:rPr lang="en-US" dirty="0"/>
              <a:t>;</a:t>
            </a:r>
            <a:endParaRPr lang="ro-RO" dirty="0"/>
          </a:p>
          <a:p>
            <a:pPr marL="800100" lvl="1" indent="-342900">
              <a:buAutoNum type="alphaLcParenR"/>
            </a:pPr>
            <a:r>
              <a:rPr lang="en-US" dirty="0" err="1"/>
              <a:t>disponibilitatea</a:t>
            </a:r>
            <a:r>
              <a:rPr lang="en-US" dirty="0"/>
              <a:t> </a:t>
            </a:r>
            <a:r>
              <a:rPr lang="en-US" dirty="0" err="1"/>
              <a:t>energiei</a:t>
            </a:r>
            <a:r>
              <a:rPr lang="en-US" dirty="0"/>
              <a:t> </a:t>
            </a:r>
            <a:r>
              <a:rPr lang="en-US" dirty="0" err="1"/>
              <a:t>electrice</a:t>
            </a:r>
            <a:r>
              <a:rPr lang="en-US" dirty="0"/>
              <a:t> </a:t>
            </a:r>
            <a:r>
              <a:rPr lang="en-US" dirty="0" err="1"/>
              <a:t>şi</a:t>
            </a:r>
            <a:r>
              <a:rPr lang="en-US" dirty="0"/>
              <a:t> a </a:t>
            </a:r>
            <a:r>
              <a:rPr lang="en-US" dirty="0" err="1"/>
              <a:t>comunicaţiilor</a:t>
            </a:r>
            <a:r>
              <a:rPr lang="en-US" dirty="0"/>
              <a:t> </a:t>
            </a:r>
            <a:r>
              <a:rPr lang="en-US" dirty="0" err="1"/>
              <a:t>telefonice</a:t>
            </a:r>
            <a:r>
              <a:rPr lang="en-US" dirty="0"/>
              <a:t>;</a:t>
            </a:r>
            <a:endParaRPr lang="ro-RO" dirty="0"/>
          </a:p>
          <a:p>
            <a:pPr marL="800100" lvl="1" indent="-342900">
              <a:buAutoNum type="alphaLcParenR"/>
            </a:pPr>
            <a:r>
              <a:rPr lang="en-US" dirty="0" err="1"/>
              <a:t>vizibilitatea</a:t>
            </a:r>
            <a:r>
              <a:rPr lang="en-US" dirty="0"/>
              <a:t> </a:t>
            </a:r>
            <a:r>
              <a:rPr lang="en-US" dirty="0" err="1"/>
              <a:t>amplasamentului</a:t>
            </a:r>
            <a:r>
              <a:rPr lang="en-US" dirty="0"/>
              <a:t> </a:t>
            </a:r>
            <a:r>
              <a:rPr lang="en-US" dirty="0" err="1"/>
              <a:t>în</a:t>
            </a:r>
            <a:r>
              <a:rPr lang="en-US" dirty="0"/>
              <a:t> </a:t>
            </a:r>
            <a:r>
              <a:rPr lang="en-US" dirty="0" err="1"/>
              <a:t>raport</a:t>
            </a:r>
            <a:r>
              <a:rPr lang="en-US" dirty="0"/>
              <a:t> cu </a:t>
            </a:r>
            <a:r>
              <a:rPr lang="en-US" dirty="0" err="1"/>
              <a:t>împrejurimile</a:t>
            </a:r>
            <a:r>
              <a:rPr lang="en-US" dirty="0"/>
              <a:t> sale;</a:t>
            </a:r>
            <a:endParaRPr lang="ro-RO" dirty="0"/>
          </a:p>
          <a:p>
            <a:pPr marL="800100" lvl="1" indent="-342900">
              <a:buAutoNum type="alphaLcParenR"/>
            </a:pPr>
            <a:r>
              <a:rPr lang="en-US" dirty="0" err="1"/>
              <a:t>siguranţa</a:t>
            </a:r>
            <a:r>
              <a:rPr lang="en-US" dirty="0"/>
              <a:t> </a:t>
            </a:r>
            <a:r>
              <a:rPr lang="en-US" dirty="0" err="1"/>
              <a:t>publicului</a:t>
            </a:r>
            <a:r>
              <a:rPr lang="en-US" dirty="0"/>
              <a:t> </a:t>
            </a:r>
            <a:r>
              <a:rPr lang="en-US" dirty="0" err="1"/>
              <a:t>şi</a:t>
            </a:r>
            <a:r>
              <a:rPr lang="en-US" dirty="0"/>
              <a:t> a </a:t>
            </a:r>
            <a:r>
              <a:rPr lang="en-US" dirty="0" err="1"/>
              <a:t>operatorilor</a:t>
            </a:r>
            <a:r>
              <a:rPr lang="en-US" dirty="0"/>
              <a:t>;</a:t>
            </a:r>
            <a:endParaRPr lang="ro-RO" dirty="0"/>
          </a:p>
          <a:p>
            <a:pPr marL="800100" lvl="1" indent="-342900">
              <a:buAutoNum type="alphaLcParenR"/>
            </a:pPr>
            <a:r>
              <a:rPr lang="en-US" dirty="0" err="1"/>
              <a:t>oportunitatea</a:t>
            </a:r>
            <a:r>
              <a:rPr lang="en-US" dirty="0"/>
              <a:t> </a:t>
            </a:r>
            <a:r>
              <a:rPr lang="en-US" dirty="0" err="1"/>
              <a:t>amplasării</a:t>
            </a:r>
            <a:r>
              <a:rPr lang="en-US" dirty="0"/>
              <a:t> </a:t>
            </a:r>
            <a:r>
              <a:rPr lang="en-US" dirty="0" err="1"/>
              <a:t>mai</a:t>
            </a:r>
            <a:r>
              <a:rPr lang="en-US" dirty="0"/>
              <a:t> </a:t>
            </a:r>
            <a:r>
              <a:rPr lang="en-US" dirty="0" err="1"/>
              <a:t>multor</a:t>
            </a:r>
            <a:r>
              <a:rPr lang="en-US" dirty="0"/>
              <a:t> </a:t>
            </a:r>
            <a:r>
              <a:rPr lang="en-US" dirty="0" err="1"/>
              <a:t>puncte</a:t>
            </a:r>
            <a:r>
              <a:rPr lang="en-US" dirty="0"/>
              <a:t> de </a:t>
            </a:r>
            <a:r>
              <a:rPr lang="en-US" dirty="0" err="1"/>
              <a:t>prelevare</a:t>
            </a:r>
            <a:r>
              <a:rPr lang="en-US" dirty="0"/>
              <a:t> </a:t>
            </a:r>
            <a:r>
              <a:rPr lang="en-US" dirty="0" err="1"/>
              <a:t>pentru</a:t>
            </a:r>
            <a:r>
              <a:rPr lang="en-US" dirty="0"/>
              <a:t> </a:t>
            </a:r>
            <a:r>
              <a:rPr lang="en-US" dirty="0" err="1"/>
              <a:t>mai</a:t>
            </a:r>
            <a:r>
              <a:rPr lang="en-US" dirty="0"/>
              <a:t> </a:t>
            </a:r>
            <a:r>
              <a:rPr lang="en-US" dirty="0" err="1"/>
              <a:t>mulţi</a:t>
            </a:r>
            <a:r>
              <a:rPr lang="en-US" dirty="0"/>
              <a:t> </a:t>
            </a:r>
            <a:r>
              <a:rPr lang="en-US" dirty="0" err="1"/>
              <a:t>poluanţi</a:t>
            </a:r>
            <a:r>
              <a:rPr lang="en-US" dirty="0"/>
              <a:t> </a:t>
            </a:r>
            <a:r>
              <a:rPr lang="en-US" dirty="0" err="1"/>
              <a:t>în</a:t>
            </a:r>
            <a:r>
              <a:rPr lang="en-US" dirty="0"/>
              <a:t> </a:t>
            </a:r>
            <a:r>
              <a:rPr lang="en-US" dirty="0" err="1"/>
              <a:t>acelaşi</a:t>
            </a:r>
            <a:r>
              <a:rPr lang="en-US" dirty="0"/>
              <a:t> </a:t>
            </a:r>
            <a:r>
              <a:rPr lang="en-US" dirty="0" err="1"/>
              <a:t>loc</a:t>
            </a:r>
            <a:r>
              <a:rPr lang="en-US" dirty="0"/>
              <a:t>;</a:t>
            </a:r>
            <a:endParaRPr lang="ro-RO" dirty="0"/>
          </a:p>
          <a:p>
            <a:pPr marL="800100" lvl="1" indent="-342900">
              <a:buAutoNum type="alphaLcParenR"/>
            </a:pPr>
            <a:r>
              <a:rPr lang="en-US" dirty="0" err="1"/>
              <a:t>planurile</a:t>
            </a:r>
            <a:r>
              <a:rPr lang="en-US" dirty="0"/>
              <a:t> de urbanism.</a:t>
            </a:r>
          </a:p>
        </p:txBody>
      </p:sp>
    </p:spTree>
    <p:extLst>
      <p:ext uri="{BB962C8B-B14F-4D97-AF65-F5344CB8AC3E}">
        <p14:creationId xmlns:p14="http://schemas.microsoft.com/office/powerpoint/2010/main" val="37977190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029" y="188384"/>
            <a:ext cx="11936135" cy="642485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o-RO" dirty="0"/>
              <a:t>	Pentru a respecta criteriul de amplasare la macroscară referitor la furnizarea datelor despre </a:t>
            </a:r>
            <a:r>
              <a:rPr lang="en-US" dirty="0" err="1"/>
              <a:t>ariile</a:t>
            </a:r>
            <a:r>
              <a:rPr lang="en-US" dirty="0"/>
              <a:t> din </a:t>
            </a:r>
            <a:r>
              <a:rPr lang="en-US" dirty="0" err="1"/>
              <a:t>interiorul</a:t>
            </a:r>
            <a:r>
              <a:rPr lang="en-US" dirty="0"/>
              <a:t> </a:t>
            </a:r>
            <a:r>
              <a:rPr lang="ro-RO" dirty="0"/>
              <a:t>Municipiului Târgoviște din </a:t>
            </a:r>
            <a:r>
              <a:rPr lang="en-US" dirty="0" err="1"/>
              <a:t>zon</a:t>
            </a:r>
            <a:r>
              <a:rPr lang="ro-RO" dirty="0"/>
              <a:t>a Dâmbovița</a:t>
            </a:r>
            <a:r>
              <a:rPr lang="en-US" dirty="0"/>
              <a:t> </a:t>
            </a:r>
            <a:r>
              <a:rPr lang="en-US" dirty="0" err="1"/>
              <a:t>în</a:t>
            </a:r>
            <a:r>
              <a:rPr lang="en-US" dirty="0"/>
              <a:t> care </a:t>
            </a:r>
            <a:r>
              <a:rPr lang="en-US" u="sng" dirty="0"/>
              <a:t>apar </a:t>
            </a:r>
            <a:r>
              <a:rPr lang="en-US" b="1" u="sng" dirty="0" err="1"/>
              <a:t>cele</a:t>
            </a:r>
            <a:r>
              <a:rPr lang="en-US" b="1" u="sng" dirty="0"/>
              <a:t> </a:t>
            </a:r>
            <a:r>
              <a:rPr lang="en-US" b="1" u="sng" dirty="0" err="1"/>
              <a:t>mai</a:t>
            </a:r>
            <a:r>
              <a:rPr lang="en-US" b="1" u="sng" dirty="0"/>
              <a:t> </a:t>
            </a:r>
            <a:r>
              <a:rPr lang="en-US" b="1" u="sng" dirty="0" err="1"/>
              <a:t>mari</a:t>
            </a:r>
            <a:r>
              <a:rPr lang="en-US" b="1" u="sng" dirty="0"/>
              <a:t> </a:t>
            </a:r>
            <a:r>
              <a:rPr lang="en-US" b="1" u="sng" dirty="0" err="1"/>
              <a:t>concentraţii</a:t>
            </a:r>
            <a:r>
              <a:rPr lang="en-US" b="1" u="sng" dirty="0"/>
              <a:t> </a:t>
            </a:r>
            <a:r>
              <a:rPr lang="en-US" u="sng" dirty="0"/>
              <a:t>la care </a:t>
            </a:r>
            <a:r>
              <a:rPr lang="en-US" b="1" u="sng" dirty="0" err="1"/>
              <a:t>populaţia</a:t>
            </a:r>
            <a:r>
              <a:rPr lang="en-US" b="1" u="sng" dirty="0"/>
              <a:t> </a:t>
            </a:r>
            <a:r>
              <a:rPr lang="en-US" b="1" u="sng" dirty="0" err="1"/>
              <a:t>este</a:t>
            </a:r>
            <a:r>
              <a:rPr lang="en-US" b="1" u="sng" dirty="0"/>
              <a:t> </a:t>
            </a:r>
            <a:r>
              <a:rPr lang="en-US" b="1" u="sng" dirty="0" err="1"/>
              <a:t>susceptibilă</a:t>
            </a:r>
            <a:r>
              <a:rPr lang="en-US" b="1" u="sng" dirty="0"/>
              <a:t> a fi </a:t>
            </a:r>
            <a:r>
              <a:rPr lang="en-US" b="1" u="sng" dirty="0" err="1"/>
              <a:t>expusă</a:t>
            </a:r>
            <a:r>
              <a:rPr lang="ro-RO" b="1" u="sng" dirty="0"/>
              <a:t>,</a:t>
            </a:r>
            <a:r>
              <a:rPr lang="en-US" b="1" u="sng" dirty="0"/>
              <a:t> </a:t>
            </a:r>
            <a:r>
              <a:rPr lang="en-US" u="sng" dirty="0" err="1"/>
              <a:t>în</a:t>
            </a:r>
            <a:r>
              <a:rPr lang="en-US" u="sng" dirty="0"/>
              <a:t> mod direct </a:t>
            </a:r>
            <a:r>
              <a:rPr lang="en-US" u="sng" dirty="0" err="1"/>
              <a:t>sau</a:t>
            </a:r>
            <a:r>
              <a:rPr lang="en-US" u="sng" dirty="0"/>
              <a:t> indirect</a:t>
            </a:r>
            <a:r>
              <a:rPr lang="ro-RO" u="sng" dirty="0"/>
              <a:t>,</a:t>
            </a:r>
            <a:r>
              <a:rPr lang="en-US" dirty="0"/>
              <a:t> </a:t>
            </a:r>
            <a:r>
              <a:rPr lang="en-US" dirty="0" err="1"/>
              <a:t>pentru</a:t>
            </a:r>
            <a:r>
              <a:rPr lang="en-US" dirty="0"/>
              <a:t> o </a:t>
            </a:r>
            <a:r>
              <a:rPr lang="en-US" dirty="0" err="1"/>
              <a:t>perioadă</a:t>
            </a:r>
            <a:r>
              <a:rPr lang="en-US" dirty="0"/>
              <a:t> de </a:t>
            </a:r>
            <a:r>
              <a:rPr lang="en-US" dirty="0" err="1"/>
              <a:t>timp</a:t>
            </a:r>
            <a:r>
              <a:rPr lang="en-US" dirty="0"/>
              <a:t> </a:t>
            </a:r>
            <a:r>
              <a:rPr lang="en-US" dirty="0" err="1"/>
              <a:t>semnificativă</a:t>
            </a:r>
            <a:r>
              <a:rPr lang="en-US" dirty="0"/>
              <a:t> </a:t>
            </a:r>
            <a:r>
              <a:rPr lang="en-US" dirty="0" err="1"/>
              <a:t>în</a:t>
            </a:r>
            <a:r>
              <a:rPr lang="en-US" dirty="0"/>
              <a:t> </a:t>
            </a:r>
            <a:r>
              <a:rPr lang="en-US" dirty="0" err="1"/>
              <a:t>raport</a:t>
            </a:r>
            <a:r>
              <a:rPr lang="en-US" dirty="0"/>
              <a:t> cu </a:t>
            </a:r>
            <a:r>
              <a:rPr lang="en-US" dirty="0" err="1"/>
              <a:t>perioadele</a:t>
            </a:r>
            <a:r>
              <a:rPr lang="en-US" dirty="0"/>
              <a:t> de </a:t>
            </a:r>
            <a:r>
              <a:rPr lang="en-US" dirty="0" err="1"/>
              <a:t>mediere</a:t>
            </a:r>
            <a:r>
              <a:rPr lang="en-US" dirty="0"/>
              <a:t> ale </a:t>
            </a:r>
            <a:r>
              <a:rPr lang="en-US" dirty="0" err="1"/>
              <a:t>valorilor-limtă</a:t>
            </a:r>
            <a:r>
              <a:rPr lang="ro-RO" dirty="0"/>
              <a:t> (zi, an calendaristic), au fost analizate următoarele aspecte:</a:t>
            </a:r>
          </a:p>
          <a:p>
            <a:pPr marL="0" indent="0">
              <a:buNone/>
            </a:pPr>
            <a:endParaRPr lang="ro-RO" dirty="0"/>
          </a:p>
          <a:p>
            <a:pPr marL="1371600" lvl="2" indent="-457200">
              <a:buFont typeface="+mj-lt"/>
              <a:buAutoNum type="arabicPeriod"/>
            </a:pPr>
            <a:r>
              <a:rPr lang="ro-RO" sz="3300" b="1" dirty="0"/>
              <a:t>Emisii</a:t>
            </a:r>
          </a:p>
          <a:p>
            <a:pPr marL="1371600" lvl="2" indent="-457200">
              <a:buFont typeface="+mj-lt"/>
              <a:buAutoNum type="arabicPeriod"/>
            </a:pPr>
            <a:r>
              <a:rPr lang="ro-RO" sz="3300" b="1" dirty="0"/>
              <a:t>Niveluri evaluate în zona de evaluare a calității aerului DÂMBOVIȚA</a:t>
            </a:r>
            <a:endParaRPr lang="ro-RO" sz="3100" b="1" dirty="0"/>
          </a:p>
          <a:p>
            <a:pPr marL="1828800" lvl="4" indent="0">
              <a:buNone/>
            </a:pPr>
            <a:r>
              <a:rPr lang="ro-RO" sz="3100" b="1" dirty="0"/>
              <a:t>2.1 Măsurare - Rezultate RNMCA</a:t>
            </a:r>
          </a:p>
          <a:p>
            <a:pPr marL="1828800" lvl="4" indent="0">
              <a:buNone/>
            </a:pPr>
            <a:r>
              <a:rPr lang="ro-RO" sz="3100" b="1" dirty="0"/>
              <a:t>2.2 Modelare - Dispersia emisiilor</a:t>
            </a:r>
            <a:endParaRPr lang="ro-RO" sz="3100" i="1" dirty="0">
              <a:solidFill>
                <a:schemeClr val="bg2">
                  <a:lumMod val="75000"/>
                </a:schemeClr>
              </a:solidFill>
            </a:endParaRPr>
          </a:p>
          <a:p>
            <a:pPr marL="1428750" lvl="2" indent="-514350">
              <a:buFont typeface="+mj-lt"/>
              <a:buAutoNum type="arabicPeriod"/>
            </a:pPr>
            <a:r>
              <a:rPr lang="ro-RO" sz="3300" b="1" dirty="0"/>
              <a:t>Receptori – identificați pe hartă</a:t>
            </a:r>
          </a:p>
          <a:p>
            <a:pPr marL="1828800" lvl="4" indent="0">
              <a:buNone/>
            </a:pPr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11738607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704013" y="1153244"/>
            <a:ext cx="7721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/>
            <a:r>
              <a:rPr lang="ro-RO" sz="2400" b="1" dirty="0"/>
              <a:t>Analiza pentru Municipiul Târgoviște </a:t>
            </a:r>
            <a:endParaRPr lang="en-US" sz="2400" dirty="0"/>
          </a:p>
        </p:txBody>
      </p:sp>
      <p:sp>
        <p:nvSpPr>
          <p:cNvPr id="12" name="Rectangle 11"/>
          <p:cNvSpPr/>
          <p:nvPr/>
        </p:nvSpPr>
        <p:spPr>
          <a:xfrm>
            <a:off x="47744" y="121510"/>
            <a:ext cx="8239628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2" indent="-457200">
              <a:buFont typeface="+mj-lt"/>
              <a:buAutoNum type="arabicPeriod"/>
            </a:pPr>
            <a:r>
              <a:rPr lang="ro-RO" sz="3300" b="1" dirty="0"/>
              <a:t>Emisii</a:t>
            </a:r>
          </a:p>
          <a:p>
            <a:pPr marL="0" lvl="2"/>
            <a:r>
              <a:rPr lang="ro-RO" sz="3300" b="1" dirty="0"/>
              <a:t>Surse liniare de emisii – reprezentare pe hartă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6027003"/>
            <a:ext cx="454054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/>
            <a:r>
              <a:rPr lang="ro-RO" sz="2400" dirty="0"/>
              <a:t>cu informații din trafic</a:t>
            </a:r>
          </a:p>
          <a:p>
            <a:pPr lvl="1" algn="just"/>
            <a:r>
              <a:rPr lang="ro-RO" sz="2400" dirty="0"/>
              <a:t>....intensitatea traficului </a:t>
            </a:r>
            <a:endParaRPr lang="en-US" sz="2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44" y="1748464"/>
            <a:ext cx="6113823" cy="394134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1566" y="1748464"/>
            <a:ext cx="5740613" cy="4052568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7059561" y="6144987"/>
            <a:ext cx="513243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/>
            <a:r>
              <a:rPr lang="ro-RO" sz="2000" b="1" dirty="0"/>
              <a:t>PLAN DE MOBILITATE URBANĂ DURABILĂ Municipiul Târgoviște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6591360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b="45089"/>
          <a:stretch/>
        </p:blipFill>
        <p:spPr>
          <a:xfrm>
            <a:off x="-78658" y="870155"/>
            <a:ext cx="8469413" cy="585019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11065" y="217740"/>
            <a:ext cx="7889966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indent="-457200">
              <a:buFont typeface="+mj-lt"/>
              <a:buAutoNum type="arabicPeriod"/>
            </a:pPr>
            <a:r>
              <a:rPr lang="ro-RO" sz="3300" b="1" dirty="0"/>
              <a:t>Emisii</a:t>
            </a:r>
            <a:r>
              <a:rPr lang="en-US" sz="3300" b="1" dirty="0"/>
              <a:t> - </a:t>
            </a:r>
            <a:r>
              <a:rPr lang="ro-RO" sz="3300" b="1" dirty="0"/>
              <a:t>Surse liniare de emisii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521677" y="5842337"/>
            <a:ext cx="467032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/>
            <a:r>
              <a:rPr lang="ro-RO" sz="2000" b="1" i="1" dirty="0"/>
              <a:t>PLAN DE MOBILITATE URBANĂ DURABILĂ Municipiul Târgoviște (Extras) </a:t>
            </a:r>
            <a:endParaRPr lang="en-US" sz="2000" b="1" i="1" dirty="0"/>
          </a:p>
        </p:txBody>
      </p:sp>
      <p:sp>
        <p:nvSpPr>
          <p:cNvPr id="5" name="Rectangle 4"/>
          <p:cNvSpPr/>
          <p:nvPr/>
        </p:nvSpPr>
        <p:spPr>
          <a:xfrm>
            <a:off x="8390755" y="1190229"/>
            <a:ext cx="3668510" cy="163121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lvl="1" algn="just"/>
            <a:r>
              <a:rPr lang="ro-RO" sz="2000" b="1" i="1" dirty="0"/>
              <a:t>Z.A.U.	</a:t>
            </a:r>
          </a:p>
          <a:p>
            <a:pPr marL="0" lvl="1" algn="just"/>
            <a:r>
              <a:rPr lang="ro-RO" sz="2000" b="1" i="1" dirty="0"/>
              <a:t>- compactă, unitară</a:t>
            </a:r>
          </a:p>
          <a:p>
            <a:pPr marL="0" lvl="1" indent="-342900" algn="just">
              <a:buFontTx/>
              <a:buChar char="-"/>
            </a:pPr>
            <a:r>
              <a:rPr lang="ro-RO" sz="2000" b="1" i="1" dirty="0"/>
              <a:t>dezvoltare ulterioară</a:t>
            </a:r>
          </a:p>
          <a:p>
            <a:pPr marL="0" lvl="1" indent="-342900" algn="just">
              <a:buFontTx/>
              <a:buChar char="-"/>
            </a:pPr>
            <a:r>
              <a:rPr lang="ro-RO" sz="2000" b="1" i="1" dirty="0"/>
              <a:t>cele două subzone au structură urbanistică diferită</a:t>
            </a:r>
          </a:p>
        </p:txBody>
      </p:sp>
    </p:spTree>
    <p:extLst>
      <p:ext uri="{BB962C8B-B14F-4D97-AF65-F5344CB8AC3E}">
        <p14:creationId xmlns:p14="http://schemas.microsoft.com/office/powerpoint/2010/main" val="37762261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54194"/>
          <a:stretch/>
        </p:blipFill>
        <p:spPr>
          <a:xfrm>
            <a:off x="98322" y="891125"/>
            <a:ext cx="8672052" cy="511638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82233"/>
            <a:ext cx="4015523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2" indent="-457200">
              <a:buFont typeface="+mj-lt"/>
              <a:buAutoNum type="arabicPeriod"/>
            </a:pPr>
            <a:r>
              <a:rPr lang="ro-RO" sz="3300" b="1" dirty="0"/>
              <a:t>Emisii</a:t>
            </a:r>
          </a:p>
          <a:p>
            <a:pPr marL="0" lvl="2"/>
            <a:r>
              <a:rPr lang="ro-RO" sz="3300" b="1" dirty="0"/>
              <a:t>Surse liniare de emisii</a:t>
            </a:r>
          </a:p>
        </p:txBody>
      </p:sp>
      <p:sp>
        <p:nvSpPr>
          <p:cNvPr id="6" name="Rectangle 5"/>
          <p:cNvSpPr/>
          <p:nvPr/>
        </p:nvSpPr>
        <p:spPr>
          <a:xfrm>
            <a:off x="8005425" y="5615383"/>
            <a:ext cx="405384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/>
            <a:r>
              <a:rPr lang="ro-RO" sz="2000" b="1" i="1" dirty="0"/>
              <a:t>PLAN DE MOBILITATE URBANĂ DURABILĂ Municipiul Târgoviște (Extras) </a:t>
            </a:r>
            <a:endParaRPr lang="en-US" sz="2000" b="1" i="1" dirty="0"/>
          </a:p>
        </p:txBody>
      </p:sp>
      <p:sp>
        <p:nvSpPr>
          <p:cNvPr id="9" name="Rectangle 8"/>
          <p:cNvSpPr/>
          <p:nvPr/>
        </p:nvSpPr>
        <p:spPr>
          <a:xfrm>
            <a:off x="8390755" y="1190229"/>
            <a:ext cx="3668510" cy="255454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lvl="1" algn="just"/>
            <a:r>
              <a:rPr lang="ro-RO" sz="2000" b="1" i="1" dirty="0"/>
              <a:t>Z.A.U.	</a:t>
            </a:r>
          </a:p>
          <a:p>
            <a:pPr marL="0" lvl="1" algn="just"/>
            <a:r>
              <a:rPr lang="ro-RO" sz="2000" b="1" i="1" dirty="0"/>
              <a:t>- Zonă predominant rezidențială</a:t>
            </a:r>
          </a:p>
          <a:p>
            <a:pPr marL="0" lvl="1" indent="-342900" algn="just">
              <a:buFontTx/>
              <a:buChar char="-"/>
            </a:pPr>
            <a:r>
              <a:rPr lang="ro-RO" sz="2000" b="1" i="1" dirty="0"/>
              <a:t>Reabilitarea infrastucturii urbane</a:t>
            </a:r>
          </a:p>
          <a:p>
            <a:pPr marL="0" lvl="1" indent="-342900" algn="just">
              <a:buFontTx/>
              <a:buChar char="-"/>
            </a:pPr>
            <a:r>
              <a:rPr lang="ro-RO" sz="2000" b="1" i="1" dirty="0"/>
              <a:t>Supraveghere prin sistem de monitorizare</a:t>
            </a:r>
          </a:p>
          <a:p>
            <a:pPr marL="0" lvl="1" indent="-342900" algn="just">
              <a:buFontTx/>
              <a:buChar char="-"/>
            </a:pPr>
            <a:r>
              <a:rPr lang="ro-RO" sz="2000" b="1" i="1" dirty="0"/>
              <a:t>Grad de accesibilitate sporit</a:t>
            </a:r>
          </a:p>
          <a:p>
            <a:pPr marL="0" lvl="1" indent="-342900" algn="just">
              <a:buFontTx/>
              <a:buChar char="-"/>
            </a:pPr>
            <a:r>
              <a:rPr lang="ro-RO" sz="2000" b="1" i="1" dirty="0"/>
              <a:t>Trafic fluidizat</a:t>
            </a:r>
          </a:p>
        </p:txBody>
      </p:sp>
    </p:spTree>
    <p:extLst>
      <p:ext uri="{BB962C8B-B14F-4D97-AF65-F5344CB8AC3E}">
        <p14:creationId xmlns:p14="http://schemas.microsoft.com/office/powerpoint/2010/main" val="13252698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213" y="4339408"/>
            <a:ext cx="9093904" cy="1913908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40108" y="1578652"/>
            <a:ext cx="8350647" cy="2442364"/>
            <a:chOff x="5088950" y="1285405"/>
            <a:chExt cx="6821506" cy="1701042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/>
            <a:srcRect b="38001"/>
            <a:stretch/>
          </p:blipFill>
          <p:spPr>
            <a:xfrm>
              <a:off x="5088950" y="1285405"/>
              <a:ext cx="6723547" cy="1701042"/>
            </a:xfrm>
            <a:prstGeom prst="rect">
              <a:avLst/>
            </a:prstGeom>
          </p:spPr>
        </p:pic>
        <p:sp>
          <p:nvSpPr>
            <p:cNvPr id="8" name="Rounded Rectangle 7"/>
            <p:cNvSpPr/>
            <p:nvPr/>
          </p:nvSpPr>
          <p:spPr>
            <a:xfrm>
              <a:off x="5186909" y="1738781"/>
              <a:ext cx="6723547" cy="688259"/>
            </a:xfrm>
            <a:prstGeom prst="roundRect">
              <a:avLst/>
            </a:prstGeom>
            <a:noFill/>
            <a:ln w="5715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o-RO">
                <a:ln w="28575">
                  <a:solidFill>
                    <a:schemeClr val="tx1"/>
                  </a:solidFill>
                </a:ln>
                <a:noFill/>
              </a:endParaRPr>
            </a:p>
          </p:txBody>
        </p:sp>
      </p:grpSp>
      <p:sp>
        <p:nvSpPr>
          <p:cNvPr id="9" name="Rounded Rectangle 8"/>
          <p:cNvSpPr/>
          <p:nvPr/>
        </p:nvSpPr>
        <p:spPr>
          <a:xfrm>
            <a:off x="190815" y="4339408"/>
            <a:ext cx="9448017" cy="1805579"/>
          </a:xfrm>
          <a:prstGeom prst="roundRect">
            <a:avLst/>
          </a:prstGeom>
          <a:noFill/>
          <a:ln w="571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>
              <a:ln w="28575">
                <a:solidFill>
                  <a:schemeClr val="tx1"/>
                </a:solidFill>
              </a:ln>
              <a:noFill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7595" y="1011714"/>
            <a:ext cx="7005463" cy="74545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7059561" y="6144987"/>
            <a:ext cx="513243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/>
            <a:r>
              <a:rPr lang="ro-RO" sz="2000" b="1" dirty="0"/>
              <a:t>PLAN DE MOBILITATE URBANĂ DURABILĂ Municipiul Târgoviște</a:t>
            </a:r>
            <a:endParaRPr lang="en-US" sz="2000" b="1" dirty="0"/>
          </a:p>
        </p:txBody>
      </p:sp>
      <p:sp>
        <p:nvSpPr>
          <p:cNvPr id="12" name="Rectangle 11"/>
          <p:cNvSpPr/>
          <p:nvPr/>
        </p:nvSpPr>
        <p:spPr>
          <a:xfrm>
            <a:off x="0" y="82233"/>
            <a:ext cx="4015523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2" indent="-457200">
              <a:buFont typeface="+mj-lt"/>
              <a:buAutoNum type="arabicPeriod"/>
            </a:pPr>
            <a:r>
              <a:rPr lang="ro-RO" sz="3300" b="1" dirty="0"/>
              <a:t>Emisii</a:t>
            </a:r>
          </a:p>
          <a:p>
            <a:pPr marL="0" lvl="2"/>
            <a:r>
              <a:rPr lang="ro-RO" sz="3300" b="1" dirty="0"/>
              <a:t>Surse liniare de emisii</a:t>
            </a:r>
          </a:p>
        </p:txBody>
      </p:sp>
      <p:sp>
        <p:nvSpPr>
          <p:cNvPr id="10" name="Rectangle 9"/>
          <p:cNvSpPr/>
          <p:nvPr/>
        </p:nvSpPr>
        <p:spPr>
          <a:xfrm>
            <a:off x="8390755" y="1190229"/>
            <a:ext cx="3668510" cy="132343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lvl="1" algn="just"/>
            <a:r>
              <a:rPr lang="ro-RO" sz="2000" b="1" i="1" dirty="0"/>
              <a:t>Z.A.U.	</a:t>
            </a:r>
          </a:p>
          <a:p>
            <a:pPr marL="342900" lvl="1" indent="-342900" algn="just">
              <a:buFontTx/>
              <a:buChar char="-"/>
            </a:pPr>
            <a:r>
              <a:rPr lang="ro-RO" sz="2000" b="1" i="1" dirty="0"/>
              <a:t>Peste 40% din locuitori</a:t>
            </a:r>
          </a:p>
          <a:p>
            <a:pPr marL="342900" lvl="1" indent="-342900" algn="just">
              <a:buFontTx/>
              <a:buChar char="-"/>
            </a:pPr>
            <a:r>
              <a:rPr lang="ro-RO" sz="2000" b="1" i="1" dirty="0"/>
              <a:t>Reabilitarea și modernizarea infrastructurii rutiere</a:t>
            </a:r>
          </a:p>
        </p:txBody>
      </p:sp>
    </p:spTree>
    <p:extLst>
      <p:ext uri="{BB962C8B-B14F-4D97-AF65-F5344CB8AC3E}">
        <p14:creationId xmlns:p14="http://schemas.microsoft.com/office/powerpoint/2010/main" val="991268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451" y="143728"/>
            <a:ext cx="10800000" cy="661096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059561" y="6144987"/>
            <a:ext cx="513243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/>
            <a:r>
              <a:rPr lang="ro-RO" sz="2000" b="1" dirty="0"/>
              <a:t>PLAN DE MOBILITATE URBANĂ DURABILĂ Municipiul Târgoviște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16610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86" y="273715"/>
            <a:ext cx="12167314" cy="6254903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521892" y="2851355"/>
            <a:ext cx="11414469" cy="363793"/>
          </a:xfrm>
          <a:prstGeom prst="roundRect">
            <a:avLst/>
          </a:prstGeom>
          <a:noFill/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>
              <a:ln w="28575">
                <a:solidFill>
                  <a:schemeClr val="tx1"/>
                </a:solidFill>
              </a:ln>
              <a:noFill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59406" y="6328563"/>
            <a:ext cx="948798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/>
            <a:r>
              <a:rPr lang="ro-RO" sz="2000" b="1" dirty="0"/>
              <a:t>PLAN DE MOBILITATE URBANĂ DURABILĂ Municipiul Târgoviște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3763014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95464" y="151059"/>
            <a:ext cx="4015523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2" indent="-457200">
              <a:buFont typeface="+mj-lt"/>
              <a:buAutoNum type="arabicPeriod"/>
            </a:pPr>
            <a:r>
              <a:rPr lang="ro-RO" sz="3300" b="1" dirty="0"/>
              <a:t>Emisii</a:t>
            </a:r>
          </a:p>
          <a:p>
            <a:pPr marL="0" lvl="2"/>
            <a:r>
              <a:rPr lang="ro-RO" sz="3300" b="1" dirty="0"/>
              <a:t>Surse liniare de emisii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7321" y="0"/>
            <a:ext cx="6884918" cy="679993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33317"/>
            <a:ext cx="4513006" cy="431435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95464" y="5668470"/>
            <a:ext cx="4857135" cy="116955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lvl="1" algn="just"/>
            <a:r>
              <a:rPr lang="ro-RO" sz="1400" b="1" dirty="0"/>
              <a:t>PMUD Municipiul Târgoviște </a:t>
            </a:r>
            <a:r>
              <a:rPr lang="ro-RO" sz="1400" dirty="0"/>
              <a:t>– sursă de informații referitoare la caracteristicile traficului rutier, respectiv cele mai aglomerate artere de circulație coroborat cu intenția de identificare a condițiilor de dispersie locală (lățime stradă și înălțime/dispunere clădiri).</a:t>
            </a:r>
            <a:endParaRPr lang="en-US" sz="1400" dirty="0"/>
          </a:p>
        </p:txBody>
      </p:sp>
      <p:sp>
        <p:nvSpPr>
          <p:cNvPr id="9" name="Rounded Rectangle 8"/>
          <p:cNvSpPr/>
          <p:nvPr/>
        </p:nvSpPr>
        <p:spPr>
          <a:xfrm>
            <a:off x="5594380" y="5447675"/>
            <a:ext cx="6527859" cy="1248093"/>
          </a:xfrm>
          <a:prstGeom prst="roundRect">
            <a:avLst/>
          </a:prstGeom>
          <a:noFill/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>
              <a:ln w="28575">
                <a:solidFill>
                  <a:schemeClr val="tx1"/>
                </a:solidFill>
              </a:ln>
              <a:noFill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87719" y="1515206"/>
            <a:ext cx="3132717" cy="43396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sz="2000" b="1" dirty="0"/>
              <a:t>Zona centrală</a:t>
            </a:r>
          </a:p>
          <a:p>
            <a:r>
              <a:rPr lang="ro-RO" b="1" dirty="0">
                <a:solidFill>
                  <a:srgbClr val="0070C0"/>
                </a:solidFill>
              </a:rPr>
              <a:t>Bd. Mircea cel Bătrân</a:t>
            </a:r>
          </a:p>
          <a:p>
            <a:r>
              <a:rPr lang="ro-RO" dirty="0"/>
              <a:t>Bd. Libertății</a:t>
            </a:r>
          </a:p>
          <a:p>
            <a:r>
              <a:rPr lang="ro-RO" dirty="0"/>
              <a:t>Bd. Independenței</a:t>
            </a:r>
          </a:p>
          <a:p>
            <a:r>
              <a:rPr lang="ro-RO" b="1" dirty="0">
                <a:solidFill>
                  <a:srgbClr val="FFC000"/>
                </a:solidFill>
              </a:rPr>
              <a:t>Calea Domnească</a:t>
            </a:r>
          </a:p>
          <a:p>
            <a:r>
              <a:rPr lang="ro-RO" dirty="0"/>
              <a:t>Calea Câmpulung</a:t>
            </a:r>
          </a:p>
          <a:p>
            <a:r>
              <a:rPr lang="ro-RO" dirty="0"/>
              <a:t>Str. Locotenent Stancu Ion</a:t>
            </a:r>
          </a:p>
          <a:p>
            <a:r>
              <a:rPr lang="ro-RO" dirty="0"/>
              <a:t> </a:t>
            </a:r>
          </a:p>
          <a:p>
            <a:r>
              <a:rPr lang="ro-RO" sz="2000" b="1" dirty="0"/>
              <a:t>Zona de proximitate a zonei</a:t>
            </a:r>
          </a:p>
          <a:p>
            <a:r>
              <a:rPr lang="ro-RO" sz="2000" b="1" dirty="0"/>
              <a:t> centrale</a:t>
            </a:r>
          </a:p>
          <a:p>
            <a:r>
              <a:rPr lang="ro-RO" dirty="0"/>
              <a:t>Bd. Ion Constantin Brătianu</a:t>
            </a:r>
          </a:p>
          <a:p>
            <a:r>
              <a:rPr lang="ro-RO" dirty="0"/>
              <a:t>Str. Tudor Vladimirescu</a:t>
            </a:r>
          </a:p>
          <a:p>
            <a:r>
              <a:rPr lang="ro-RO" dirty="0"/>
              <a:t>Bd. Eroilor</a:t>
            </a:r>
          </a:p>
          <a:p>
            <a:r>
              <a:rPr lang="ro-RO" b="1" dirty="0">
                <a:solidFill>
                  <a:srgbClr val="C00000"/>
                </a:solidFill>
              </a:rPr>
              <a:t>Bd. Unirii</a:t>
            </a:r>
          </a:p>
          <a:p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13210082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455282" y="429670"/>
            <a:ext cx="10931772" cy="5978013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ro-RO" sz="4000" dirty="0"/>
              <a:t>Activitatea A1.1 - Analiza privind situaţia actuală a monitorizării calităţii aerului la nivel naţional şi </a:t>
            </a:r>
            <a:r>
              <a:rPr lang="ro-RO" sz="4000" b="1" dirty="0"/>
              <a:t>identificarea amplasamentelor unor puncte suplimentare de prelevare pentru măsurări fixe </a:t>
            </a:r>
            <a:r>
              <a:rPr lang="ro-RO" sz="4000" dirty="0"/>
              <a:t>(noi staţii de monitorizare/ staţii existente în RNMCA)</a:t>
            </a:r>
            <a:endParaRPr lang="en-US" sz="4000" dirty="0"/>
          </a:p>
          <a:p>
            <a:pPr lvl="1" algn="just"/>
            <a:r>
              <a:rPr lang="ro-RO" i="1" dirty="0"/>
              <a:t>A1.1.3.</a:t>
            </a:r>
            <a:r>
              <a:rPr lang="ro-RO" sz="3600" dirty="0"/>
              <a:t> </a:t>
            </a:r>
            <a:r>
              <a:rPr lang="ro-RO" i="1" dirty="0"/>
              <a:t>Efectuarea de măsurători indicative în fiecare areal identificat și analiza datelor pentru stabilirea cu precizie a amplasamentelor  noilor  stații.</a:t>
            </a:r>
            <a:r>
              <a:rPr lang="ro-RO" sz="3600" dirty="0"/>
              <a:t> </a:t>
            </a:r>
          </a:p>
          <a:p>
            <a:pPr lvl="2" algn="just"/>
            <a:r>
              <a:rPr lang="ro-RO" dirty="0"/>
              <a:t>Efectuarea de campanii de măsurări ale poluanților </a:t>
            </a:r>
            <a:r>
              <a:rPr lang="ro-RO" u="sng" dirty="0"/>
              <a:t>cu respectarea procedurilor și programului stabilit de MMAP,</a:t>
            </a:r>
            <a:r>
              <a:rPr lang="ro-RO" dirty="0"/>
              <a:t> </a:t>
            </a:r>
          </a:p>
          <a:p>
            <a:pPr lvl="2" algn="just"/>
            <a:r>
              <a:rPr lang="ro-RO" b="1" u="sng" dirty="0"/>
              <a:t>Evaluarea datelor și furnizarea unor propuneri de amplasament pentru noile locații, </a:t>
            </a:r>
          </a:p>
          <a:p>
            <a:pPr lvl="2" algn="just"/>
            <a:r>
              <a:rPr lang="ro-RO" dirty="0"/>
              <a:t>Rezultatele campaniilor vor fi verificate de ANPM. </a:t>
            </a:r>
          </a:p>
          <a:p>
            <a:pPr marL="914400" lvl="2" indent="0" algn="just">
              <a:buNone/>
            </a:pPr>
            <a:endParaRPr lang="ro-RO" sz="3200" dirty="0"/>
          </a:p>
          <a:p>
            <a:pPr marL="914400" lvl="2" indent="0" algn="just">
              <a:buNone/>
            </a:pPr>
            <a:r>
              <a:rPr lang="ro-RO" sz="3200" b="1" dirty="0"/>
              <a:t>Rezultat</a:t>
            </a:r>
            <a:r>
              <a:rPr lang="ro-RO" sz="3200" dirty="0"/>
              <a:t>: Identificarea, pentru fiecare areal, a amplasamentului cu cea mai bună reprezentativitate pentru tipul de stație stabilit.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6207480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1717" y="843372"/>
            <a:ext cx="9645157" cy="58061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978770">
            <a:off x="6459971" y="5385581"/>
            <a:ext cx="20599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1200" dirty="0">
                <a:solidFill>
                  <a:schemeClr val="bg1"/>
                </a:solidFill>
              </a:rPr>
              <a:t>B-dul Ion Constantin Brătianu</a:t>
            </a:r>
          </a:p>
        </p:txBody>
      </p:sp>
      <p:sp>
        <p:nvSpPr>
          <p:cNvPr id="4" name="TextBox 3"/>
          <p:cNvSpPr txBox="1"/>
          <p:nvPr/>
        </p:nvSpPr>
        <p:spPr>
          <a:xfrm rot="19749680">
            <a:off x="6149667" y="2834111"/>
            <a:ext cx="20599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1200" dirty="0">
                <a:solidFill>
                  <a:schemeClr val="bg1"/>
                </a:solidFill>
              </a:rPr>
              <a:t>B-dul Libertății</a:t>
            </a:r>
          </a:p>
        </p:txBody>
      </p:sp>
      <p:sp>
        <p:nvSpPr>
          <p:cNvPr id="5" name="TextBox 4"/>
          <p:cNvSpPr txBox="1"/>
          <p:nvPr/>
        </p:nvSpPr>
        <p:spPr>
          <a:xfrm rot="5400000">
            <a:off x="6759855" y="4511028"/>
            <a:ext cx="20599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1200" dirty="0">
                <a:solidFill>
                  <a:schemeClr val="bg1"/>
                </a:solidFill>
              </a:rPr>
              <a:t>Strada Locotenent Stancu Ion</a:t>
            </a:r>
          </a:p>
        </p:txBody>
      </p:sp>
      <p:sp>
        <p:nvSpPr>
          <p:cNvPr id="6" name="Rectangle 5"/>
          <p:cNvSpPr/>
          <p:nvPr/>
        </p:nvSpPr>
        <p:spPr>
          <a:xfrm>
            <a:off x="3050870" y="243208"/>
            <a:ext cx="6346849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indent="-457200">
              <a:buFont typeface="+mj-lt"/>
              <a:buAutoNum type="arabicPeriod"/>
            </a:pPr>
            <a:r>
              <a:rPr lang="ro-RO" sz="3300" b="1" dirty="0"/>
              <a:t>Emisii</a:t>
            </a:r>
            <a:r>
              <a:rPr lang="en-US" sz="3300" b="1" dirty="0"/>
              <a:t> - </a:t>
            </a:r>
            <a:r>
              <a:rPr lang="ro-RO" sz="3300" b="1" dirty="0"/>
              <a:t>Surse liniare de emisii</a:t>
            </a:r>
          </a:p>
        </p:txBody>
      </p:sp>
    </p:spTree>
    <p:extLst>
      <p:ext uri="{BB962C8B-B14F-4D97-AF65-F5344CB8AC3E}">
        <p14:creationId xmlns:p14="http://schemas.microsoft.com/office/powerpoint/2010/main" val="29835968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666777" y="524109"/>
            <a:ext cx="1806414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indent="-457200">
              <a:buFont typeface="+mj-lt"/>
              <a:buAutoNum type="arabicPeriod"/>
            </a:pPr>
            <a:r>
              <a:rPr lang="ro-RO" sz="3300" b="1" dirty="0"/>
              <a:t>Emisii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268651" y="5635823"/>
            <a:ext cx="34981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b="1" i="1" dirty="0"/>
              <a:t>Inventare locale de emisii - ANPM</a:t>
            </a:r>
            <a:endParaRPr lang="ro-RO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13" name="Chart 12"/>
          <p:cNvGraphicFramePr>
            <a:graphicFrameLocks/>
          </p:cNvGraphicFramePr>
          <p:nvPr/>
        </p:nvGraphicFramePr>
        <p:xfrm>
          <a:off x="263217" y="1858407"/>
          <a:ext cx="54864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4" name="Chart 13"/>
          <p:cNvGraphicFramePr>
            <a:graphicFrameLocks/>
          </p:cNvGraphicFramePr>
          <p:nvPr/>
        </p:nvGraphicFramePr>
        <p:xfrm>
          <a:off x="6234545" y="1858407"/>
          <a:ext cx="5547145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8406514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7738" y="-14129"/>
            <a:ext cx="12176826" cy="15850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/>
            <a:r>
              <a:rPr lang="ro-RO" sz="3300" b="1" dirty="0"/>
              <a:t>2. Niveluri evaluate în zona de evaluare a calității aerului DÂMBOVIȚA </a:t>
            </a:r>
          </a:p>
          <a:p>
            <a:pPr lvl="4"/>
            <a:r>
              <a:rPr lang="ro-RO" sz="3100" b="1" dirty="0"/>
              <a:t>2.1 Măsurare - Rezultate RNMCA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477191" y="1458512"/>
            <a:ext cx="8877993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/>
            <a:r>
              <a:rPr lang="ro-RO" sz="3300" b="1" dirty="0"/>
              <a:t>DB-1 Determinări gravimetrice PM</a:t>
            </a:r>
            <a:r>
              <a:rPr lang="ro-RO" sz="3300" b="1" baseline="-25000" dirty="0"/>
              <a:t>10</a:t>
            </a:r>
            <a:endParaRPr lang="ro-RO" sz="3100" b="1" baseline="-25000" dirty="0"/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83160151"/>
              </p:ext>
            </p:extLst>
          </p:nvPr>
        </p:nvGraphicFramePr>
        <p:xfrm>
          <a:off x="106396" y="2566508"/>
          <a:ext cx="5940000" cy="396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89656457"/>
              </p:ext>
            </p:extLst>
          </p:nvPr>
        </p:nvGraphicFramePr>
        <p:xfrm>
          <a:off x="6116151" y="2566508"/>
          <a:ext cx="5940001" cy="396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1799035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5374" y="1214846"/>
            <a:ext cx="7390442" cy="322522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7738" y="-14129"/>
            <a:ext cx="1217682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/>
            <a:r>
              <a:rPr lang="ro-RO" sz="2800" b="1" dirty="0"/>
              <a:t>2. Niveluri evaluate în zona de evaluare a calității aerului </a:t>
            </a:r>
            <a:r>
              <a:rPr lang="en-US" sz="2800" b="1" dirty="0"/>
              <a:t>DÂMBOVIȚA</a:t>
            </a:r>
            <a:r>
              <a:rPr lang="ro-RO" sz="2800" b="1" dirty="0"/>
              <a:t> </a:t>
            </a:r>
            <a:endParaRPr lang="en-US" sz="2800" b="1" dirty="0"/>
          </a:p>
          <a:p>
            <a:pPr lvl="2"/>
            <a:r>
              <a:rPr lang="ro-RO" sz="2800" b="1" dirty="0"/>
              <a:t>2.1 Măsurare - Rezultate RNMCA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7738" y="848737"/>
            <a:ext cx="887799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/>
            <a:r>
              <a:rPr lang="ro-RO" sz="2800" b="1" dirty="0"/>
              <a:t>DB-1 Determinări gravimetrice PM</a:t>
            </a:r>
            <a:r>
              <a:rPr lang="ro-RO" sz="2800" b="1" baseline="-25000" dirty="0"/>
              <a:t>10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2159477"/>
              </p:ext>
            </p:extLst>
          </p:nvPr>
        </p:nvGraphicFramePr>
        <p:xfrm>
          <a:off x="365021" y="2064112"/>
          <a:ext cx="3051207" cy="164761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57018">
                  <a:extLst>
                    <a:ext uri="{9D8B030D-6E8A-4147-A177-3AD203B41FA5}">
                      <a16:colId xmlns:a16="http://schemas.microsoft.com/office/drawing/2014/main" val="168234070"/>
                    </a:ext>
                  </a:extLst>
                </a:gridCol>
                <a:gridCol w="598063">
                  <a:extLst>
                    <a:ext uri="{9D8B030D-6E8A-4147-A177-3AD203B41FA5}">
                      <a16:colId xmlns:a16="http://schemas.microsoft.com/office/drawing/2014/main" val="2056276673"/>
                    </a:ext>
                  </a:extLst>
                </a:gridCol>
                <a:gridCol w="598063">
                  <a:extLst>
                    <a:ext uri="{9D8B030D-6E8A-4147-A177-3AD203B41FA5}">
                      <a16:colId xmlns:a16="http://schemas.microsoft.com/office/drawing/2014/main" val="3220232100"/>
                    </a:ext>
                  </a:extLst>
                </a:gridCol>
                <a:gridCol w="598063">
                  <a:extLst>
                    <a:ext uri="{9D8B030D-6E8A-4147-A177-3AD203B41FA5}">
                      <a16:colId xmlns:a16="http://schemas.microsoft.com/office/drawing/2014/main" val="1785443491"/>
                    </a:ext>
                  </a:extLst>
                </a:gridCol>
              </a:tblGrid>
              <a:tr h="409355">
                <a:tc>
                  <a:txBody>
                    <a:bodyPr/>
                    <a:lstStyle/>
                    <a:p>
                      <a:pPr algn="l" fontAlgn="b"/>
                      <a:r>
                        <a:rPr lang="ro-RO" sz="1200" b="1" u="none" strike="noStrike" dirty="0">
                          <a:effectLst/>
                        </a:rPr>
                        <a:t> nr. zile cu depășiri</a:t>
                      </a:r>
                      <a:endParaRPr lang="ro-RO" sz="12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o-RO" sz="1200" b="1" u="none" strike="noStrike" dirty="0">
                          <a:effectLst/>
                        </a:rPr>
                        <a:t>2017</a:t>
                      </a:r>
                      <a:endParaRPr lang="ro-RO" sz="12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o-RO" sz="1200" b="1" u="none" strike="noStrike">
                          <a:effectLst/>
                        </a:rPr>
                        <a:t>2018</a:t>
                      </a:r>
                      <a:endParaRPr lang="ro-RO" sz="12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o-RO" sz="1200" b="1" u="none" strike="noStrike" dirty="0">
                          <a:effectLst/>
                        </a:rPr>
                        <a:t>2019</a:t>
                      </a:r>
                      <a:endParaRPr lang="ro-RO" sz="12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256480853"/>
                  </a:ext>
                </a:extLst>
              </a:tr>
              <a:tr h="208170">
                <a:tc>
                  <a:txBody>
                    <a:bodyPr/>
                    <a:lstStyle/>
                    <a:p>
                      <a:pPr algn="l" fontAlgn="b"/>
                      <a:r>
                        <a:rPr lang="ro-RO" sz="1200" u="none" strike="noStrike" dirty="0">
                          <a:effectLst/>
                        </a:rPr>
                        <a:t>Februarie</a:t>
                      </a:r>
                      <a:endParaRPr lang="ro-RO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ro-RO" sz="1200" b="1" i="1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ro-RO" sz="1200" b="1" i="1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200" b="1" i="1" u="none" strike="noStrike" dirty="0">
                          <a:effectLst/>
                        </a:rPr>
                        <a:t>1</a:t>
                      </a:r>
                      <a:endParaRPr lang="ro-RO" sz="1200" b="1" i="1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332899619"/>
                  </a:ext>
                </a:extLst>
              </a:tr>
              <a:tr h="208170">
                <a:tc>
                  <a:txBody>
                    <a:bodyPr/>
                    <a:lstStyle/>
                    <a:p>
                      <a:pPr algn="l" fontAlgn="b"/>
                      <a:r>
                        <a:rPr lang="ro-RO" sz="1200" u="none" strike="noStrike" dirty="0">
                          <a:effectLst/>
                        </a:rPr>
                        <a:t>Martie</a:t>
                      </a:r>
                      <a:endParaRPr lang="ro-RO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ro-RO" sz="1200" b="1" i="1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200" b="1" i="1" u="none" strike="noStrike" dirty="0"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ro-RO" sz="1200" b="1" i="1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950943280"/>
                  </a:ext>
                </a:extLst>
              </a:tr>
              <a:tr h="197413">
                <a:tc>
                  <a:txBody>
                    <a:bodyPr/>
                    <a:lstStyle/>
                    <a:p>
                      <a:pPr algn="l" fontAlgn="b"/>
                      <a:r>
                        <a:rPr lang="ro-RO" sz="1200" u="none" strike="noStrike" dirty="0">
                          <a:effectLst/>
                        </a:rPr>
                        <a:t>Aprilie</a:t>
                      </a:r>
                      <a:endParaRPr lang="ro-RO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200" b="1" i="1" u="none" strike="noStrike">
                          <a:effectLst/>
                        </a:rPr>
                        <a:t> </a:t>
                      </a:r>
                      <a:endParaRPr lang="ro-RO" sz="1200" b="1" i="1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200" b="1" i="1" u="none" strike="noStrike" dirty="0"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200" b="1" i="1" u="none" strike="noStrike" dirty="0">
                          <a:effectLst/>
                        </a:rPr>
                        <a:t> </a:t>
                      </a:r>
                      <a:endParaRPr lang="ro-RO" sz="1200" b="1" i="1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564095434"/>
                  </a:ext>
                </a:extLst>
              </a:tr>
              <a:tr h="208170">
                <a:tc>
                  <a:txBody>
                    <a:bodyPr/>
                    <a:lstStyle/>
                    <a:p>
                      <a:pPr algn="l" fontAlgn="b"/>
                      <a:r>
                        <a:rPr lang="ro-RO" sz="1200" u="none" strike="noStrike" dirty="0">
                          <a:effectLst/>
                        </a:rPr>
                        <a:t>Octombrie</a:t>
                      </a:r>
                      <a:endParaRPr lang="ro-RO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200" b="1" i="1" u="none" strike="noStrike" dirty="0"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ro-RO" sz="1200" b="1" i="1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200" b="1" i="1" u="none" strike="noStrike" dirty="0">
                          <a:effectLst/>
                        </a:rPr>
                        <a:t> 9</a:t>
                      </a:r>
                      <a:endParaRPr lang="ro-RO" sz="1200" b="1" i="1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701425544"/>
                  </a:ext>
                </a:extLst>
              </a:tr>
              <a:tr h="208170">
                <a:tc>
                  <a:txBody>
                    <a:bodyPr/>
                    <a:lstStyle/>
                    <a:p>
                      <a:pPr algn="l" fontAlgn="b"/>
                      <a:r>
                        <a:rPr lang="ro-RO" sz="1200" u="none" strike="noStrike" dirty="0">
                          <a:effectLst/>
                        </a:rPr>
                        <a:t>Noiembrie</a:t>
                      </a:r>
                      <a:endParaRPr lang="ro-RO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ro-RO" sz="1200" b="1" i="1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ro-RO" sz="1200" b="1" i="1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200" b="1" i="1" u="none" strike="noStrike" dirty="0">
                          <a:effectLst/>
                        </a:rPr>
                        <a:t> </a:t>
                      </a:r>
                      <a:endParaRPr lang="ro-RO" sz="1200" b="1" i="1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315483020"/>
                  </a:ext>
                </a:extLst>
              </a:tr>
              <a:tr h="208170">
                <a:tc>
                  <a:txBody>
                    <a:bodyPr/>
                    <a:lstStyle/>
                    <a:p>
                      <a:pPr algn="l" fontAlgn="b"/>
                      <a:r>
                        <a:rPr lang="ro-RO" sz="1200" u="none" strike="noStrike">
                          <a:effectLst/>
                        </a:rPr>
                        <a:t>Decembrie</a:t>
                      </a:r>
                      <a:endParaRPr lang="ro-RO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ro-RO" sz="1200" b="1" i="1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200" b="1" i="1" u="none" strike="noStrike" dirty="0"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200" b="1" i="1" u="none" strike="noStrike" dirty="0">
                          <a:effectLst/>
                        </a:rPr>
                        <a:t>2</a:t>
                      </a:r>
                      <a:endParaRPr lang="ro-RO" sz="1200" b="1" i="1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998832671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95002" y="4468453"/>
            <a:ext cx="2782621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o-RO" b="1" dirty="0"/>
              <a:t>2020</a:t>
            </a:r>
          </a:p>
          <a:p>
            <a:r>
              <a:rPr lang="ro-RO" b="1" dirty="0"/>
              <a:t>Viteza medie vânt 0,13 m/s</a:t>
            </a:r>
          </a:p>
          <a:p>
            <a:r>
              <a:rPr lang="ro-RO" b="1" dirty="0"/>
              <a:t>Frecvența calm 93,28%</a:t>
            </a:r>
            <a:endParaRPr lang="ro-RO" sz="1200" dirty="0"/>
          </a:p>
        </p:txBody>
      </p:sp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38990140"/>
              </p:ext>
            </p:extLst>
          </p:nvPr>
        </p:nvGraphicFramePr>
        <p:xfrm>
          <a:off x="3602996" y="4407447"/>
          <a:ext cx="8518347" cy="23974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Rectangle 8"/>
          <p:cNvSpPr/>
          <p:nvPr/>
        </p:nvSpPr>
        <p:spPr>
          <a:xfrm>
            <a:off x="365020" y="5669331"/>
            <a:ext cx="32379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1600" b="1" i="1" dirty="0"/>
              <a:t>funcționarea corectă a senzorilor meteo (viteză vânt)</a:t>
            </a:r>
            <a:r>
              <a:rPr lang="en-US" sz="1600" b="1" i="1" dirty="0"/>
              <a:t>???</a:t>
            </a:r>
            <a:endParaRPr lang="ro-RO" sz="1600" b="1" i="1" dirty="0"/>
          </a:p>
        </p:txBody>
      </p:sp>
    </p:spTree>
    <p:extLst>
      <p:ext uri="{BB962C8B-B14F-4D97-AF65-F5344CB8AC3E}">
        <p14:creationId xmlns:p14="http://schemas.microsoft.com/office/powerpoint/2010/main" val="27813984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60765" y="161503"/>
            <a:ext cx="12192000" cy="6456256"/>
            <a:chOff x="1" y="140902"/>
            <a:chExt cx="12192000" cy="6456256"/>
          </a:xfrm>
        </p:grpSpPr>
        <p:pic>
          <p:nvPicPr>
            <p:cNvPr id="4098" name="Picture 2" descr="Imagini pentru source apportionment lutz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81" t="23833" r="48567" b="34748"/>
            <a:stretch/>
          </p:blipFill>
          <p:spPr bwMode="auto">
            <a:xfrm>
              <a:off x="3944319" y="3011766"/>
              <a:ext cx="3453003" cy="27148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Rectangle 38"/>
            <p:cNvSpPr/>
            <p:nvPr/>
          </p:nvSpPr>
          <p:spPr>
            <a:xfrm>
              <a:off x="1" y="140902"/>
              <a:ext cx="12192000" cy="11079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2"/>
              <a:r>
                <a:rPr lang="ro-RO" sz="3300" b="1" dirty="0"/>
                <a:t>2.2 Niveluri evaluate în zona de evaluare a calității aerului DÂMBOVIȚA</a:t>
              </a:r>
              <a:endParaRPr lang="ro-RO" sz="3100" b="1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8059606" y="1347156"/>
              <a:ext cx="9605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An </a:t>
              </a:r>
              <a:r>
                <a:rPr lang="ro-RO" dirty="0"/>
                <a:t>2019</a:t>
              </a:r>
              <a:endParaRPr lang="en-US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97878" y="2164502"/>
              <a:ext cx="201612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o-RO" b="1" dirty="0"/>
                <a:t>FU</a:t>
              </a:r>
              <a:r>
                <a:rPr lang="en-US" b="1" dirty="0"/>
                <a:t> </a:t>
              </a:r>
              <a:r>
                <a:rPr lang="en-US" dirty="0"/>
                <a:t>= </a:t>
              </a:r>
              <a:r>
                <a:rPr lang="ro-RO" dirty="0"/>
                <a:t>23,01</a:t>
              </a:r>
              <a:r>
                <a:rPr lang="en-US" dirty="0"/>
                <a:t> µg/m</a:t>
              </a:r>
              <a:r>
                <a:rPr lang="en-US" baseline="30000" dirty="0"/>
                <a:t>3</a:t>
              </a:r>
              <a:endParaRPr lang="ro-RO" baseline="30000" dirty="0"/>
            </a:p>
            <a:p>
              <a:r>
                <a:rPr lang="ro-RO" dirty="0"/>
                <a:t>Nr. dep VL = 12 zile</a:t>
              </a:r>
              <a:r>
                <a:rPr lang="en-US" dirty="0"/>
                <a:t> </a:t>
              </a:r>
              <a:endParaRPr lang="ro-RO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470400" y="3105799"/>
              <a:ext cx="16796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o-RO" dirty="0"/>
                <a:t>Nivel local trafic</a:t>
              </a:r>
              <a:endParaRPr lang="en-US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751158" y="1750309"/>
              <a:ext cx="36019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o-RO" dirty="0">
                  <a:solidFill>
                    <a:srgbClr val="FF0000"/>
                  </a:solidFill>
                </a:rPr>
                <a:t>Nivel local (T)</a:t>
              </a:r>
              <a:r>
                <a:rPr lang="en-US" dirty="0">
                  <a:solidFill>
                    <a:srgbClr val="FF0000"/>
                  </a:solidFill>
                </a:rPr>
                <a:t> </a:t>
              </a:r>
              <a:r>
                <a:rPr lang="en-US" dirty="0"/>
                <a:t>= </a:t>
              </a:r>
              <a:r>
                <a:rPr lang="en-US" dirty="0">
                  <a:solidFill>
                    <a:srgbClr val="FF0000"/>
                  </a:solidFill>
                </a:rPr>
                <a:t>FU</a:t>
              </a:r>
              <a:r>
                <a:rPr lang="en-US" dirty="0"/>
                <a:t> + </a:t>
              </a:r>
              <a:r>
                <a:rPr lang="en-US" dirty="0">
                  <a:solidFill>
                    <a:srgbClr val="FF0000"/>
                  </a:solidFill>
                </a:rPr>
                <a:t>Cr. </a:t>
              </a:r>
              <a:r>
                <a:rPr lang="en-US" dirty="0" err="1">
                  <a:solidFill>
                    <a:srgbClr val="FF0000"/>
                  </a:solidFill>
                </a:rPr>
                <a:t>loc</a:t>
              </a:r>
              <a:r>
                <a:rPr lang="en-US" dirty="0">
                  <a:solidFill>
                    <a:srgbClr val="FF0000"/>
                  </a:solidFill>
                </a:rPr>
                <a:t> (T)</a:t>
              </a:r>
              <a:endParaRPr lang="ro-RO" dirty="0">
                <a:solidFill>
                  <a:srgbClr val="FF0000"/>
                </a:solidFill>
              </a:endParaRPr>
            </a:p>
            <a:p>
              <a:r>
                <a:rPr lang="ro-RO" dirty="0">
                  <a:solidFill>
                    <a:srgbClr val="FF0000"/>
                  </a:solidFill>
                </a:rPr>
                <a:t>FU = FR</a:t>
              </a:r>
              <a:r>
                <a:rPr lang="ro-RO" dirty="0"/>
                <a:t> </a:t>
              </a:r>
              <a:r>
                <a:rPr lang="ro-RO" dirty="0">
                  <a:solidFill>
                    <a:srgbClr val="FF0000"/>
                  </a:solidFill>
                </a:rPr>
                <a:t>+ Cr.U</a:t>
              </a:r>
              <a:endParaRPr lang="ro-RO" dirty="0"/>
            </a:p>
          </p:txBody>
        </p:sp>
        <p:cxnSp>
          <p:nvCxnSpPr>
            <p:cNvPr id="30" name="Straight Connector 29"/>
            <p:cNvCxnSpPr/>
            <p:nvPr/>
          </p:nvCxnSpPr>
          <p:spPr>
            <a:xfrm>
              <a:off x="6433684" y="5543002"/>
              <a:ext cx="72121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6268668" y="4774563"/>
              <a:ext cx="72121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Rectangle 36"/>
            <p:cNvSpPr/>
            <p:nvPr/>
          </p:nvSpPr>
          <p:spPr>
            <a:xfrm>
              <a:off x="231106" y="5950827"/>
              <a:ext cx="398507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o-RO" b="1" dirty="0"/>
                <a:t>Evaluare: unde este nivelul mai ridicat/ce arteră de trafic ?</a:t>
              </a:r>
              <a:endParaRPr lang="en-US" b="1" dirty="0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4391996" y="6219104"/>
              <a:ext cx="27174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Cu </a:t>
              </a:r>
              <a:r>
                <a:rPr lang="en-US" dirty="0" err="1">
                  <a:solidFill>
                    <a:srgbClr val="FF0000"/>
                  </a:solidFill>
                </a:rPr>
                <a:t>ro</a:t>
              </a:r>
              <a:r>
                <a:rPr lang="ro-RO" dirty="0">
                  <a:solidFill>
                    <a:srgbClr val="FF0000"/>
                  </a:solidFill>
                </a:rPr>
                <a:t>ș</a:t>
              </a:r>
              <a:r>
                <a:rPr lang="en-US" dirty="0">
                  <a:solidFill>
                    <a:srgbClr val="FF0000"/>
                  </a:solidFill>
                </a:rPr>
                <a:t>u </a:t>
              </a:r>
              <a:r>
                <a:rPr lang="en-US" dirty="0" err="1">
                  <a:solidFill>
                    <a:srgbClr val="FF0000"/>
                  </a:solidFill>
                </a:rPr>
                <a:t>valori</a:t>
              </a:r>
              <a:r>
                <a:rPr lang="en-US" dirty="0">
                  <a:solidFill>
                    <a:srgbClr val="FF0000"/>
                  </a:solidFill>
                </a:rPr>
                <a:t> </a:t>
              </a:r>
              <a:r>
                <a:rPr lang="en-US" dirty="0" err="1">
                  <a:solidFill>
                    <a:srgbClr val="FF0000"/>
                  </a:solidFill>
                </a:rPr>
                <a:t>necunoscute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4391996" y="830170"/>
              <a:ext cx="2717411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o-RO" b="1" dirty="0"/>
                <a:t>repartizarea surselor</a:t>
              </a:r>
              <a:endParaRPr lang="en-US" dirty="0"/>
            </a:p>
          </p:txBody>
        </p:sp>
        <p:sp>
          <p:nvSpPr>
            <p:cNvPr id="7" name="Oval 6"/>
            <p:cNvSpPr/>
            <p:nvPr/>
          </p:nvSpPr>
          <p:spPr>
            <a:xfrm>
              <a:off x="5977371" y="4328814"/>
              <a:ext cx="64945" cy="39911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ysClr val="windowText" lastClr="000000"/>
                </a:solidFill>
              </a:endParaRPr>
            </a:p>
          </p:txBody>
        </p:sp>
      </p:grpSp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9033795"/>
              </p:ext>
            </p:extLst>
          </p:nvPr>
        </p:nvGraphicFramePr>
        <p:xfrm>
          <a:off x="7669501" y="3006492"/>
          <a:ext cx="4271057" cy="2610319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1406890">
                  <a:extLst>
                    <a:ext uri="{9D8B030D-6E8A-4147-A177-3AD203B41FA5}">
                      <a16:colId xmlns:a16="http://schemas.microsoft.com/office/drawing/2014/main" val="2438204014"/>
                    </a:ext>
                  </a:extLst>
                </a:gridCol>
                <a:gridCol w="1461247">
                  <a:extLst>
                    <a:ext uri="{9D8B030D-6E8A-4147-A177-3AD203B41FA5}">
                      <a16:colId xmlns:a16="http://schemas.microsoft.com/office/drawing/2014/main" val="3156542870"/>
                    </a:ext>
                  </a:extLst>
                </a:gridCol>
                <a:gridCol w="1402920">
                  <a:extLst>
                    <a:ext uri="{9D8B030D-6E8A-4147-A177-3AD203B41FA5}">
                      <a16:colId xmlns:a16="http://schemas.microsoft.com/office/drawing/2014/main" val="74894327"/>
                    </a:ext>
                  </a:extLst>
                </a:gridCol>
              </a:tblGrid>
              <a:tr h="21150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o-RO" sz="1600" u="none" strike="noStrike" dirty="0">
                          <a:effectLst/>
                        </a:rPr>
                        <a:t>An</a:t>
                      </a:r>
                      <a:endParaRPr lang="ro-RO" sz="1600" b="0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o-RO" sz="1400" u="none" strike="noStrike" dirty="0">
                          <a:effectLst/>
                        </a:rPr>
                        <a:t>DB-1</a:t>
                      </a:r>
                      <a:endParaRPr lang="ro-RO" sz="1400" b="0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0019545"/>
                  </a:ext>
                </a:extLst>
              </a:tr>
              <a:tr h="639279">
                <a:tc v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o-RO" sz="1600" u="none" strike="noStrike" dirty="0">
                          <a:effectLst/>
                        </a:rPr>
                        <a:t>Valoare [µg/m³]</a:t>
                      </a:r>
                      <a:endParaRPr lang="ro-RO" sz="1600" b="0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o-RO" sz="1600" u="none" strike="noStrike" dirty="0">
                          <a:effectLst/>
                        </a:rPr>
                        <a:t>Procent de valori valide (%)</a:t>
                      </a:r>
                      <a:endParaRPr lang="ro-RO" sz="1600" b="0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22291164"/>
                  </a:ext>
                </a:extLst>
              </a:tr>
              <a:tr h="218931">
                <a:tc>
                  <a:txBody>
                    <a:bodyPr/>
                    <a:lstStyle/>
                    <a:p>
                      <a:pPr algn="ctr" fontAlgn="ctr"/>
                      <a:r>
                        <a:rPr lang="ro-RO" sz="1600" u="none" strike="noStrike">
                          <a:effectLst/>
                        </a:rPr>
                        <a:t>2014</a:t>
                      </a:r>
                      <a:endParaRPr lang="ro-RO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o-RO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ro-RO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64594440"/>
                  </a:ext>
                </a:extLst>
              </a:tr>
              <a:tr h="218931">
                <a:tc>
                  <a:txBody>
                    <a:bodyPr/>
                    <a:lstStyle/>
                    <a:p>
                      <a:pPr algn="ctr" fontAlgn="ctr"/>
                      <a:r>
                        <a:rPr lang="ro-RO" sz="1600" u="none" strike="noStrike">
                          <a:effectLst/>
                        </a:rPr>
                        <a:t>2015</a:t>
                      </a:r>
                      <a:endParaRPr lang="ro-RO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o-R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14,95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o-RO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13,15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58925846"/>
                  </a:ext>
                </a:extLst>
              </a:tr>
              <a:tr h="218931">
                <a:tc>
                  <a:txBody>
                    <a:bodyPr/>
                    <a:lstStyle/>
                    <a:p>
                      <a:pPr algn="ctr" fontAlgn="ctr"/>
                      <a:r>
                        <a:rPr lang="ro-RO" sz="1600" u="none" strike="noStrike">
                          <a:effectLst/>
                        </a:rPr>
                        <a:t>2016</a:t>
                      </a:r>
                      <a:endParaRPr lang="ro-RO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o-R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15,12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o-RO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27,06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00779545"/>
                  </a:ext>
                </a:extLst>
              </a:tr>
              <a:tr h="218931">
                <a:tc>
                  <a:txBody>
                    <a:bodyPr/>
                    <a:lstStyle/>
                    <a:p>
                      <a:pPr algn="ctr" fontAlgn="ctr"/>
                      <a:r>
                        <a:rPr lang="ro-RO" sz="1600" u="none" strike="noStrike" dirty="0">
                          <a:effectLst/>
                        </a:rPr>
                        <a:t>2017</a:t>
                      </a:r>
                      <a:endParaRPr lang="ro-RO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o-RO" sz="1600" u="none" strike="noStrike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19,14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o-RO" sz="1600" b="0" i="0" u="none" strike="noStrike" dirty="0">
                          <a:effectLst/>
                          <a:latin typeface="Arial" panose="020B0604020202020204" pitchFamily="34" charset="0"/>
                        </a:rPr>
                        <a:t>89,58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00152362"/>
                  </a:ext>
                </a:extLst>
              </a:tr>
              <a:tr h="218931">
                <a:tc>
                  <a:txBody>
                    <a:bodyPr/>
                    <a:lstStyle/>
                    <a:p>
                      <a:pPr algn="ctr" fontAlgn="ctr"/>
                      <a:r>
                        <a:rPr lang="ro-RO" sz="1600" u="none" strike="noStrike">
                          <a:effectLst/>
                        </a:rPr>
                        <a:t>2018</a:t>
                      </a:r>
                      <a:endParaRPr lang="ro-RO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o-RO" sz="1600" u="none" strike="noStrike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22,66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o-RO" sz="1600" b="0" i="0" u="none" strike="noStrike" dirty="0">
                          <a:effectLst/>
                          <a:latin typeface="Arial" panose="020B0604020202020204" pitchFamily="34" charset="0"/>
                        </a:rPr>
                        <a:t>98,36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20152766"/>
                  </a:ext>
                </a:extLst>
              </a:tr>
              <a:tr h="218931">
                <a:tc>
                  <a:txBody>
                    <a:bodyPr/>
                    <a:lstStyle/>
                    <a:p>
                      <a:pPr algn="ctr" fontAlgn="ctr"/>
                      <a:r>
                        <a:rPr lang="ro-RO" sz="1600" u="none" strike="noStrike" dirty="0">
                          <a:effectLst/>
                        </a:rPr>
                        <a:t>2019</a:t>
                      </a:r>
                      <a:endParaRPr lang="ro-RO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o-RO" sz="1600" u="none" strike="noStrike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23,01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o-RO" sz="1600" b="0" i="0" u="none" strike="noStrike" dirty="0">
                          <a:effectLst/>
                          <a:latin typeface="Arial" panose="020B0604020202020204" pitchFamily="34" charset="0"/>
                        </a:rPr>
                        <a:t>95,07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54321629"/>
                  </a:ext>
                </a:extLst>
              </a:tr>
              <a:tr h="218931">
                <a:tc>
                  <a:txBody>
                    <a:bodyPr/>
                    <a:lstStyle/>
                    <a:p>
                      <a:pPr algn="ctr" fontAlgn="ctr"/>
                      <a:r>
                        <a:rPr lang="ro-RO" sz="1600" u="none" strike="noStrike">
                          <a:effectLst/>
                        </a:rPr>
                        <a:t>2020</a:t>
                      </a:r>
                      <a:endParaRPr lang="ro-RO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o-R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24,19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o-RO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54,37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6564754"/>
                  </a:ext>
                </a:extLst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781417" y="1310715"/>
            <a:ext cx="13263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 </a:t>
            </a:r>
            <a:r>
              <a:rPr lang="ro-RO" dirty="0"/>
              <a:t>2019</a:t>
            </a:r>
          </a:p>
          <a:p>
            <a:r>
              <a:rPr lang="ro-RO" b="1" dirty="0"/>
              <a:t>Redefinire F</a:t>
            </a:r>
            <a:endParaRPr lang="en-US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201681" y="2782513"/>
            <a:ext cx="30279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dirty="0">
                <a:solidFill>
                  <a:srgbClr val="FF0000"/>
                </a:solidFill>
              </a:rPr>
              <a:t>Nivel local (T)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= FU + </a:t>
            </a:r>
            <a:r>
              <a:rPr lang="en-US" dirty="0">
                <a:solidFill>
                  <a:srgbClr val="FF0000"/>
                </a:solidFill>
              </a:rPr>
              <a:t>Cr. </a:t>
            </a:r>
            <a:r>
              <a:rPr lang="en-US" dirty="0" err="1">
                <a:solidFill>
                  <a:srgbClr val="FF0000"/>
                </a:solidFill>
              </a:rPr>
              <a:t>loc</a:t>
            </a:r>
            <a:r>
              <a:rPr lang="en-US" dirty="0">
                <a:solidFill>
                  <a:srgbClr val="FF0000"/>
                </a:solidFill>
              </a:rPr>
              <a:t> (T)</a:t>
            </a:r>
            <a:endParaRPr lang="ro-RO" dirty="0"/>
          </a:p>
        </p:txBody>
      </p:sp>
      <p:sp>
        <p:nvSpPr>
          <p:cNvPr id="9" name="Rectangle 8"/>
          <p:cNvSpPr/>
          <p:nvPr/>
        </p:nvSpPr>
        <p:spPr>
          <a:xfrm>
            <a:off x="201682" y="3148150"/>
            <a:ext cx="3717176" cy="259908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o-RO" dirty="0">
                <a:solidFill>
                  <a:srgbClr val="000000"/>
                </a:solidFill>
                <a:latin typeface="Calibri" panose="020F0502020204030204" pitchFamily="34" charset="0"/>
              </a:rPr>
              <a:t>Stația	Tip stație		PM</a:t>
            </a:r>
            <a:r>
              <a:rPr lang="ro-RO" baseline="-25000" dirty="0">
                <a:solidFill>
                  <a:srgbClr val="000000"/>
                </a:solidFill>
                <a:latin typeface="Calibri" panose="020F0502020204030204" pitchFamily="34" charset="0"/>
              </a:rPr>
              <a:t>10</a:t>
            </a:r>
            <a:r>
              <a:rPr lang="ro-RO" dirty="0">
                <a:solidFill>
                  <a:srgbClr val="000000"/>
                </a:solidFill>
                <a:latin typeface="Calibri" panose="020F0502020204030204" pitchFamily="34" charset="0"/>
              </a:rPr>
              <a:t> 	</a:t>
            </a:r>
          </a:p>
          <a:p>
            <a:r>
              <a:rPr lang="ro-RO" dirty="0">
                <a:solidFill>
                  <a:srgbClr val="000000"/>
                </a:solidFill>
                <a:latin typeface="Calibri" panose="020F0502020204030204" pitchFamily="34" charset="0"/>
              </a:rPr>
              <a:t>EM-1	R-REM		9,4</a:t>
            </a:r>
          </a:p>
          <a:p>
            <a:r>
              <a:rPr lang="ro-RO" dirty="0">
                <a:solidFill>
                  <a:srgbClr val="000000"/>
                </a:solidFill>
                <a:latin typeface="Calibri" panose="020F0502020204030204" pitchFamily="34" charset="0"/>
              </a:rPr>
              <a:t>B-8	R-REG		21,33</a:t>
            </a:r>
          </a:p>
          <a:p>
            <a:r>
              <a:rPr lang="ro-RO" dirty="0">
                <a:solidFill>
                  <a:srgbClr val="000000"/>
                </a:solidFill>
                <a:latin typeface="Calibri" panose="020F0502020204030204" pitchFamily="34" charset="0"/>
              </a:rPr>
              <a:t>DB-1	</a:t>
            </a:r>
            <a:r>
              <a:rPr lang="ro-RO" b="1" dirty="0">
                <a:solidFill>
                  <a:srgbClr val="000000"/>
                </a:solidFill>
                <a:latin typeface="Calibri" panose="020F0502020204030204" pitchFamily="34" charset="0"/>
              </a:rPr>
              <a:t>FU</a:t>
            </a:r>
            <a:r>
              <a:rPr lang="ro-RO" dirty="0">
                <a:solidFill>
                  <a:srgbClr val="000000"/>
                </a:solidFill>
                <a:latin typeface="Calibri" panose="020F0502020204030204" pitchFamily="34" charset="0"/>
              </a:rPr>
              <a:t>		23,01	</a:t>
            </a:r>
          </a:p>
          <a:p>
            <a:r>
              <a:rPr lang="ro-RO" dirty="0">
                <a:solidFill>
                  <a:srgbClr val="000000"/>
                </a:solidFill>
                <a:latin typeface="Calibri" panose="020F0502020204030204" pitchFamily="34" charset="0"/>
              </a:rPr>
              <a:t>Creștere FU		1,68</a:t>
            </a:r>
          </a:p>
          <a:p>
            <a:r>
              <a:rPr lang="ro-RO" dirty="0">
                <a:solidFill>
                  <a:srgbClr val="000000"/>
                </a:solidFill>
                <a:latin typeface="Calibri" panose="020F0502020204030204" pitchFamily="34" charset="0"/>
              </a:rPr>
              <a:t>contribuție MS		11,93</a:t>
            </a:r>
          </a:p>
          <a:p>
            <a:r>
              <a:rPr lang="ro-RO" b="1" i="1" dirty="0">
                <a:solidFill>
                  <a:srgbClr val="000000"/>
                </a:solidFill>
                <a:latin typeface="Calibri" panose="020F0502020204030204" pitchFamily="34" charset="0"/>
              </a:rPr>
              <a:t>concentrație medie an (</a:t>
            </a:r>
            <a:r>
              <a:rPr lang="ro-RO" b="1" i="1" dirty="0"/>
              <a:t>µg/m³) </a:t>
            </a:r>
            <a:endParaRPr lang="ro-RO" b="1" i="1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52794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1941" y="1190068"/>
            <a:ext cx="10451602" cy="386436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29309" y="82072"/>
            <a:ext cx="119888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/>
            <a:r>
              <a:rPr lang="ro-RO" sz="3300" b="1" dirty="0"/>
              <a:t>2.2</a:t>
            </a:r>
            <a:r>
              <a:rPr lang="ro-RO" sz="3300" b="1" dirty="0">
                <a:solidFill>
                  <a:srgbClr val="FF0000"/>
                </a:solidFill>
              </a:rPr>
              <a:t> </a:t>
            </a:r>
            <a:r>
              <a:rPr lang="ro-RO" sz="3300" b="1" dirty="0"/>
              <a:t>MODELARE</a:t>
            </a:r>
            <a:r>
              <a:rPr lang="en-GB" sz="3300" b="1" dirty="0"/>
              <a:t> </a:t>
            </a:r>
            <a:r>
              <a:rPr lang="ro-RO" sz="3300" b="1" dirty="0"/>
              <a:t>– Dispersia emisiilor și Repartizarea surselor </a:t>
            </a:r>
            <a:r>
              <a:rPr lang="en-GB" sz="3300" b="1" dirty="0"/>
              <a:t>(PMCA</a:t>
            </a:r>
            <a:r>
              <a:rPr lang="ro-RO" sz="3300" b="1" dirty="0"/>
              <a:t> DB)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2289872" y="1586535"/>
            <a:ext cx="417318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1" name="Right Arrow 10"/>
          <p:cNvSpPr/>
          <p:nvPr/>
        </p:nvSpPr>
        <p:spPr>
          <a:xfrm>
            <a:off x="1947334" y="4605867"/>
            <a:ext cx="4622800" cy="101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33" name="Right Arrow 32"/>
          <p:cNvSpPr/>
          <p:nvPr/>
        </p:nvSpPr>
        <p:spPr>
          <a:xfrm>
            <a:off x="2099734" y="4817536"/>
            <a:ext cx="4622800" cy="101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34" name="Right Arrow 33"/>
          <p:cNvSpPr/>
          <p:nvPr/>
        </p:nvSpPr>
        <p:spPr>
          <a:xfrm>
            <a:off x="1904999" y="3234267"/>
            <a:ext cx="4741333" cy="1354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8" name="Rectangle 7"/>
          <p:cNvSpPr/>
          <p:nvPr/>
        </p:nvSpPr>
        <p:spPr>
          <a:xfrm>
            <a:off x="7798527" y="5103674"/>
            <a:ext cx="4393474" cy="14773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o-RO" b="1" i="1" dirty="0">
                <a:solidFill>
                  <a:srgbClr val="000000"/>
                </a:solidFill>
                <a:latin typeface="Calibri" panose="020F0502020204030204" pitchFamily="34" charset="0"/>
              </a:rPr>
              <a:t>concentrație medie an (</a:t>
            </a:r>
            <a:r>
              <a:rPr lang="ro-RO" b="1" i="1" dirty="0"/>
              <a:t>µg/m³) </a:t>
            </a:r>
            <a:endParaRPr lang="ro-RO" b="1" i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ro-RO" dirty="0">
                <a:solidFill>
                  <a:srgbClr val="000000"/>
                </a:solidFill>
                <a:latin typeface="Calibri" panose="020F0502020204030204" pitchFamily="34" charset="0"/>
              </a:rPr>
              <a:t>PM</a:t>
            </a:r>
            <a:r>
              <a:rPr lang="ro-RO" baseline="-25000" dirty="0">
                <a:solidFill>
                  <a:srgbClr val="000000"/>
                </a:solidFill>
                <a:latin typeface="Calibri" panose="020F0502020204030204" pitchFamily="34" charset="0"/>
              </a:rPr>
              <a:t>10</a:t>
            </a:r>
            <a:r>
              <a:rPr lang="ro-RO" dirty="0">
                <a:solidFill>
                  <a:srgbClr val="000000"/>
                </a:solidFill>
                <a:latin typeface="Calibri" panose="020F0502020204030204" pitchFamily="34" charset="0"/>
              </a:rPr>
              <a:t> 	</a:t>
            </a:r>
          </a:p>
          <a:p>
            <a:endParaRPr lang="ro-RO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ro-RO" dirty="0">
                <a:solidFill>
                  <a:srgbClr val="000000"/>
                </a:solidFill>
                <a:latin typeface="Calibri" panose="020F0502020204030204" pitchFamily="34" charset="0"/>
              </a:rPr>
              <a:t>Creștere FU		1,729</a:t>
            </a:r>
          </a:p>
          <a:p>
            <a:endParaRPr lang="ro-RO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65742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0343" y="636070"/>
            <a:ext cx="4983840" cy="564826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652" y="1022483"/>
            <a:ext cx="4583494" cy="50554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9826" y="4903012"/>
            <a:ext cx="2152950" cy="1381318"/>
          </a:xfrm>
          <a:prstGeom prst="ellipse">
            <a:avLst/>
          </a:prstGeom>
          <a:ln w="1905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Curved Right Arrow 5"/>
          <p:cNvSpPr/>
          <p:nvPr/>
        </p:nvSpPr>
        <p:spPr>
          <a:xfrm>
            <a:off x="2288885" y="3357154"/>
            <a:ext cx="1271556" cy="2416629"/>
          </a:xfrm>
          <a:prstGeom prst="curvedRightArrow">
            <a:avLst>
              <a:gd name="adj1" fmla="val 25000"/>
              <a:gd name="adj2" fmla="val 52047"/>
              <a:gd name="adj3" fmla="val 25000"/>
            </a:avLst>
          </a:prstGeom>
          <a:solidFill>
            <a:srgbClr val="00A44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40116" y="4763292"/>
            <a:ext cx="1733792" cy="1314633"/>
          </a:xfrm>
          <a:prstGeom prst="ellipse">
            <a:avLst/>
          </a:prstGeom>
          <a:ln w="127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Curved Right Arrow 7"/>
          <p:cNvSpPr/>
          <p:nvPr/>
        </p:nvSpPr>
        <p:spPr>
          <a:xfrm>
            <a:off x="7169032" y="3164876"/>
            <a:ext cx="1248667" cy="2438067"/>
          </a:xfrm>
          <a:prstGeom prst="curvedRightArrow">
            <a:avLst>
              <a:gd name="adj1" fmla="val 25000"/>
              <a:gd name="adj2" fmla="val 52047"/>
              <a:gd name="adj3" fmla="val 25000"/>
            </a:avLst>
          </a:prstGeom>
          <a:solidFill>
            <a:srgbClr val="00A44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24663" y="1022483"/>
            <a:ext cx="7047600" cy="369332"/>
          </a:xfrm>
          <a:prstGeom prst="rect">
            <a:avLst/>
          </a:prstGeom>
          <a:solidFill>
            <a:srgbClr val="00A44E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o-RO" b="1" dirty="0">
                <a:solidFill>
                  <a:schemeClr val="bg1"/>
                </a:solidFill>
              </a:rPr>
              <a:t>Valori mai mari în partea de nord a minicipiului Târgoviște</a:t>
            </a:r>
          </a:p>
        </p:txBody>
      </p:sp>
      <p:sp>
        <p:nvSpPr>
          <p:cNvPr id="10" name="Rectangle 9"/>
          <p:cNvSpPr/>
          <p:nvPr/>
        </p:nvSpPr>
        <p:spPr>
          <a:xfrm>
            <a:off x="203200" y="26434"/>
            <a:ext cx="119888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/>
            <a:r>
              <a:rPr lang="ro-RO" sz="3300" b="1" dirty="0"/>
              <a:t>2.2</a:t>
            </a:r>
            <a:r>
              <a:rPr lang="ro-RO" sz="3300" b="1" dirty="0">
                <a:solidFill>
                  <a:srgbClr val="FF0000"/>
                </a:solidFill>
              </a:rPr>
              <a:t> </a:t>
            </a:r>
            <a:r>
              <a:rPr lang="ro-RO" sz="3300" b="1" dirty="0"/>
              <a:t>MODELARE</a:t>
            </a:r>
            <a:r>
              <a:rPr lang="en-GB" sz="3300" b="1" dirty="0"/>
              <a:t> </a:t>
            </a:r>
            <a:r>
              <a:rPr lang="ro-RO" sz="3300" b="1" dirty="0"/>
              <a:t>– Dispersia emisiilor și Repartizarea surselor </a:t>
            </a:r>
            <a:r>
              <a:rPr lang="en-GB" sz="3300" b="1" dirty="0"/>
              <a:t>(PMCA</a:t>
            </a:r>
            <a:r>
              <a:rPr lang="ro-RO" sz="3300" b="1" dirty="0"/>
              <a:t> DB)</a:t>
            </a:r>
          </a:p>
        </p:txBody>
      </p:sp>
    </p:spTree>
    <p:extLst>
      <p:ext uri="{BB962C8B-B14F-4D97-AF65-F5344CB8AC3E}">
        <p14:creationId xmlns:p14="http://schemas.microsoft.com/office/powerpoint/2010/main" val="3043809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5971" y="-5593"/>
            <a:ext cx="6566029" cy="463617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039"/>
            <a:ext cx="6558116" cy="463057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571" y="3717669"/>
            <a:ext cx="4668385" cy="2899877"/>
          </a:xfrm>
          <a:prstGeom prst="ellipse">
            <a:avLst/>
          </a:prstGeom>
          <a:ln w="127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Oval 4"/>
          <p:cNvSpPr/>
          <p:nvPr/>
        </p:nvSpPr>
        <p:spPr>
          <a:xfrm>
            <a:off x="2297114" y="2347912"/>
            <a:ext cx="495300" cy="280987"/>
          </a:xfrm>
          <a:prstGeom prst="ellipse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cxnSp>
        <p:nvCxnSpPr>
          <p:cNvPr id="9" name="Straight Connector 8"/>
          <p:cNvCxnSpPr>
            <a:stCxn id="5" idx="6"/>
            <a:endCxn id="4" idx="7"/>
          </p:cNvCxnSpPr>
          <p:nvPr/>
        </p:nvCxnSpPr>
        <p:spPr>
          <a:xfrm>
            <a:off x="2792414" y="2488406"/>
            <a:ext cx="1402873" cy="1653940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5" idx="2"/>
            <a:endCxn id="4" idx="1"/>
          </p:cNvCxnSpPr>
          <p:nvPr/>
        </p:nvCxnSpPr>
        <p:spPr>
          <a:xfrm flipH="1">
            <a:off x="894240" y="2488406"/>
            <a:ext cx="1402874" cy="1653940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8438710" y="2488405"/>
            <a:ext cx="1401304" cy="1645473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7943410" y="2347912"/>
            <a:ext cx="495300" cy="280987"/>
          </a:xfrm>
          <a:prstGeom prst="ellipse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cxnSp>
        <p:nvCxnSpPr>
          <p:cNvPr id="19" name="Straight Connector 18"/>
          <p:cNvCxnSpPr/>
          <p:nvPr/>
        </p:nvCxnSpPr>
        <p:spPr>
          <a:xfrm flipH="1">
            <a:off x="6521514" y="2488405"/>
            <a:ext cx="1404443" cy="1645473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2456" y="3812212"/>
            <a:ext cx="4977207" cy="2805334"/>
          </a:xfrm>
          <a:prstGeom prst="ellipse">
            <a:avLst/>
          </a:prstGeom>
          <a:ln w="952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6" name="TextBox 25"/>
          <p:cNvSpPr txBox="1"/>
          <p:nvPr/>
        </p:nvSpPr>
        <p:spPr>
          <a:xfrm>
            <a:off x="2792414" y="695764"/>
            <a:ext cx="7047600" cy="369332"/>
          </a:xfrm>
          <a:prstGeom prst="rect">
            <a:avLst/>
          </a:prstGeom>
          <a:solidFill>
            <a:srgbClr val="0066FF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o-RO" b="1" dirty="0">
                <a:solidFill>
                  <a:schemeClr val="bg1"/>
                </a:solidFill>
              </a:rPr>
              <a:t>Valori mai mari în partea de nord și nord est a minicipiului Târgoviște</a:t>
            </a:r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4506447" y="1371600"/>
            <a:ext cx="1955800" cy="0"/>
          </a:xfrm>
          <a:prstGeom prst="straightConnector1">
            <a:avLst/>
          </a:prstGeom>
          <a:ln>
            <a:solidFill>
              <a:schemeClr val="bg2">
                <a:lumMod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5074410" y="1078827"/>
            <a:ext cx="1103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dirty="0"/>
              <a:t>redefinire</a:t>
            </a:r>
          </a:p>
        </p:txBody>
      </p:sp>
      <p:sp>
        <p:nvSpPr>
          <p:cNvPr id="30" name="Rectangle 29"/>
          <p:cNvSpPr/>
          <p:nvPr/>
        </p:nvSpPr>
        <p:spPr>
          <a:xfrm>
            <a:off x="203200" y="-101017"/>
            <a:ext cx="1198880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/>
            <a:r>
              <a:rPr lang="ro-RO" sz="3300" b="1" dirty="0"/>
              <a:t>2.2</a:t>
            </a:r>
            <a:r>
              <a:rPr lang="ro-RO" sz="3300" b="1" dirty="0">
                <a:solidFill>
                  <a:srgbClr val="FF0000"/>
                </a:solidFill>
              </a:rPr>
              <a:t> </a:t>
            </a:r>
            <a:r>
              <a:rPr lang="ro-RO" sz="3300" b="1" dirty="0"/>
              <a:t>MODELARE</a:t>
            </a:r>
            <a:r>
              <a:rPr lang="en-GB" sz="3300" b="1" dirty="0"/>
              <a:t> </a:t>
            </a:r>
            <a:r>
              <a:rPr lang="ro-RO" sz="3300" b="1" dirty="0"/>
              <a:t>– Dispersia emisiilor</a:t>
            </a:r>
          </a:p>
        </p:txBody>
      </p:sp>
    </p:spTree>
    <p:extLst>
      <p:ext uri="{BB962C8B-B14F-4D97-AF65-F5344CB8AC3E}">
        <p14:creationId xmlns:p14="http://schemas.microsoft.com/office/powerpoint/2010/main" val="14921951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9309" y="82072"/>
            <a:ext cx="119888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/>
            <a:r>
              <a:rPr lang="ro-RO" sz="3300" b="1" dirty="0"/>
              <a:t>4. Receptori sensibili la poluare </a:t>
            </a:r>
            <a:r>
              <a:rPr lang="ro-RO" sz="3300" dirty="0"/>
              <a:t>(în vecinătatea căilor de trafic)</a:t>
            </a:r>
            <a:r>
              <a:rPr lang="ro-RO" sz="3300" b="1" dirty="0"/>
              <a:t> – identificați pe hartă. Municipiul TÂRGOVIȘTE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44" b="6822"/>
          <a:stretch/>
        </p:blipFill>
        <p:spPr>
          <a:xfrm>
            <a:off x="0" y="1190068"/>
            <a:ext cx="7056000" cy="309364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92" b="8762"/>
          <a:stretch/>
        </p:blipFill>
        <p:spPr>
          <a:xfrm>
            <a:off x="5136001" y="3815077"/>
            <a:ext cx="7055999" cy="304292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7372952" y="1347537"/>
            <a:ext cx="4138056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b="1" dirty="0"/>
              <a:t>Calea București</a:t>
            </a:r>
          </a:p>
          <a:p>
            <a:r>
              <a:rPr lang="ro-RO" dirty="0"/>
              <a:t>Școala generală nr. 3 Smaranda Gheorghiu</a:t>
            </a:r>
          </a:p>
          <a:p>
            <a:endParaRPr lang="ro-RO" dirty="0"/>
          </a:p>
          <a:p>
            <a:r>
              <a:rPr lang="ro-RO" b="1" dirty="0"/>
              <a:t>Calea Domnească</a:t>
            </a:r>
          </a:p>
          <a:p>
            <a:r>
              <a:rPr lang="ro-RO" dirty="0"/>
              <a:t>Școala Gimnazială Alexandru Brătescu</a:t>
            </a:r>
          </a:p>
          <a:p>
            <a:r>
              <a:rPr lang="ro-RO" dirty="0"/>
              <a:t>Școala Gimnazială Vasile Cârlova</a:t>
            </a:r>
          </a:p>
          <a:p>
            <a:r>
              <a:rPr lang="ro-RO" dirty="0"/>
              <a:t>Colegiul Național Ienăchiță Văcărescu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2296" y="5604646"/>
            <a:ext cx="43714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b="1" dirty="0"/>
              <a:t>Strada Tudor Vladimirescu</a:t>
            </a:r>
          </a:p>
          <a:p>
            <a:r>
              <a:rPr lang="ro-RO" dirty="0"/>
              <a:t>Spitalul Județean de Urgență Târgoviște</a:t>
            </a:r>
          </a:p>
          <a:p>
            <a:r>
              <a:rPr lang="ro-RO" dirty="0"/>
              <a:t>Spitalul Județean de Urgență Boli Infecțioase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5925273" y="2414275"/>
            <a:ext cx="1746744" cy="1676462"/>
            <a:chOff x="5309256" y="1626283"/>
            <a:chExt cx="2358188" cy="2271562"/>
          </a:xfrm>
        </p:grpSpPr>
        <p:sp>
          <p:nvSpPr>
            <p:cNvPr id="8" name="Left-Up Arrow 7"/>
            <p:cNvSpPr/>
            <p:nvPr/>
          </p:nvSpPr>
          <p:spPr>
            <a:xfrm rot="16200000">
              <a:off x="5352569" y="1582970"/>
              <a:ext cx="2271562" cy="2358188"/>
            </a:xfrm>
            <a:prstGeom prst="leftUpArrow">
              <a:avLst>
                <a:gd name="adj1" fmla="val 14423"/>
                <a:gd name="adj2" fmla="val 25000"/>
                <a:gd name="adj3" fmla="val 25000"/>
              </a:avLst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o-RO" dirty="0"/>
                <a:t>Duminică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892376" y="1993867"/>
              <a:ext cx="9795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o-RO" dirty="0">
                  <a:solidFill>
                    <a:schemeClr val="bg1"/>
                  </a:solidFill>
                </a:rPr>
                <a:t>Miercuri</a:t>
              </a: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382296" y="4482514"/>
            <a:ext cx="43714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b="1" dirty="0"/>
              <a:t>Bulevardul Unirii</a:t>
            </a:r>
          </a:p>
          <a:p>
            <a:r>
              <a:rPr lang="ro-RO" dirty="0"/>
              <a:t>Liceul Teoretic Ion Heliade Rădulescu</a:t>
            </a:r>
          </a:p>
        </p:txBody>
      </p:sp>
    </p:spTree>
    <p:extLst>
      <p:ext uri="{BB962C8B-B14F-4D97-AF65-F5344CB8AC3E}">
        <p14:creationId xmlns:p14="http://schemas.microsoft.com/office/powerpoint/2010/main" val="35225710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207" y="1012723"/>
            <a:ext cx="7022898" cy="581735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9309" y="82072"/>
            <a:ext cx="119888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/>
            <a:r>
              <a:rPr lang="ro-RO" sz="3300" b="1" dirty="0"/>
              <a:t>4. Receptori sensibili la poluare </a:t>
            </a:r>
            <a:r>
              <a:rPr lang="ro-RO" sz="3300" dirty="0"/>
              <a:t>(în vecinătatea căilor de trafic)</a:t>
            </a:r>
            <a:r>
              <a:rPr lang="ro-RO" sz="3300" b="1" dirty="0"/>
              <a:t> – identificați pe hartă. Municipiul TÂRGOVIȘTE</a:t>
            </a:r>
          </a:p>
        </p:txBody>
      </p:sp>
      <p:sp>
        <p:nvSpPr>
          <p:cNvPr id="4" name="Rectangle 3"/>
          <p:cNvSpPr/>
          <p:nvPr/>
        </p:nvSpPr>
        <p:spPr>
          <a:xfrm>
            <a:off x="7536277" y="5906747"/>
            <a:ext cx="45818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i="1" dirty="0"/>
              <a:t>STUDIU DE OPORTUNITATE privind dezvoltarea serviciului de transport public local din Municipiul Târgoviște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872439" y="2846781"/>
            <a:ext cx="509818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2800" b="1" dirty="0">
                <a:solidFill>
                  <a:srgbClr val="600000"/>
                </a:solidFill>
              </a:rPr>
              <a:t>Cea mai mare parte a populației</a:t>
            </a:r>
          </a:p>
          <a:p>
            <a:pPr marL="342900" indent="-342900">
              <a:buAutoNum type="arabicPeriod"/>
            </a:pPr>
            <a:r>
              <a:rPr lang="ro-RO" sz="2800" b="1" dirty="0">
                <a:solidFill>
                  <a:srgbClr val="600000"/>
                </a:solidFill>
              </a:rPr>
              <a:t>Bulevadrul Unirii</a:t>
            </a:r>
          </a:p>
          <a:p>
            <a:pPr marL="342900" indent="-342900">
              <a:buAutoNum type="arabicPeriod"/>
            </a:pPr>
            <a:r>
              <a:rPr lang="ro-RO" sz="2400" b="1" dirty="0">
                <a:solidFill>
                  <a:srgbClr val="C00000"/>
                </a:solidFill>
              </a:rPr>
              <a:t>Calea București</a:t>
            </a:r>
          </a:p>
          <a:p>
            <a:pPr marL="342900" indent="-342900">
              <a:buAutoNum type="arabicPeriod"/>
            </a:pPr>
            <a:endParaRPr lang="ro-RO" sz="2400" b="1" dirty="0">
              <a:solidFill>
                <a:srgbClr val="C00000"/>
              </a:solidFill>
            </a:endParaRPr>
          </a:p>
          <a:p>
            <a:pPr marL="342900" indent="-342900">
              <a:buAutoNum type="arabicPeriod"/>
            </a:pPr>
            <a:r>
              <a:rPr lang="ro-RO" sz="2400" b="1" dirty="0">
                <a:solidFill>
                  <a:srgbClr val="C00000"/>
                </a:solidFill>
              </a:rPr>
              <a:t>Bulevardul Independenței</a:t>
            </a:r>
          </a:p>
        </p:txBody>
      </p:sp>
      <p:sp>
        <p:nvSpPr>
          <p:cNvPr id="11" name="Left Arrow 10"/>
          <p:cNvSpPr/>
          <p:nvPr/>
        </p:nvSpPr>
        <p:spPr>
          <a:xfrm>
            <a:off x="4939042" y="4908884"/>
            <a:ext cx="2597235" cy="30204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sz="1400" dirty="0"/>
              <a:t>Calea București</a:t>
            </a:r>
          </a:p>
        </p:txBody>
      </p:sp>
      <p:sp>
        <p:nvSpPr>
          <p:cNvPr id="12" name="Right Arrow 11"/>
          <p:cNvSpPr/>
          <p:nvPr/>
        </p:nvSpPr>
        <p:spPr>
          <a:xfrm rot="19849782">
            <a:off x="755765" y="5189231"/>
            <a:ext cx="2257780" cy="2902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sz="1400" dirty="0"/>
              <a:t>Bulevardul Unirii</a:t>
            </a:r>
          </a:p>
        </p:txBody>
      </p:sp>
      <p:sp>
        <p:nvSpPr>
          <p:cNvPr id="8" name="Left Arrow 7"/>
          <p:cNvSpPr/>
          <p:nvPr/>
        </p:nvSpPr>
        <p:spPr>
          <a:xfrm>
            <a:off x="4097486" y="4464384"/>
            <a:ext cx="2597235" cy="19302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sz="1400" dirty="0"/>
              <a:t>Bdul Independenței</a:t>
            </a:r>
          </a:p>
        </p:txBody>
      </p:sp>
    </p:spTree>
    <p:extLst>
      <p:ext uri="{BB962C8B-B14F-4D97-AF65-F5344CB8AC3E}">
        <p14:creationId xmlns:p14="http://schemas.microsoft.com/office/powerpoint/2010/main" val="22017315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794565" y="801511"/>
            <a:ext cx="10931772" cy="5305777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ro-RO" sz="4000" b="1" dirty="0"/>
              <a:t>REGIUNEA SUD MUNTENIA</a:t>
            </a:r>
          </a:p>
          <a:p>
            <a:pPr marL="0" lvl="0" indent="0">
              <a:buNone/>
            </a:pPr>
            <a:r>
              <a:rPr lang="en-US" sz="4000" b="1" dirty="0"/>
              <a:t>Zona de </a:t>
            </a:r>
            <a:r>
              <a:rPr lang="en-US" sz="4000" b="1" dirty="0" err="1"/>
              <a:t>evaluare</a:t>
            </a:r>
            <a:r>
              <a:rPr lang="en-US" sz="4000" b="1" dirty="0"/>
              <a:t> a </a:t>
            </a:r>
            <a:r>
              <a:rPr lang="en-US" sz="4000" b="1" dirty="0" err="1"/>
              <a:t>calit</a:t>
            </a:r>
            <a:r>
              <a:rPr lang="ro-RO" sz="4000" b="1" dirty="0"/>
              <a:t>ății aerului Județul DÂMBOVIȚA	</a:t>
            </a:r>
          </a:p>
          <a:p>
            <a:pPr marL="1371600" lvl="3" indent="0">
              <a:buNone/>
            </a:pPr>
            <a:endParaRPr lang="ro-RO" b="1" dirty="0"/>
          </a:p>
          <a:p>
            <a:pPr marL="1371600" lvl="3" indent="0">
              <a:buNone/>
            </a:pPr>
            <a:r>
              <a:rPr lang="en-US" sz="4000" b="1" dirty="0" err="1"/>
              <a:t>Amplasare</a:t>
            </a:r>
            <a:r>
              <a:rPr lang="en-US" sz="4000" b="1" dirty="0"/>
              <a:t> </a:t>
            </a:r>
            <a:r>
              <a:rPr lang="en-US" sz="4000" b="1" dirty="0" err="1"/>
              <a:t>staţie</a:t>
            </a:r>
            <a:r>
              <a:rPr lang="en-US" sz="4000" b="1" dirty="0"/>
              <a:t> de </a:t>
            </a:r>
            <a:r>
              <a:rPr lang="en-US" sz="4000" b="1" dirty="0" err="1"/>
              <a:t>monitorizare</a:t>
            </a:r>
            <a:r>
              <a:rPr lang="en-US" sz="4000" b="1" dirty="0"/>
              <a:t> (</a:t>
            </a:r>
            <a:r>
              <a:rPr lang="en-US" sz="4000" b="1" dirty="0" err="1"/>
              <a:t>Trafic</a:t>
            </a:r>
            <a:r>
              <a:rPr lang="en-US" sz="4000" b="1" dirty="0"/>
              <a:t>)</a:t>
            </a:r>
            <a:r>
              <a:rPr lang="ro-RO" sz="4000" b="1" dirty="0"/>
              <a:t> în Municipiul Târgoviște</a:t>
            </a:r>
            <a:br>
              <a:rPr lang="en-US" sz="4000" b="1" dirty="0"/>
            </a:br>
            <a:r>
              <a:rPr lang="en-US" sz="4000" b="1" dirty="0" err="1"/>
              <a:t>Instalare</a:t>
            </a:r>
            <a:r>
              <a:rPr lang="en-US" sz="4000" b="1" dirty="0"/>
              <a:t> </a:t>
            </a:r>
            <a:r>
              <a:rPr lang="en-US" sz="4000" b="1" dirty="0" err="1"/>
              <a:t>echipamente</a:t>
            </a:r>
            <a:r>
              <a:rPr lang="en-US" sz="4000" b="1" dirty="0"/>
              <a:t> </a:t>
            </a:r>
            <a:r>
              <a:rPr lang="en-US" sz="4000" b="1" dirty="0" err="1"/>
              <a:t>prelevare</a:t>
            </a:r>
            <a:r>
              <a:rPr lang="en-US" sz="4000" b="1" dirty="0"/>
              <a:t> PM</a:t>
            </a:r>
            <a:r>
              <a:rPr lang="en-US" sz="4000" b="1" baseline="-25000" dirty="0"/>
              <a:t>10</a:t>
            </a:r>
            <a:r>
              <a:rPr lang="en-US" sz="4000" b="1" dirty="0"/>
              <a:t> </a:t>
            </a:r>
            <a:endParaRPr lang="ro-RO" sz="4000" b="1" dirty="0"/>
          </a:p>
          <a:p>
            <a:pPr marL="1371600" lvl="3" indent="0">
              <a:buNone/>
            </a:pPr>
            <a:r>
              <a:rPr lang="en-US" sz="4000" b="1" dirty="0" err="1"/>
              <a:t>Instalare</a:t>
            </a:r>
            <a:r>
              <a:rPr lang="en-US" sz="4000" b="1" dirty="0"/>
              <a:t> </a:t>
            </a:r>
            <a:r>
              <a:rPr lang="en-US" sz="4000" b="1" dirty="0" err="1"/>
              <a:t>echipamente</a:t>
            </a:r>
            <a:r>
              <a:rPr lang="en-US" sz="4000" b="1" dirty="0"/>
              <a:t> </a:t>
            </a:r>
            <a:r>
              <a:rPr lang="en-US" sz="4000" b="1" dirty="0" err="1"/>
              <a:t>prelevare</a:t>
            </a:r>
            <a:r>
              <a:rPr lang="en-US" sz="4000" b="1" dirty="0"/>
              <a:t> PM</a:t>
            </a:r>
            <a:r>
              <a:rPr lang="ro-RO" sz="4000" b="1" baseline="-25000" dirty="0"/>
              <a:t>2,5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4719678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ctrTitle"/>
          </p:nvPr>
        </p:nvSpPr>
        <p:spPr>
          <a:xfrm>
            <a:off x="1524002" y="1122360"/>
            <a:ext cx="9389803" cy="3121165"/>
          </a:xfrm>
        </p:spPr>
        <p:txBody>
          <a:bodyPr/>
          <a:lstStyle/>
          <a:p>
            <a:pPr lvl="0"/>
            <a:r>
              <a:rPr lang="ro-RO" sz="5400" b="1" dirty="0"/>
              <a:t>Propunere A.N.P.M pentru amplasare stație trafic</a:t>
            </a:r>
            <a:br>
              <a:rPr lang="ro-RO" sz="5400" b="1" dirty="0"/>
            </a:br>
            <a:r>
              <a:rPr lang="ro-RO" sz="5400" b="1" dirty="0"/>
              <a:t>Municipiul TÂRGOVIȘTE</a:t>
            </a:r>
            <a:endParaRPr lang="en-US" sz="5400" b="1" dirty="0"/>
          </a:p>
        </p:txBody>
      </p:sp>
    </p:spTree>
    <p:extLst>
      <p:ext uri="{BB962C8B-B14F-4D97-AF65-F5344CB8AC3E}">
        <p14:creationId xmlns:p14="http://schemas.microsoft.com/office/powerpoint/2010/main" val="7981941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86" b="7044"/>
          <a:stretch/>
        </p:blipFill>
        <p:spPr>
          <a:xfrm>
            <a:off x="0" y="1106174"/>
            <a:ext cx="12192000" cy="5751825"/>
          </a:xfrm>
          <a:prstGeom prst="rect">
            <a:avLst/>
          </a:prstGeom>
        </p:spPr>
      </p:pic>
      <p:sp>
        <p:nvSpPr>
          <p:cNvPr id="3" name="Left Arrow 2"/>
          <p:cNvSpPr/>
          <p:nvPr/>
        </p:nvSpPr>
        <p:spPr>
          <a:xfrm>
            <a:off x="9594765" y="5339481"/>
            <a:ext cx="2597235" cy="33530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dirty="0"/>
              <a:t>Calea București</a:t>
            </a:r>
          </a:p>
        </p:txBody>
      </p:sp>
      <p:sp>
        <p:nvSpPr>
          <p:cNvPr id="4" name="Left Arrow 3"/>
          <p:cNvSpPr/>
          <p:nvPr/>
        </p:nvSpPr>
        <p:spPr>
          <a:xfrm rot="20244844">
            <a:off x="6220464" y="1586650"/>
            <a:ext cx="3147250" cy="34038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dirty="0"/>
              <a:t>Strada Calea Domnească</a:t>
            </a:r>
          </a:p>
        </p:txBody>
      </p:sp>
      <p:sp>
        <p:nvSpPr>
          <p:cNvPr id="5" name="7-Point Star 4"/>
          <p:cNvSpPr/>
          <p:nvPr/>
        </p:nvSpPr>
        <p:spPr>
          <a:xfrm>
            <a:off x="4292395" y="4509114"/>
            <a:ext cx="493652" cy="469322"/>
          </a:xfrm>
          <a:prstGeom prst="star7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7" name="Right Arrow 6"/>
          <p:cNvSpPr/>
          <p:nvPr/>
        </p:nvSpPr>
        <p:spPr>
          <a:xfrm rot="20625637">
            <a:off x="468847" y="4427485"/>
            <a:ext cx="3153408" cy="42487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dirty="0"/>
              <a:t>Bulevardul Unirii</a:t>
            </a:r>
          </a:p>
        </p:txBody>
      </p:sp>
      <p:sp>
        <p:nvSpPr>
          <p:cNvPr id="8" name="7-Point Star 7"/>
          <p:cNvSpPr/>
          <p:nvPr/>
        </p:nvSpPr>
        <p:spPr>
          <a:xfrm>
            <a:off x="9623984" y="461455"/>
            <a:ext cx="493652" cy="469322"/>
          </a:xfrm>
          <a:prstGeom prst="star7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10" name="TextBox 9"/>
          <p:cNvSpPr txBox="1"/>
          <p:nvPr/>
        </p:nvSpPr>
        <p:spPr>
          <a:xfrm>
            <a:off x="9458513" y="35259"/>
            <a:ext cx="14555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dirty="0"/>
              <a:t>Propunerea 1</a:t>
            </a:r>
          </a:p>
        </p:txBody>
      </p:sp>
      <p:sp>
        <p:nvSpPr>
          <p:cNvPr id="11" name="7-Point Star 10"/>
          <p:cNvSpPr/>
          <p:nvPr/>
        </p:nvSpPr>
        <p:spPr>
          <a:xfrm>
            <a:off x="10178131" y="723194"/>
            <a:ext cx="493652" cy="469322"/>
          </a:xfrm>
          <a:prstGeom prst="star7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13" name="7-Point Star 12"/>
          <p:cNvSpPr/>
          <p:nvPr/>
        </p:nvSpPr>
        <p:spPr>
          <a:xfrm>
            <a:off x="9030016" y="5030064"/>
            <a:ext cx="564749" cy="469322"/>
          </a:xfrm>
          <a:prstGeom prst="star7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14" name="7-Point Star 13"/>
          <p:cNvSpPr/>
          <p:nvPr/>
        </p:nvSpPr>
        <p:spPr>
          <a:xfrm>
            <a:off x="8964861" y="100833"/>
            <a:ext cx="493652" cy="469322"/>
          </a:xfrm>
          <a:prstGeom prst="star7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15" name="TextBox 14"/>
          <p:cNvSpPr txBox="1"/>
          <p:nvPr/>
        </p:nvSpPr>
        <p:spPr>
          <a:xfrm>
            <a:off x="10186276" y="341335"/>
            <a:ext cx="14555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dirty="0"/>
              <a:t>Propunerea 2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0717494" y="810657"/>
            <a:ext cx="1474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b="1" dirty="0"/>
              <a:t>Propunerea</a:t>
            </a:r>
            <a:r>
              <a:rPr lang="ro-RO" dirty="0"/>
              <a:t> 3</a:t>
            </a:r>
          </a:p>
        </p:txBody>
      </p:sp>
      <p:sp>
        <p:nvSpPr>
          <p:cNvPr id="17" name="7-Point Star 16"/>
          <p:cNvSpPr/>
          <p:nvPr/>
        </p:nvSpPr>
        <p:spPr>
          <a:xfrm>
            <a:off x="6152230" y="3024659"/>
            <a:ext cx="493652" cy="469322"/>
          </a:xfrm>
          <a:prstGeom prst="star7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grpSp>
        <p:nvGrpSpPr>
          <p:cNvPr id="20" name="Group 19"/>
          <p:cNvGrpSpPr/>
          <p:nvPr/>
        </p:nvGrpSpPr>
        <p:grpSpPr>
          <a:xfrm>
            <a:off x="2577733" y="2839006"/>
            <a:ext cx="7036533" cy="3698351"/>
            <a:chOff x="1843625" y="2153264"/>
            <a:chExt cx="5646721" cy="3045715"/>
          </a:xfrm>
        </p:grpSpPr>
        <p:cxnSp>
          <p:nvCxnSpPr>
            <p:cNvPr id="21" name="Straight Connector 20"/>
            <p:cNvCxnSpPr/>
            <p:nvPr/>
          </p:nvCxnSpPr>
          <p:spPr>
            <a:xfrm>
              <a:off x="1927123" y="2153264"/>
              <a:ext cx="285135" cy="117987"/>
            </a:xfrm>
            <a:prstGeom prst="line">
              <a:avLst/>
            </a:prstGeom>
            <a:ln w="19050">
              <a:prstDash val="sys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2212258" y="2271251"/>
              <a:ext cx="417443" cy="0"/>
            </a:xfrm>
            <a:prstGeom prst="line">
              <a:avLst/>
            </a:prstGeom>
            <a:ln w="19050">
              <a:prstDash val="sys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2629701" y="2271251"/>
              <a:ext cx="337129" cy="248319"/>
            </a:xfrm>
            <a:prstGeom prst="line">
              <a:avLst/>
            </a:prstGeom>
            <a:ln w="19050">
              <a:prstDash val="sys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2966830" y="2519570"/>
              <a:ext cx="998883" cy="954156"/>
            </a:xfrm>
            <a:prstGeom prst="line">
              <a:avLst/>
            </a:prstGeom>
            <a:ln w="19050">
              <a:prstDash val="sys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H="1">
              <a:off x="3666641" y="3475327"/>
              <a:ext cx="299072" cy="298174"/>
            </a:xfrm>
            <a:prstGeom prst="line">
              <a:avLst/>
            </a:prstGeom>
            <a:ln w="19050">
              <a:prstDash val="sys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3965713" y="3473726"/>
              <a:ext cx="889552" cy="364118"/>
            </a:xfrm>
            <a:prstGeom prst="line">
              <a:avLst/>
            </a:prstGeom>
            <a:ln w="19050">
              <a:prstDash val="sys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4855265" y="3837844"/>
              <a:ext cx="1277178" cy="403048"/>
            </a:xfrm>
            <a:prstGeom prst="line">
              <a:avLst/>
            </a:prstGeom>
            <a:ln w="19050">
              <a:prstDash val="sys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V="1">
              <a:off x="6152322" y="3889562"/>
              <a:ext cx="218661" cy="349477"/>
            </a:xfrm>
            <a:prstGeom prst="line">
              <a:avLst/>
            </a:prstGeom>
            <a:ln w="19050">
              <a:prstDash val="sys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V="1">
              <a:off x="6375502" y="3538843"/>
              <a:ext cx="368198" cy="344946"/>
            </a:xfrm>
            <a:prstGeom prst="line">
              <a:avLst/>
            </a:prstGeom>
            <a:ln w="19050">
              <a:prstDash val="sys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6758517" y="3538843"/>
              <a:ext cx="467231" cy="456687"/>
            </a:xfrm>
            <a:prstGeom prst="line">
              <a:avLst/>
            </a:prstGeom>
            <a:ln w="19050">
              <a:prstDash val="sys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7225748" y="4002984"/>
              <a:ext cx="264598" cy="485114"/>
            </a:xfrm>
            <a:prstGeom prst="line">
              <a:avLst/>
            </a:prstGeom>
            <a:ln w="19050">
              <a:prstDash val="sys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H="1">
              <a:off x="6433616" y="4488098"/>
              <a:ext cx="1056730" cy="710880"/>
            </a:xfrm>
            <a:prstGeom prst="line">
              <a:avLst/>
            </a:prstGeom>
            <a:ln w="19050">
              <a:prstDash val="sys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H="1" flipV="1">
              <a:off x="5821667" y="4723688"/>
              <a:ext cx="613921" cy="475291"/>
            </a:xfrm>
            <a:prstGeom prst="line">
              <a:avLst/>
            </a:prstGeom>
            <a:ln w="19050">
              <a:prstDash val="sys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flipH="1">
              <a:off x="5738429" y="4719684"/>
              <a:ext cx="83239" cy="177625"/>
            </a:xfrm>
            <a:prstGeom prst="line">
              <a:avLst/>
            </a:prstGeom>
            <a:ln w="19050">
              <a:prstDash val="sys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flipH="1" flipV="1">
              <a:off x="5136072" y="4500725"/>
              <a:ext cx="611949" cy="396584"/>
            </a:xfrm>
            <a:prstGeom prst="line">
              <a:avLst/>
            </a:prstGeom>
            <a:ln w="19050">
              <a:prstDash val="sys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flipH="1">
              <a:off x="5058393" y="4500725"/>
              <a:ext cx="77679" cy="102668"/>
            </a:xfrm>
            <a:prstGeom prst="line">
              <a:avLst/>
            </a:prstGeom>
            <a:ln w="19050">
              <a:prstDash val="sys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flipH="1" flipV="1">
              <a:off x="3666641" y="3764619"/>
              <a:ext cx="1395785" cy="838774"/>
            </a:xfrm>
            <a:prstGeom prst="line">
              <a:avLst/>
            </a:prstGeom>
            <a:ln w="19050">
              <a:prstDash val="sys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flipH="1" flipV="1">
              <a:off x="2282345" y="2987556"/>
              <a:ext cx="1384296" cy="785945"/>
            </a:xfrm>
            <a:prstGeom prst="line">
              <a:avLst/>
            </a:prstGeom>
            <a:ln w="19050">
              <a:prstDash val="sys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flipH="1" flipV="1">
              <a:off x="2113569" y="2864306"/>
              <a:ext cx="168775" cy="123250"/>
            </a:xfrm>
            <a:prstGeom prst="line">
              <a:avLst/>
            </a:prstGeom>
            <a:ln w="19050">
              <a:prstDash val="sys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flipH="1" flipV="1">
              <a:off x="1843625" y="2434438"/>
              <a:ext cx="269944" cy="429868"/>
            </a:xfrm>
            <a:prstGeom prst="line">
              <a:avLst/>
            </a:prstGeom>
            <a:ln w="19050">
              <a:prstDash val="sys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flipV="1">
              <a:off x="1843709" y="2153264"/>
              <a:ext cx="83414" cy="281174"/>
            </a:xfrm>
            <a:prstGeom prst="line">
              <a:avLst/>
            </a:prstGeom>
            <a:ln w="19050">
              <a:prstDash val="sys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2" name="7-Point Star 41"/>
          <p:cNvSpPr/>
          <p:nvPr/>
        </p:nvSpPr>
        <p:spPr>
          <a:xfrm>
            <a:off x="6336917" y="2318387"/>
            <a:ext cx="493652" cy="469322"/>
          </a:xfrm>
          <a:prstGeom prst="star7">
            <a:avLst/>
          </a:prstGeom>
          <a:noFill/>
          <a:ln w="381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43" name="7-Point Star 42"/>
          <p:cNvSpPr/>
          <p:nvPr/>
        </p:nvSpPr>
        <p:spPr>
          <a:xfrm>
            <a:off x="10399730" y="1343925"/>
            <a:ext cx="493652" cy="469322"/>
          </a:xfrm>
          <a:prstGeom prst="star7">
            <a:avLst/>
          </a:prstGeom>
          <a:noFill/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44" name="TextBox 43"/>
          <p:cNvSpPr txBox="1"/>
          <p:nvPr/>
        </p:nvSpPr>
        <p:spPr>
          <a:xfrm>
            <a:off x="10717494" y="1681666"/>
            <a:ext cx="929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b="1" dirty="0"/>
              <a:t>Rezervă</a:t>
            </a:r>
            <a:endParaRPr lang="ro-RO" dirty="0"/>
          </a:p>
        </p:txBody>
      </p:sp>
      <p:sp>
        <p:nvSpPr>
          <p:cNvPr id="45" name="TextBox 44"/>
          <p:cNvSpPr txBox="1"/>
          <p:nvPr/>
        </p:nvSpPr>
        <p:spPr>
          <a:xfrm>
            <a:off x="3977389" y="178847"/>
            <a:ext cx="1082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b="1" dirty="0"/>
              <a:t>Z.A.U. - A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4353433" y="557498"/>
            <a:ext cx="1073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b="1" dirty="0"/>
              <a:t>Z.A.U. - B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4723174" y="851152"/>
            <a:ext cx="14793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b="1" dirty="0"/>
              <a:t>Zona centrală</a:t>
            </a:r>
          </a:p>
        </p:txBody>
      </p:sp>
      <p:cxnSp>
        <p:nvCxnSpPr>
          <p:cNvPr id="6" name="Straight Arrow Connector 5"/>
          <p:cNvCxnSpPr>
            <a:stCxn id="45" idx="3"/>
          </p:cNvCxnSpPr>
          <p:nvPr/>
        </p:nvCxnSpPr>
        <p:spPr>
          <a:xfrm flipV="1">
            <a:off x="5060058" y="335495"/>
            <a:ext cx="3597856" cy="280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flipV="1">
            <a:off x="5421918" y="730354"/>
            <a:ext cx="3628827" cy="280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flipV="1">
            <a:off x="6215203" y="1057155"/>
            <a:ext cx="3628827" cy="280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64468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418" y="769483"/>
            <a:ext cx="11346689" cy="607334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371805" y="446318"/>
            <a:ext cx="24387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dirty="0"/>
              <a:t>Int. cu:</a:t>
            </a:r>
          </a:p>
          <a:p>
            <a:pPr marL="285750" indent="-285750">
              <a:buFontTx/>
              <a:buChar char="-"/>
            </a:pPr>
            <a:r>
              <a:rPr lang="ro-RO" dirty="0"/>
              <a:t>Șoseaua Găești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276084" y="298812"/>
            <a:ext cx="15697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dirty="0"/>
              <a:t>Int. cu:</a:t>
            </a:r>
          </a:p>
          <a:p>
            <a:pPr marL="285750" indent="-285750">
              <a:buFontTx/>
              <a:buChar char="-"/>
            </a:pPr>
            <a:r>
              <a:rPr lang="ro-RO" dirty="0"/>
              <a:t>Strada Gării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10144164" y="1032608"/>
            <a:ext cx="42112" cy="556356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7045142" y="951527"/>
            <a:ext cx="2074799" cy="517397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67982" y="123152"/>
            <a:ext cx="214334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dirty="0"/>
              <a:t>Int. cu:</a:t>
            </a:r>
          </a:p>
          <a:p>
            <a:pPr marL="285750" indent="-285750">
              <a:buFontTx/>
              <a:buChar char="-"/>
            </a:pPr>
            <a:r>
              <a:rPr lang="ro-RO" dirty="0"/>
              <a:t>Calea Câmpulung</a:t>
            </a:r>
          </a:p>
          <a:p>
            <a:pPr marL="285750" indent="-285750">
              <a:buFontTx/>
              <a:buChar char="-"/>
            </a:pPr>
            <a:r>
              <a:rPr lang="ro-RO" dirty="0"/>
              <a:t>Bulevardul Eroilor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2446957" y="721413"/>
            <a:ext cx="1404214" cy="23996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 rot="1903763">
            <a:off x="6574444" y="5429611"/>
            <a:ext cx="223738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1400" dirty="0"/>
              <a:t>R = circa 800 m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551201" y="222933"/>
            <a:ext cx="17867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RO" b="1" u="sng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Bulevardul Unirii</a:t>
            </a:r>
            <a:endParaRPr lang="ro-RO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4" name="Right Arrow 13"/>
          <p:cNvSpPr/>
          <p:nvPr/>
        </p:nvSpPr>
        <p:spPr>
          <a:xfrm rot="20625637">
            <a:off x="3208013" y="4898583"/>
            <a:ext cx="3153408" cy="42487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dirty="0"/>
              <a:t>Bulevardul Unirii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458513" y="35259"/>
            <a:ext cx="1474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b="1" dirty="0">
                <a:solidFill>
                  <a:schemeClr val="accent1">
                    <a:lumMod val="50000"/>
                  </a:schemeClr>
                </a:solidFill>
              </a:rPr>
              <a:t>Propunerea 1</a:t>
            </a:r>
          </a:p>
        </p:txBody>
      </p:sp>
      <p:sp>
        <p:nvSpPr>
          <p:cNvPr id="16" name="7-Point Star 15"/>
          <p:cNvSpPr/>
          <p:nvPr/>
        </p:nvSpPr>
        <p:spPr>
          <a:xfrm>
            <a:off x="7845809" y="5286586"/>
            <a:ext cx="493652" cy="469322"/>
          </a:xfrm>
          <a:prstGeom prst="star7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3363234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87852"/>
            <a:ext cx="12192000" cy="5670148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5407742" y="4208206"/>
            <a:ext cx="629264" cy="639097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>
              <a:ln w="38100">
                <a:solidFill>
                  <a:schemeClr val="tx1"/>
                </a:solidFill>
              </a:ln>
              <a:noFill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3289"/>
            <a:ext cx="4082356" cy="2684208"/>
          </a:xfrm>
          <a:prstGeom prst="ellipse">
            <a:avLst/>
          </a:prstGeom>
          <a:ln w="127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0649" y="275303"/>
            <a:ext cx="5901351" cy="2959510"/>
          </a:xfrm>
          <a:prstGeom prst="ellipse">
            <a:avLst/>
          </a:prstGeom>
          <a:ln w="127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Rectangle 5"/>
          <p:cNvSpPr/>
          <p:nvPr/>
        </p:nvSpPr>
        <p:spPr>
          <a:xfrm>
            <a:off x="3551201" y="222933"/>
            <a:ext cx="17867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RO" b="1" u="sng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Bulevardul Unirii</a:t>
            </a:r>
            <a:endParaRPr lang="ro-RO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Right Arrow 6"/>
          <p:cNvSpPr/>
          <p:nvPr/>
        </p:nvSpPr>
        <p:spPr>
          <a:xfrm rot="20625637">
            <a:off x="2887099" y="5094712"/>
            <a:ext cx="3153408" cy="42487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dirty="0"/>
              <a:t>Bulevardul Unirii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58513" y="35259"/>
            <a:ext cx="1474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b="1" dirty="0">
                <a:solidFill>
                  <a:schemeClr val="accent1">
                    <a:lumMod val="50000"/>
                  </a:schemeClr>
                </a:solidFill>
              </a:rPr>
              <a:t>Propunerea 1</a:t>
            </a:r>
          </a:p>
        </p:txBody>
      </p:sp>
      <p:sp>
        <p:nvSpPr>
          <p:cNvPr id="9" name="7-Point Star 8"/>
          <p:cNvSpPr/>
          <p:nvPr/>
        </p:nvSpPr>
        <p:spPr>
          <a:xfrm>
            <a:off x="1237844" y="1520397"/>
            <a:ext cx="493652" cy="469322"/>
          </a:xfrm>
          <a:prstGeom prst="star7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cxnSp>
        <p:nvCxnSpPr>
          <p:cNvPr id="11" name="Straight Connector 10"/>
          <p:cNvCxnSpPr>
            <a:stCxn id="4" idx="3"/>
          </p:cNvCxnSpPr>
          <p:nvPr/>
        </p:nvCxnSpPr>
        <p:spPr>
          <a:xfrm>
            <a:off x="597847" y="2684404"/>
            <a:ext cx="4927882" cy="2084241"/>
          </a:xfrm>
          <a:prstGeom prst="line">
            <a:avLst/>
          </a:prstGeom>
          <a:ln w="19050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stCxn id="4" idx="7"/>
            <a:endCxn id="3" idx="7"/>
          </p:cNvCxnSpPr>
          <p:nvPr/>
        </p:nvCxnSpPr>
        <p:spPr>
          <a:xfrm>
            <a:off x="3484509" y="786382"/>
            <a:ext cx="2460343" cy="3515418"/>
          </a:xfrm>
          <a:prstGeom prst="line">
            <a:avLst/>
          </a:prstGeom>
          <a:ln w="19050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574297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031" y="1022554"/>
            <a:ext cx="11816944" cy="567012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551201" y="222933"/>
            <a:ext cx="54206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RO" b="1" u="sng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Bulevardul Unirii, Liceul Teoretic Ion Heilade Rădulescu</a:t>
            </a:r>
            <a:endParaRPr lang="ro-RO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458513" y="35259"/>
            <a:ext cx="1474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b="1" dirty="0">
                <a:solidFill>
                  <a:schemeClr val="accent1">
                    <a:lumMod val="50000"/>
                  </a:schemeClr>
                </a:solidFill>
              </a:rPr>
              <a:t>Propunerea 1</a:t>
            </a:r>
          </a:p>
        </p:txBody>
      </p:sp>
      <p:sp>
        <p:nvSpPr>
          <p:cNvPr id="5" name="7-Point Star 4"/>
          <p:cNvSpPr/>
          <p:nvPr/>
        </p:nvSpPr>
        <p:spPr>
          <a:xfrm>
            <a:off x="5550851" y="2376237"/>
            <a:ext cx="643472" cy="543943"/>
          </a:xfrm>
          <a:prstGeom prst="star7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34944277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7510" y="3993864"/>
            <a:ext cx="6184490" cy="274677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831604" y="6371303"/>
            <a:ext cx="863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dirty="0"/>
              <a:t>Sud Est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975" y="639091"/>
            <a:ext cx="5805649" cy="288497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279626" y="663674"/>
            <a:ext cx="9836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dirty="0">
                <a:solidFill>
                  <a:schemeClr val="bg1"/>
                </a:solidFill>
              </a:rPr>
              <a:t>Nord Est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671" y="656940"/>
            <a:ext cx="5618019" cy="275759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445342" y="656940"/>
            <a:ext cx="6544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dirty="0">
                <a:solidFill>
                  <a:schemeClr val="bg1"/>
                </a:solidFill>
              </a:rPr>
              <a:t>Nord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128" y="3583237"/>
            <a:ext cx="4802621" cy="297273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458513" y="35259"/>
            <a:ext cx="1474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b="1" dirty="0">
                <a:solidFill>
                  <a:schemeClr val="accent1">
                    <a:lumMod val="50000"/>
                  </a:schemeClr>
                </a:solidFill>
              </a:rPr>
              <a:t>Propunerea 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564183" y="3607646"/>
            <a:ext cx="3831636" cy="646331"/>
          </a:xfrm>
          <a:prstGeom prst="rect">
            <a:avLst/>
          </a:prstGeom>
          <a:solidFill>
            <a:srgbClr val="FFFFCC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o-RO" dirty="0"/>
              <a:t>Nu am identificat locație fără parcare! (RNMCA)</a:t>
            </a:r>
            <a:endParaRPr lang="ro-RO" dirty="0">
              <a:solidFill>
                <a:srgbClr val="00B05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551201" y="222933"/>
            <a:ext cx="54206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RO" b="1" u="sng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Bulevardul Unirii, Liceul Teoretic Ion Heilade Rădulescu</a:t>
            </a:r>
            <a:endParaRPr lang="ro-RO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250537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48" b="6412"/>
          <a:stretch/>
        </p:blipFill>
        <p:spPr>
          <a:xfrm>
            <a:off x="-1" y="1133998"/>
            <a:ext cx="12149591" cy="574344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439415" y="61017"/>
            <a:ext cx="1474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b="1" dirty="0"/>
              <a:t>Propunerea 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371805" y="446318"/>
            <a:ext cx="22690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dirty="0"/>
              <a:t>Int. cu:</a:t>
            </a:r>
          </a:p>
          <a:p>
            <a:pPr marL="285750" indent="-285750">
              <a:buFontTx/>
              <a:buChar char="-"/>
            </a:pPr>
            <a:r>
              <a:rPr lang="ro-RO" dirty="0"/>
              <a:t>Strada Petru Cercel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276084" y="298812"/>
            <a:ext cx="232666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dirty="0"/>
              <a:t>Int. cu:</a:t>
            </a:r>
          </a:p>
          <a:p>
            <a:pPr marL="285750" indent="-285750">
              <a:buFontTx/>
              <a:buChar char="-"/>
            </a:pPr>
            <a:r>
              <a:rPr lang="ro-RO" dirty="0"/>
              <a:t>Strada Vlad Țepeș și</a:t>
            </a:r>
          </a:p>
          <a:p>
            <a:pPr marL="285750" indent="-285750">
              <a:buFontTx/>
              <a:buChar char="-"/>
            </a:pPr>
            <a:r>
              <a:rPr lang="ro-RO" dirty="0"/>
              <a:t>Calea Ialomiței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8526718" y="1032608"/>
            <a:ext cx="1617445" cy="472329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7045142" y="951527"/>
            <a:ext cx="96784" cy="251356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862404" y="160384"/>
            <a:ext cx="29141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dirty="0"/>
              <a:t>Int. cu:</a:t>
            </a:r>
          </a:p>
          <a:p>
            <a:pPr marL="285750" indent="-285750">
              <a:buFontTx/>
              <a:buChar char="-"/>
            </a:pPr>
            <a:r>
              <a:rPr lang="ro-RO" dirty="0"/>
              <a:t>Strada Radu de la Afumați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2446957" y="721413"/>
            <a:ext cx="2444335" cy="70312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 rot="3731021">
            <a:off x="7132351" y="4582133"/>
            <a:ext cx="223738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1400" dirty="0"/>
              <a:t>R = circa 360 m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551201" y="232765"/>
            <a:ext cx="28423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RO" b="1" u="sng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str. Calea București (nr. 480)</a:t>
            </a:r>
            <a:endParaRPr lang="ro-RO" dirty="0">
              <a:solidFill>
                <a:srgbClr val="002060"/>
              </a:solidFill>
            </a:endParaRPr>
          </a:p>
        </p:txBody>
      </p:sp>
      <p:sp>
        <p:nvSpPr>
          <p:cNvPr id="27" name="7-Point Star 26"/>
          <p:cNvSpPr/>
          <p:nvPr/>
        </p:nvSpPr>
        <p:spPr>
          <a:xfrm>
            <a:off x="7045142" y="3856356"/>
            <a:ext cx="483331" cy="422091"/>
          </a:xfrm>
          <a:prstGeom prst="star7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78824721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87852"/>
            <a:ext cx="12192000" cy="567014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839" y="243675"/>
            <a:ext cx="4122320" cy="2833822"/>
          </a:xfrm>
          <a:prstGeom prst="ellipse">
            <a:avLst/>
          </a:prstGeom>
          <a:ln w="127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Oval 2"/>
          <p:cNvSpPr/>
          <p:nvPr/>
        </p:nvSpPr>
        <p:spPr>
          <a:xfrm>
            <a:off x="9724104" y="4916129"/>
            <a:ext cx="629264" cy="639097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>
              <a:ln w="38100">
                <a:solidFill>
                  <a:schemeClr val="tx1"/>
                </a:solidFill>
              </a:ln>
              <a:noFill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458513" y="35259"/>
            <a:ext cx="1474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b="1" dirty="0">
                <a:solidFill>
                  <a:schemeClr val="accent1">
                    <a:lumMod val="50000"/>
                  </a:schemeClr>
                </a:solidFill>
              </a:rPr>
              <a:t>Propunerea 2</a:t>
            </a:r>
          </a:p>
        </p:txBody>
      </p:sp>
      <p:sp>
        <p:nvSpPr>
          <p:cNvPr id="9" name="7-Point Star 8"/>
          <p:cNvSpPr/>
          <p:nvPr/>
        </p:nvSpPr>
        <p:spPr>
          <a:xfrm>
            <a:off x="2275353" y="1351660"/>
            <a:ext cx="493652" cy="469322"/>
          </a:xfrm>
          <a:prstGeom prst="star7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cxnSp>
        <p:nvCxnSpPr>
          <p:cNvPr id="11" name="Straight Connector 10"/>
          <p:cNvCxnSpPr>
            <a:stCxn id="15" idx="4"/>
          </p:cNvCxnSpPr>
          <p:nvPr/>
        </p:nvCxnSpPr>
        <p:spPr>
          <a:xfrm>
            <a:off x="2047321" y="3077497"/>
            <a:ext cx="7690622" cy="2657732"/>
          </a:xfrm>
          <a:prstGeom prst="line">
            <a:avLst/>
          </a:prstGeom>
          <a:ln w="19050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stCxn id="15" idx="7"/>
            <a:endCxn id="3" idx="0"/>
          </p:cNvCxnSpPr>
          <p:nvPr/>
        </p:nvCxnSpPr>
        <p:spPr>
          <a:xfrm>
            <a:off x="3504781" y="658679"/>
            <a:ext cx="6533955" cy="4257450"/>
          </a:xfrm>
          <a:prstGeom prst="line">
            <a:avLst/>
          </a:prstGeom>
          <a:ln w="19050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Left Arrow 12"/>
          <p:cNvSpPr/>
          <p:nvPr/>
        </p:nvSpPr>
        <p:spPr>
          <a:xfrm>
            <a:off x="10264877" y="5348747"/>
            <a:ext cx="1927123" cy="32603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dirty="0"/>
              <a:t>Calea București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1693" y="387248"/>
            <a:ext cx="5604970" cy="2790942"/>
          </a:xfrm>
          <a:prstGeom prst="ellipse">
            <a:avLst/>
          </a:prstGeom>
          <a:ln w="127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4" name="Rectangle 13"/>
          <p:cNvSpPr/>
          <p:nvPr/>
        </p:nvSpPr>
        <p:spPr>
          <a:xfrm>
            <a:off x="3551201" y="222933"/>
            <a:ext cx="36938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RO" b="1" u="sng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str. Calea București (probabil nr. 480)</a:t>
            </a:r>
            <a:endParaRPr lang="ro-RO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270021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3" t="9634" r="383" b="5528"/>
          <a:stretch/>
        </p:blipFill>
        <p:spPr>
          <a:xfrm>
            <a:off x="0" y="981776"/>
            <a:ext cx="12091688" cy="577034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10536" y="2140455"/>
            <a:ext cx="36813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u="sng" dirty="0">
                <a:solidFill>
                  <a:schemeClr val="bg1"/>
                </a:solidFill>
              </a:rPr>
              <a:t>cel mult 10 m de bordura trotuarului</a:t>
            </a:r>
            <a:endParaRPr lang="ro-RO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397366" y="-116"/>
            <a:ext cx="1474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b="1" dirty="0"/>
              <a:t>Propunerea 2</a:t>
            </a:r>
          </a:p>
        </p:txBody>
      </p:sp>
      <p:sp>
        <p:nvSpPr>
          <p:cNvPr id="21" name="Left Arrow 20"/>
          <p:cNvSpPr/>
          <p:nvPr/>
        </p:nvSpPr>
        <p:spPr>
          <a:xfrm rot="5605100">
            <a:off x="3849983" y="4014789"/>
            <a:ext cx="3393142" cy="401016"/>
          </a:xfrm>
          <a:prstGeom prst="leftArrow">
            <a:avLst>
              <a:gd name="adj1" fmla="val 50000"/>
              <a:gd name="adj2" fmla="val 5365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22" name="7-Point Star 21"/>
          <p:cNvSpPr/>
          <p:nvPr/>
        </p:nvSpPr>
        <p:spPr>
          <a:xfrm>
            <a:off x="4748031" y="1972591"/>
            <a:ext cx="2199668" cy="705059"/>
          </a:xfrm>
          <a:prstGeom prst="star7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8" name="Rectangle 7"/>
          <p:cNvSpPr/>
          <p:nvPr/>
        </p:nvSpPr>
        <p:spPr>
          <a:xfrm>
            <a:off x="3551201" y="222933"/>
            <a:ext cx="75979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RO" b="1" u="sng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str. Calea București (Școala Gimnazială Smaranda Gheorghiu, probabil nr. 480)</a:t>
            </a:r>
            <a:endParaRPr lang="ro-RO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41286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07" r="49282" b="22084"/>
          <a:stretch/>
        </p:blipFill>
        <p:spPr>
          <a:xfrm>
            <a:off x="-290" y="798238"/>
            <a:ext cx="4063025" cy="305110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63" b="13903"/>
          <a:stretch/>
        </p:blipFill>
        <p:spPr>
          <a:xfrm>
            <a:off x="6283864" y="4292607"/>
            <a:ext cx="5786272" cy="247471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12" b="7548"/>
          <a:stretch/>
        </p:blipFill>
        <p:spPr>
          <a:xfrm>
            <a:off x="4722940" y="1787674"/>
            <a:ext cx="5867968" cy="267164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94" b="4979"/>
          <a:stretch/>
        </p:blipFill>
        <p:spPr>
          <a:xfrm>
            <a:off x="-290" y="4194144"/>
            <a:ext cx="5546845" cy="267164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397366" y="-116"/>
            <a:ext cx="1474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b="1" dirty="0"/>
              <a:t>Propunerea 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49090" y="2132997"/>
            <a:ext cx="1842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dirty="0">
                <a:solidFill>
                  <a:schemeClr val="bg1"/>
                </a:solidFill>
              </a:rPr>
              <a:t>Maxim circa 5 m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1206758" y="6496456"/>
            <a:ext cx="863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dirty="0"/>
              <a:t>Sud Est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-8651" y="3824812"/>
            <a:ext cx="1106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dirty="0"/>
              <a:t>Nord Vest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0654780" y="1948331"/>
            <a:ext cx="9836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dirty="0"/>
              <a:t>Nord Est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365577" y="831760"/>
            <a:ext cx="8826423" cy="1200329"/>
          </a:xfrm>
          <a:prstGeom prst="rect">
            <a:avLst/>
          </a:prstGeom>
          <a:solidFill>
            <a:srgbClr val="FFFFCC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o-RO" dirty="0"/>
              <a:t>Există o </a:t>
            </a:r>
            <a:r>
              <a:rPr lang="ro-RO" dirty="0">
                <a:solidFill>
                  <a:srgbClr val="C00000"/>
                </a:solidFill>
              </a:rPr>
              <a:t>parcare</a:t>
            </a:r>
            <a:r>
              <a:rPr lang="ro-RO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  <a:r>
              <a:rPr lang="ro-RO" dirty="0"/>
              <a:t>dar un aspect care poate deveni interesant (pentru adoptarea unor măsuri eficiente de calitate a aerului), este cel al </a:t>
            </a:r>
            <a:r>
              <a:rPr lang="ro-RO" dirty="0">
                <a:solidFill>
                  <a:srgbClr val="00B050"/>
                </a:solidFill>
              </a:rPr>
              <a:t>gardurilor vii care ecranează/separă carosabilul de trotuar, unele locuri de parcare fiind aproape izolate/ecranate de aceste protecții vegetale. (RNMCA)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551201" y="222933"/>
            <a:ext cx="75979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RO" b="1" u="sng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str. Calea București (Școala Gimnazială Smaranda Gheorghiu, probabil nr. 480)</a:t>
            </a:r>
            <a:endParaRPr lang="ro-RO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3428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838200" y="60325"/>
            <a:ext cx="10515600" cy="808919"/>
          </a:xfrm>
        </p:spPr>
        <p:txBody>
          <a:bodyPr>
            <a:normAutofit/>
          </a:bodyPr>
          <a:lstStyle/>
          <a:p>
            <a:r>
              <a:rPr lang="ro-RO" b="1" dirty="0"/>
              <a:t>SURSE DATE ȘI INFORMAȚII</a:t>
            </a:r>
            <a:endParaRPr lang="en-US" b="1" dirty="0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0" y="869244"/>
            <a:ext cx="12192000" cy="5988757"/>
          </a:xfrm>
        </p:spPr>
        <p:txBody>
          <a:bodyPr>
            <a:normAutofit fontScale="47500" lnSpcReduction="20000"/>
          </a:bodyPr>
          <a:lstStyle/>
          <a:p>
            <a:pPr marL="0" lvl="0" indent="0">
              <a:buNone/>
            </a:pPr>
            <a:r>
              <a:rPr lang="ro-RO" sz="3800" b="1" dirty="0"/>
              <a:t>Google maps</a:t>
            </a:r>
            <a:r>
              <a:rPr lang="ro-RO" sz="3800" dirty="0"/>
              <a:t>:		- hărți</a:t>
            </a:r>
          </a:p>
          <a:p>
            <a:pPr marL="0" lvl="0" indent="0">
              <a:buNone/>
            </a:pPr>
            <a:r>
              <a:rPr lang="ro-RO" sz="3800" dirty="0"/>
              <a:t>			- imagini satelitare</a:t>
            </a:r>
          </a:p>
          <a:p>
            <a:pPr marL="0" lvl="0" indent="0">
              <a:buNone/>
            </a:pPr>
            <a:r>
              <a:rPr lang="ro-RO" sz="3800" b="1" dirty="0"/>
              <a:t>Eionet, Fairmode</a:t>
            </a:r>
            <a:r>
              <a:rPr lang="ro-RO" sz="3800" dirty="0"/>
              <a:t>		- documentații referitoare la SR</a:t>
            </a:r>
          </a:p>
          <a:p>
            <a:pPr marL="0" lvl="0" indent="0">
              <a:buNone/>
            </a:pPr>
            <a:r>
              <a:rPr lang="ro-RO" sz="3800" b="1" dirty="0"/>
              <a:t>Baza de date a RNMCA</a:t>
            </a:r>
            <a:r>
              <a:rPr lang="ro-RO" sz="3800" dirty="0"/>
              <a:t>:	- amplasarea stațiilor existente</a:t>
            </a:r>
          </a:p>
          <a:p>
            <a:pPr marL="0" lvl="0" indent="0">
              <a:buNone/>
            </a:pPr>
            <a:r>
              <a:rPr lang="ro-RO" sz="3800" dirty="0"/>
              <a:t>			- datele certificate de calitate a aerului obținute la stațiile RNMCA din județul Dâmbovița</a:t>
            </a:r>
          </a:p>
          <a:p>
            <a:pPr marL="0" lvl="0" indent="0">
              <a:buNone/>
            </a:pPr>
            <a:r>
              <a:rPr lang="ro-RO" sz="3800" dirty="0"/>
              <a:t>			- date meteo obținute la stațiile RNMCA din județul Dâmbovița</a:t>
            </a:r>
          </a:p>
          <a:p>
            <a:pPr marL="0" lvl="0" indent="0">
              <a:buNone/>
            </a:pPr>
            <a:r>
              <a:rPr lang="ro-RO" sz="3800" b="1" dirty="0"/>
              <a:t>Inventare de emisii ANPM</a:t>
            </a:r>
          </a:p>
          <a:p>
            <a:pPr marL="0" lvl="0" indent="0">
              <a:buNone/>
            </a:pPr>
            <a:r>
              <a:rPr lang="ro-RO" sz="3800" b="1" dirty="0">
                <a:hlinkClick r:id="rId3"/>
              </a:rPr>
              <a:t>www.mmediu.ro</a:t>
            </a:r>
            <a:r>
              <a:rPr lang="ro-RO" sz="3800" b="1" dirty="0"/>
              <a:t> </a:t>
            </a:r>
          </a:p>
          <a:p>
            <a:pPr marL="0" lvl="0" indent="0">
              <a:buNone/>
            </a:pPr>
            <a:r>
              <a:rPr lang="ro-RO" sz="3800" b="1" dirty="0"/>
              <a:t>Plan de menținere a calității aerului în județul Dâmbovița</a:t>
            </a:r>
          </a:p>
          <a:p>
            <a:pPr marL="0" lvl="0" indent="0">
              <a:buNone/>
            </a:pPr>
            <a:r>
              <a:rPr lang="ro-RO" sz="3800" b="1" dirty="0">
                <a:hlinkClick r:id="rId4"/>
              </a:rPr>
              <a:t>http://apmdb.anpm.ro/documents/840347/2605217/Plan.pdf/a343305c-c276-42cf-9064-5dbacc080a54</a:t>
            </a:r>
            <a:endParaRPr lang="ro-RO" sz="3800" b="1" dirty="0"/>
          </a:p>
          <a:p>
            <a:pPr marL="0" indent="0">
              <a:buNone/>
            </a:pPr>
            <a:r>
              <a:rPr lang="it-IT" sz="3800" b="1" dirty="0"/>
              <a:t>PLANUL DE MOBILITATE URBANĂ DURABILĂ</a:t>
            </a:r>
            <a:r>
              <a:rPr lang="ro-RO" sz="3800" b="1" dirty="0"/>
              <a:t> </a:t>
            </a:r>
            <a:r>
              <a:rPr lang="it-IT" sz="3800" b="1" dirty="0"/>
              <a:t>AL MUNICIPIULUI </a:t>
            </a:r>
            <a:r>
              <a:rPr lang="ro-RO" sz="3800" b="1" dirty="0"/>
              <a:t>TÂRGOVIȘTE</a:t>
            </a:r>
          </a:p>
          <a:p>
            <a:pPr marL="0" indent="0">
              <a:buNone/>
            </a:pPr>
            <a:r>
              <a:rPr lang="ro-RO" sz="3800" b="1" dirty="0">
                <a:hlinkClick r:id="rId5"/>
              </a:rPr>
              <a:t>http://www.pmtgv.ro/anexa%20hcl260.pdf</a:t>
            </a:r>
            <a:endParaRPr lang="ro-RO" sz="3800" b="1" dirty="0"/>
          </a:p>
          <a:p>
            <a:pPr marL="0" indent="0">
              <a:buNone/>
            </a:pPr>
            <a:r>
              <a:rPr lang="ro-RO" sz="3800" b="1" dirty="0"/>
              <a:t>Strategia Integrată de Dezvoltare Urbană a Municipiului Târgoviște 2014-2020</a:t>
            </a:r>
          </a:p>
          <a:p>
            <a:pPr marL="0" indent="0">
              <a:buNone/>
            </a:pPr>
            <a:r>
              <a:rPr lang="ro-RO" sz="3800" b="1" dirty="0">
                <a:hlinkClick r:id="rId6"/>
              </a:rPr>
              <a:t>http://www.primariatargoviste.ro/SIDU%20Targoviste%202014-2020.pdf</a:t>
            </a:r>
            <a:endParaRPr lang="ro-RO" sz="3800" b="1" dirty="0"/>
          </a:p>
          <a:p>
            <a:pPr marL="0" indent="0">
              <a:buNone/>
            </a:pPr>
            <a:r>
              <a:rPr lang="ro-RO" sz="3800" b="1" dirty="0"/>
              <a:t>STUDIU DE OPORTUNITATE privind dezvoltarea serviciului de transport public local din Municipiul Târgoviște</a:t>
            </a:r>
          </a:p>
          <a:p>
            <a:pPr marL="0" indent="0">
              <a:buNone/>
            </a:pPr>
            <a:r>
              <a:rPr lang="ro-RO" sz="3800" b="1" dirty="0">
                <a:hlinkClick r:id="rId7"/>
              </a:rPr>
              <a:t>http://www.pmtgv.ro/sed.%20ord.%2026.04.2018/anexe%20HCL%20167/Anexa%205%20SO%20Dezvoltare%20TP%20Targoviste.pdf</a:t>
            </a:r>
            <a:endParaRPr lang="ro-RO" sz="3800" b="1" dirty="0"/>
          </a:p>
          <a:p>
            <a:pPr marL="0" indent="0">
              <a:buNone/>
            </a:pPr>
            <a:r>
              <a:rPr lang="ro-RO" sz="3800" b="1" dirty="0"/>
              <a:t> </a:t>
            </a:r>
            <a:endParaRPr lang="ro-RO" sz="3300" dirty="0"/>
          </a:p>
          <a:p>
            <a:pPr marL="0" indent="0">
              <a:buNone/>
            </a:pPr>
            <a:endParaRPr lang="ro-RO" sz="3300" dirty="0"/>
          </a:p>
          <a:p>
            <a:pPr marL="0" lvl="0" indent="0">
              <a:buNone/>
            </a:pPr>
            <a:endParaRPr lang="ro-RO" sz="3200" dirty="0"/>
          </a:p>
        </p:txBody>
      </p:sp>
    </p:spTree>
    <p:extLst>
      <p:ext uri="{BB962C8B-B14F-4D97-AF65-F5344CB8AC3E}">
        <p14:creationId xmlns:p14="http://schemas.microsoft.com/office/powerpoint/2010/main" val="43550595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3498" y="1194524"/>
            <a:ext cx="9114502" cy="555640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439415" y="61017"/>
            <a:ext cx="1474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b="1" dirty="0"/>
              <a:t>Propunerea 3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276084" y="298812"/>
            <a:ext cx="21319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dirty="0"/>
              <a:t>Int. cu:</a:t>
            </a:r>
          </a:p>
          <a:p>
            <a:pPr marL="285750" indent="-285750">
              <a:buFontTx/>
              <a:buChar char="-"/>
            </a:pPr>
            <a:r>
              <a:rPr lang="ro-RO" dirty="0"/>
              <a:t>Calea Domnească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6951406" y="960701"/>
            <a:ext cx="78651" cy="158793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862404" y="160384"/>
            <a:ext cx="29006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dirty="0"/>
              <a:t>Int. cu:</a:t>
            </a:r>
          </a:p>
          <a:p>
            <a:pPr marL="285750" indent="-285750">
              <a:buFontTx/>
              <a:buChar char="-"/>
            </a:pPr>
            <a:r>
              <a:rPr lang="ro-RO" dirty="0"/>
              <a:t>Bulevardul Independenței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2446957" y="721413"/>
            <a:ext cx="2606824" cy="355703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 rot="19696133">
            <a:off x="5135705" y="3194269"/>
            <a:ext cx="223738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1400" dirty="0"/>
              <a:t>R = circa 190 m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551201" y="222933"/>
            <a:ext cx="29336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RO" b="1" u="sng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Bulevardul Mircea cel Bătrân</a:t>
            </a:r>
          </a:p>
        </p:txBody>
      </p:sp>
      <p:sp>
        <p:nvSpPr>
          <p:cNvPr id="27" name="7-Point Star 26"/>
          <p:cNvSpPr/>
          <p:nvPr/>
        </p:nvSpPr>
        <p:spPr>
          <a:xfrm>
            <a:off x="5627418" y="3761678"/>
            <a:ext cx="483331" cy="422091"/>
          </a:xfrm>
          <a:prstGeom prst="star7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28931109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424" y="911351"/>
            <a:ext cx="12072499" cy="527313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6481555" y="2530212"/>
            <a:ext cx="629264" cy="639097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>
              <a:ln w="38100">
                <a:solidFill>
                  <a:schemeClr val="tx1"/>
                </a:solidFill>
              </a:ln>
              <a:noFill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458513" y="35259"/>
            <a:ext cx="1474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b="1" dirty="0">
                <a:solidFill>
                  <a:schemeClr val="accent1">
                    <a:lumMod val="50000"/>
                  </a:schemeClr>
                </a:solidFill>
              </a:rPr>
              <a:t>Propunerea 3</a:t>
            </a:r>
          </a:p>
        </p:txBody>
      </p:sp>
      <p:cxnSp>
        <p:nvCxnSpPr>
          <p:cNvPr id="11" name="Straight Connector 10"/>
          <p:cNvCxnSpPr>
            <a:stCxn id="4" idx="4"/>
          </p:cNvCxnSpPr>
          <p:nvPr/>
        </p:nvCxnSpPr>
        <p:spPr>
          <a:xfrm>
            <a:off x="2210438" y="3169309"/>
            <a:ext cx="4366016" cy="0"/>
          </a:xfrm>
          <a:prstGeom prst="line">
            <a:avLst/>
          </a:prstGeom>
          <a:ln w="19050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stCxn id="4" idx="7"/>
            <a:endCxn id="3" idx="0"/>
          </p:cNvCxnSpPr>
          <p:nvPr/>
        </p:nvCxnSpPr>
        <p:spPr>
          <a:xfrm>
            <a:off x="3674214" y="662173"/>
            <a:ext cx="3121973" cy="1868039"/>
          </a:xfrm>
          <a:prstGeom prst="line">
            <a:avLst/>
          </a:prstGeom>
          <a:ln w="19050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Left Arrow 12"/>
          <p:cNvSpPr/>
          <p:nvPr/>
        </p:nvSpPr>
        <p:spPr>
          <a:xfrm>
            <a:off x="6148741" y="3325430"/>
            <a:ext cx="4047025" cy="31908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dirty="0"/>
              <a:t>Bulevardul Mircea cel Bătrân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46" y="232016"/>
            <a:ext cx="4140184" cy="2937293"/>
          </a:xfrm>
          <a:prstGeom prst="ellipse">
            <a:avLst/>
          </a:prstGeom>
          <a:ln w="127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9" name="7-Point Star 8"/>
          <p:cNvSpPr/>
          <p:nvPr/>
        </p:nvSpPr>
        <p:spPr>
          <a:xfrm>
            <a:off x="2501498" y="1744950"/>
            <a:ext cx="517008" cy="469322"/>
          </a:xfrm>
          <a:prstGeom prst="star7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8118" y="442496"/>
            <a:ext cx="4466753" cy="2461032"/>
          </a:xfrm>
          <a:prstGeom prst="ellipse">
            <a:avLst/>
          </a:prstGeom>
          <a:ln w="1905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0" name="Rectangle 19"/>
          <p:cNvSpPr/>
          <p:nvPr/>
        </p:nvSpPr>
        <p:spPr>
          <a:xfrm>
            <a:off x="3551201" y="222933"/>
            <a:ext cx="29336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RO" b="1" u="sng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Bulevardul Mircea cel Bătrân</a:t>
            </a:r>
          </a:p>
        </p:txBody>
      </p:sp>
    </p:spTree>
    <p:extLst>
      <p:ext uri="{BB962C8B-B14F-4D97-AF65-F5344CB8AC3E}">
        <p14:creationId xmlns:p14="http://schemas.microsoft.com/office/powerpoint/2010/main" val="50461677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710536" y="2140455"/>
            <a:ext cx="36813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u="sng" dirty="0">
                <a:solidFill>
                  <a:schemeClr val="bg1"/>
                </a:solidFill>
              </a:rPr>
              <a:t>cel mult 10 m de bordura trotuarului</a:t>
            </a:r>
            <a:endParaRPr lang="ro-RO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397366" y="-116"/>
            <a:ext cx="1474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b="1" dirty="0"/>
              <a:t>Propunerea 3</a:t>
            </a:r>
          </a:p>
        </p:txBody>
      </p:sp>
      <p:sp>
        <p:nvSpPr>
          <p:cNvPr id="21" name="Left Arrow 20"/>
          <p:cNvSpPr/>
          <p:nvPr/>
        </p:nvSpPr>
        <p:spPr>
          <a:xfrm rot="5605100">
            <a:off x="3849983" y="4014789"/>
            <a:ext cx="3393142" cy="401016"/>
          </a:xfrm>
          <a:prstGeom prst="leftArrow">
            <a:avLst>
              <a:gd name="adj1" fmla="val 50000"/>
              <a:gd name="adj2" fmla="val 5365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22" name="7-Point Star 21"/>
          <p:cNvSpPr/>
          <p:nvPr/>
        </p:nvSpPr>
        <p:spPr>
          <a:xfrm>
            <a:off x="4748031" y="1972591"/>
            <a:ext cx="2199668" cy="705059"/>
          </a:xfrm>
          <a:prstGeom prst="star7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113" y="792157"/>
            <a:ext cx="11899929" cy="581128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551201" y="222933"/>
            <a:ext cx="29336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RO" b="1" u="sng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Bulevardul Mircea cel Bătrân</a:t>
            </a:r>
          </a:p>
        </p:txBody>
      </p:sp>
      <p:sp>
        <p:nvSpPr>
          <p:cNvPr id="10" name="Left Arrow 9"/>
          <p:cNvSpPr/>
          <p:nvPr/>
        </p:nvSpPr>
        <p:spPr>
          <a:xfrm rot="5605100">
            <a:off x="4385710" y="3888784"/>
            <a:ext cx="3106049" cy="323256"/>
          </a:xfrm>
          <a:prstGeom prst="leftArrow">
            <a:avLst>
              <a:gd name="adj1" fmla="val 50000"/>
              <a:gd name="adj2" fmla="val 53657"/>
            </a:avLst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11" name="7-Point Star 10"/>
          <p:cNvSpPr/>
          <p:nvPr/>
        </p:nvSpPr>
        <p:spPr>
          <a:xfrm>
            <a:off x="4900431" y="1869348"/>
            <a:ext cx="1736343" cy="705059"/>
          </a:xfrm>
          <a:prstGeom prst="star7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72626322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5198" y="3579381"/>
            <a:ext cx="5511858" cy="295700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15" y="604497"/>
            <a:ext cx="5421986" cy="28643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578942"/>
            <a:ext cx="5885211" cy="299762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397366" y="-116"/>
            <a:ext cx="1474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b="1" dirty="0"/>
              <a:t>Propunerea 3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49090" y="2132997"/>
            <a:ext cx="1842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dirty="0">
                <a:solidFill>
                  <a:schemeClr val="bg1"/>
                </a:solidFill>
              </a:rPr>
              <a:t>Maxim circa 5 m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0643678" y="6167054"/>
            <a:ext cx="461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dirty="0"/>
              <a:t>Est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-8651" y="3824812"/>
            <a:ext cx="986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dirty="0">
                <a:solidFill>
                  <a:schemeClr val="bg1"/>
                </a:solidFill>
              </a:rPr>
              <a:t>Sud Vest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4414" y="1068762"/>
            <a:ext cx="6544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dirty="0">
                <a:solidFill>
                  <a:schemeClr val="bg1"/>
                </a:solidFill>
              </a:rPr>
              <a:t>Nord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4966" y="427843"/>
            <a:ext cx="4573791" cy="287672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 rot="19665978">
            <a:off x="8467389" y="1738085"/>
            <a:ext cx="698642" cy="297842"/>
          </a:xfrm>
          <a:prstGeom prst="rect">
            <a:avLst/>
          </a:prstGeom>
          <a:pattFill prst="wdUpDiag">
            <a:fgClr>
              <a:schemeClr val="accent1"/>
            </a:fgClr>
            <a:bgClr>
              <a:schemeClr val="bg1"/>
            </a:bgClr>
          </a:patt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24" name="Rectangle 23"/>
          <p:cNvSpPr/>
          <p:nvPr/>
        </p:nvSpPr>
        <p:spPr>
          <a:xfrm>
            <a:off x="3551201" y="222933"/>
            <a:ext cx="29336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RO" b="1" u="sng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Bulevardul Mircea cel Bătrân</a:t>
            </a:r>
          </a:p>
        </p:txBody>
      </p:sp>
    </p:spTree>
    <p:extLst>
      <p:ext uri="{BB962C8B-B14F-4D97-AF65-F5344CB8AC3E}">
        <p14:creationId xmlns:p14="http://schemas.microsoft.com/office/powerpoint/2010/main" val="31331201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7-Point Star 2"/>
          <p:cNvSpPr/>
          <p:nvPr/>
        </p:nvSpPr>
        <p:spPr>
          <a:xfrm>
            <a:off x="4463022" y="3590335"/>
            <a:ext cx="493652" cy="469322"/>
          </a:xfrm>
          <a:prstGeom prst="star7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4" name="TextBox 3"/>
          <p:cNvSpPr txBox="1"/>
          <p:nvPr/>
        </p:nvSpPr>
        <p:spPr>
          <a:xfrm>
            <a:off x="6397366" y="-116"/>
            <a:ext cx="2055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b="1" dirty="0"/>
              <a:t>Propunerea rezervă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096327" y="81520"/>
            <a:ext cx="40956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dirty="0"/>
              <a:t>Int. cu:</a:t>
            </a:r>
          </a:p>
          <a:p>
            <a:pPr marL="285750" indent="-285750">
              <a:buFontTx/>
              <a:buChar char="-"/>
            </a:pPr>
            <a:r>
              <a:rPr lang="ro-RO" dirty="0"/>
              <a:t>Bulevardul Mircea cel Bătrân și</a:t>
            </a:r>
          </a:p>
          <a:p>
            <a:pPr marL="285750" indent="-285750">
              <a:buFontTx/>
              <a:buChar char="-"/>
            </a:pPr>
            <a:r>
              <a:rPr lang="ro-RO" dirty="0"/>
              <a:t>Strada Ion Alexandru Brătescu Voinești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648702" y="220019"/>
            <a:ext cx="23585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dirty="0"/>
              <a:t>Int. cu*:</a:t>
            </a:r>
          </a:p>
          <a:p>
            <a:pPr marL="285750" indent="-285750">
              <a:buFontTx/>
              <a:buChar char="-"/>
            </a:pPr>
            <a:r>
              <a:rPr lang="ro-RO" dirty="0"/>
              <a:t>Bulevardul Libertății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20" b="6550"/>
          <a:stretch/>
        </p:blipFill>
        <p:spPr>
          <a:xfrm>
            <a:off x="-14787" y="1161757"/>
            <a:ext cx="12123368" cy="5696244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>
            <a:off x="9028497" y="1032608"/>
            <a:ext cx="1115666" cy="493505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7433170" y="1306694"/>
            <a:ext cx="2625" cy="372731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846567" y="4500001"/>
            <a:ext cx="1554884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o-RO" sz="1200" dirty="0"/>
              <a:t>*: nu am considerat-o intersecție majoră, conform definiției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62404" y="160384"/>
            <a:ext cx="17018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dirty="0"/>
              <a:t>Int. cu:</a:t>
            </a:r>
          </a:p>
          <a:p>
            <a:pPr marL="285750" indent="-285750">
              <a:buFontTx/>
              <a:buChar char="-"/>
            </a:pPr>
            <a:r>
              <a:rPr lang="ro-RO" dirty="0"/>
              <a:t>Strada Stelea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2446957" y="721413"/>
            <a:ext cx="2911260" cy="286892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 rot="2142170">
            <a:off x="5926451" y="4480281"/>
            <a:ext cx="223738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1400" dirty="0"/>
              <a:t>R = minim 250 m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5401451" y="4860758"/>
            <a:ext cx="1798246" cy="17325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3551201" y="222933"/>
            <a:ext cx="22123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RO" b="1" u="sng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str. Calea Domnească</a:t>
            </a:r>
            <a:endParaRPr lang="ro-RO" dirty="0">
              <a:solidFill>
                <a:srgbClr val="002060"/>
              </a:solidFill>
            </a:endParaRPr>
          </a:p>
        </p:txBody>
      </p:sp>
      <p:sp>
        <p:nvSpPr>
          <p:cNvPr id="27" name="7-Point Star 26"/>
          <p:cNvSpPr/>
          <p:nvPr/>
        </p:nvSpPr>
        <p:spPr>
          <a:xfrm>
            <a:off x="7315288" y="4589862"/>
            <a:ext cx="483331" cy="422091"/>
          </a:xfrm>
          <a:prstGeom prst="star7">
            <a:avLst/>
          </a:prstGeom>
          <a:noFill/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77113513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15" b="7432"/>
          <a:stretch/>
        </p:blipFill>
        <p:spPr>
          <a:xfrm>
            <a:off x="28066" y="1191434"/>
            <a:ext cx="12163934" cy="562102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07591" y="3515537"/>
            <a:ext cx="36813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u="sng" dirty="0">
                <a:solidFill>
                  <a:schemeClr val="bg1"/>
                </a:solidFill>
              </a:rPr>
              <a:t>cel mult 10 m de bordura trotuarului</a:t>
            </a:r>
            <a:endParaRPr lang="ro-RO" dirty="0">
              <a:solidFill>
                <a:schemeClr val="bg1"/>
              </a:solidFill>
            </a:endParaRPr>
          </a:p>
        </p:txBody>
      </p:sp>
      <p:sp>
        <p:nvSpPr>
          <p:cNvPr id="8" name="7-Point Star 7"/>
          <p:cNvSpPr/>
          <p:nvPr/>
        </p:nvSpPr>
        <p:spPr>
          <a:xfrm>
            <a:off x="5165371" y="2192533"/>
            <a:ext cx="1803320" cy="1266328"/>
          </a:xfrm>
          <a:prstGeom prst="star7">
            <a:avLst/>
          </a:prstGeom>
          <a:noFill/>
          <a:ln w="381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9" name="TextBox 8"/>
          <p:cNvSpPr txBox="1"/>
          <p:nvPr/>
        </p:nvSpPr>
        <p:spPr>
          <a:xfrm>
            <a:off x="4510961" y="1224031"/>
            <a:ext cx="6544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dirty="0"/>
              <a:t>Nord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414489" y="707183"/>
            <a:ext cx="1474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b="1" dirty="0"/>
              <a:t>Propunerea 1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551201" y="222933"/>
            <a:ext cx="84380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RO" b="1" u="sng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str. Calea Domnească (nr. 223), în curtea/în apropierea Colegiului Economic ION GHICA</a:t>
            </a:r>
            <a:endParaRPr lang="ro-RO" dirty="0">
              <a:solidFill>
                <a:srgbClr val="002060"/>
              </a:solidFill>
            </a:endParaRPr>
          </a:p>
        </p:txBody>
      </p:sp>
      <p:sp>
        <p:nvSpPr>
          <p:cNvPr id="15" name="Left Arrow 14"/>
          <p:cNvSpPr/>
          <p:nvPr/>
        </p:nvSpPr>
        <p:spPr>
          <a:xfrm rot="6526527">
            <a:off x="3158927" y="4482824"/>
            <a:ext cx="2808870" cy="31681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55905988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6201211" y="780958"/>
            <a:ext cx="5841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dirty="0"/>
              <a:t>Vest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83" b="8430"/>
          <a:stretch/>
        </p:blipFill>
        <p:spPr>
          <a:xfrm>
            <a:off x="6225336" y="1150290"/>
            <a:ext cx="5668489" cy="259188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67" b="8454"/>
          <a:stretch/>
        </p:blipFill>
        <p:spPr>
          <a:xfrm>
            <a:off x="6225335" y="4054656"/>
            <a:ext cx="5668489" cy="259043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70" b="6810"/>
          <a:stretch/>
        </p:blipFill>
        <p:spPr>
          <a:xfrm>
            <a:off x="583396" y="4054656"/>
            <a:ext cx="5550500" cy="262913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46" b="6381"/>
          <a:stretch/>
        </p:blipFill>
        <p:spPr>
          <a:xfrm>
            <a:off x="583397" y="976764"/>
            <a:ext cx="5131195" cy="240062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0414489" y="707183"/>
            <a:ext cx="1474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b="1" dirty="0"/>
              <a:t>Propunerea 1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551201" y="222933"/>
            <a:ext cx="75910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RO" b="1" u="sng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str. Calea Domnească, în curtea/în apropierea Colegiului Economic ION GHICA</a:t>
            </a:r>
            <a:endParaRPr lang="ro-RO" dirty="0">
              <a:solidFill>
                <a:srgbClr val="00206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83397" y="1467685"/>
            <a:ext cx="1842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dirty="0">
                <a:solidFill>
                  <a:schemeClr val="bg1"/>
                </a:solidFill>
              </a:rPr>
              <a:t>Maxim circa 8 m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201211" y="3761890"/>
            <a:ext cx="986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dirty="0"/>
              <a:t>Sud Vest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83397" y="3761890"/>
            <a:ext cx="461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dirty="0"/>
              <a:t>Est</a:t>
            </a:r>
          </a:p>
        </p:txBody>
      </p:sp>
    </p:spTree>
    <p:extLst>
      <p:ext uri="{BB962C8B-B14F-4D97-AF65-F5344CB8AC3E}">
        <p14:creationId xmlns:p14="http://schemas.microsoft.com/office/powerpoint/2010/main" val="184348032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83173" y="5935775"/>
            <a:ext cx="29384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RO" b="1" u="sng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str. Calea Domnească nr 223:</a:t>
            </a:r>
            <a:endParaRPr lang="ro-RO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40196" y="5935775"/>
            <a:ext cx="5451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b="1" u="sng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în curtea/în apropierea Colegiului Economic ION GHICA</a:t>
            </a:r>
            <a:endParaRPr lang="ro-RO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28488" y="2789154"/>
            <a:ext cx="199535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RO" b="1" u="sng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str. Calea București</a:t>
            </a:r>
          </a:p>
          <a:p>
            <a:r>
              <a:rPr lang="ro-RO" b="1" u="sng" dirty="0">
                <a:solidFill>
                  <a:srgbClr val="FFC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probabil nr. 480</a:t>
            </a:r>
            <a:endParaRPr lang="ro-RO" dirty="0">
              <a:solidFill>
                <a:srgbClr val="FFC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644690" y="514392"/>
            <a:ext cx="24459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RO" b="1" dirty="0"/>
              <a:t>Municipiul TÂRGOVIȘTE</a:t>
            </a:r>
            <a:endParaRPr lang="ro-RO" dirty="0"/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621320" y="2507226"/>
            <a:ext cx="1062678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614008" y="5738142"/>
            <a:ext cx="1062678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574702" y="883724"/>
            <a:ext cx="1062678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574701" y="4312273"/>
            <a:ext cx="1062678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3483221" y="3112319"/>
            <a:ext cx="46998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b="1" u="sng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în curtea școlii gimnaziale Smaranda Gheorghiu</a:t>
            </a:r>
            <a:endParaRPr lang="ro-RO" dirty="0">
              <a:solidFill>
                <a:srgbClr val="00206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38137" y="1422501"/>
            <a:ext cx="2567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b="1" dirty="0">
                <a:solidFill>
                  <a:srgbClr val="C00000"/>
                </a:solidFill>
              </a:rPr>
              <a:t>Bulevardul Unirii (nr. 28)</a:t>
            </a:r>
            <a:endParaRPr lang="ro-RO" dirty="0">
              <a:solidFill>
                <a:srgbClr val="C0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775586" y="1491938"/>
            <a:ext cx="37067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dirty="0">
                <a:solidFill>
                  <a:srgbClr val="C00000"/>
                </a:solidFill>
              </a:rPr>
              <a:t>Liceul Teoretic Ion Heliade Rădulescu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79192" y="4817386"/>
            <a:ext cx="106150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b="1" dirty="0">
                <a:solidFill>
                  <a:srgbClr val="0070C0"/>
                </a:solidFill>
              </a:rPr>
              <a:t>Bulevardul Mircea cel Bătrân, între intersecția cu Bulevardul Independenței și intersecția cu Calea Domnească</a:t>
            </a:r>
          </a:p>
        </p:txBody>
      </p:sp>
    </p:spTree>
    <p:extLst>
      <p:ext uri="{BB962C8B-B14F-4D97-AF65-F5344CB8AC3E}">
        <p14:creationId xmlns:p14="http://schemas.microsoft.com/office/powerpoint/2010/main" val="105818409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8582718"/>
              </p:ext>
            </p:extLst>
          </p:nvPr>
        </p:nvGraphicFramePr>
        <p:xfrm>
          <a:off x="534894" y="57841"/>
          <a:ext cx="10919012" cy="5146912"/>
        </p:xfrm>
        <a:graphic>
          <a:graphicData uri="http://schemas.openxmlformats.org/drawingml/2006/table">
            <a:tbl>
              <a:tblPr/>
              <a:tblGrid>
                <a:gridCol w="4406006">
                  <a:extLst>
                    <a:ext uri="{9D8B030D-6E8A-4147-A177-3AD203B41FA5}">
                      <a16:colId xmlns:a16="http://schemas.microsoft.com/office/drawing/2014/main" val="1163956936"/>
                    </a:ext>
                  </a:extLst>
                </a:gridCol>
                <a:gridCol w="954479">
                  <a:extLst>
                    <a:ext uri="{9D8B030D-6E8A-4147-A177-3AD203B41FA5}">
                      <a16:colId xmlns:a16="http://schemas.microsoft.com/office/drawing/2014/main" val="77262700"/>
                    </a:ext>
                  </a:extLst>
                </a:gridCol>
                <a:gridCol w="1350102">
                  <a:extLst>
                    <a:ext uri="{9D8B030D-6E8A-4147-A177-3AD203B41FA5}">
                      <a16:colId xmlns:a16="http://schemas.microsoft.com/office/drawing/2014/main" val="3637639589"/>
                    </a:ext>
                  </a:extLst>
                </a:gridCol>
                <a:gridCol w="695380">
                  <a:extLst>
                    <a:ext uri="{9D8B030D-6E8A-4147-A177-3AD203B41FA5}">
                      <a16:colId xmlns:a16="http://schemas.microsoft.com/office/drawing/2014/main" val="1803655866"/>
                    </a:ext>
                  </a:extLst>
                </a:gridCol>
                <a:gridCol w="1521090">
                  <a:extLst>
                    <a:ext uri="{9D8B030D-6E8A-4147-A177-3AD203B41FA5}">
                      <a16:colId xmlns:a16="http://schemas.microsoft.com/office/drawing/2014/main" val="875099750"/>
                    </a:ext>
                  </a:extLst>
                </a:gridCol>
                <a:gridCol w="984911">
                  <a:extLst>
                    <a:ext uri="{9D8B030D-6E8A-4147-A177-3AD203B41FA5}">
                      <a16:colId xmlns:a16="http://schemas.microsoft.com/office/drawing/2014/main" val="699808316"/>
                    </a:ext>
                  </a:extLst>
                </a:gridCol>
                <a:gridCol w="1007044">
                  <a:extLst>
                    <a:ext uri="{9D8B030D-6E8A-4147-A177-3AD203B41FA5}">
                      <a16:colId xmlns:a16="http://schemas.microsoft.com/office/drawing/2014/main" val="904906980"/>
                    </a:ext>
                  </a:extLst>
                </a:gridCol>
              </a:tblGrid>
              <a:tr h="654850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CRITERII DE AMPLASARE</a:t>
                      </a:r>
                    </a:p>
                  </a:txBody>
                  <a:tcPr marL="8408" marR="8408" marT="840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o-R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Propunerea 1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sz="1200" b="1" dirty="0">
                          <a:solidFill>
                            <a:srgbClr val="C00000"/>
                          </a:solidFill>
                        </a:rPr>
                        <a:t>Bulevardul Unirii (nr. 28)</a:t>
                      </a:r>
                      <a:endParaRPr lang="ro-RO" sz="1200" dirty="0">
                        <a:solidFill>
                          <a:srgbClr val="C00000"/>
                        </a:solidFill>
                      </a:endParaRPr>
                    </a:p>
                  </a:txBody>
                  <a:tcPr marL="8408" marR="8408" marT="84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Propunerea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ro-R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  <a:p>
                      <a:r>
                        <a:rPr lang="ro-RO" sz="1200" b="1" u="sng" dirty="0">
                          <a:solidFill>
                            <a:srgbClr val="FFC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str. Calea București</a:t>
                      </a:r>
                    </a:p>
                    <a:p>
                      <a:r>
                        <a:rPr lang="ro-RO" sz="1200" b="1" u="sng" dirty="0">
                          <a:solidFill>
                            <a:srgbClr val="FFC000"/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probabil nr. 480</a:t>
                      </a:r>
                      <a:endParaRPr lang="ro-RO" sz="1200" dirty="0">
                        <a:solidFill>
                          <a:srgbClr val="FFC000"/>
                        </a:solidFill>
                      </a:endParaRPr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Propunerea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ro-R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</a:t>
                      </a:r>
                      <a:r>
                        <a:rPr lang="ro-RO" sz="1200" b="1" dirty="0">
                          <a:solidFill>
                            <a:srgbClr val="0070C0"/>
                          </a:solidFill>
                        </a:rPr>
                        <a:t>Bulevardul Mircea cel Bătrân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rezultat analiză pentru propunere</a:t>
                      </a:r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840423"/>
                  </a:ext>
                </a:extLst>
              </a:tr>
              <a:tr h="331146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Slide </a:t>
                      </a:r>
                      <a:r>
                        <a:rPr lang="ro-R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25, 26, (eventual</a:t>
                      </a:r>
                      <a:r>
                        <a:rPr lang="ro-RO" sz="12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ipoteze condiții locale de dispersie 32, 36, 40)</a:t>
                      </a:r>
                    </a:p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 traffic and industrial sites represent areas where 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the highest concentrations occur </a:t>
                      </a:r>
                    </a:p>
                  </a:txBody>
                  <a:tcPr marL="8408" marR="8408" marT="840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/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/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8" marR="8408" marT="84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30307625"/>
                  </a:ext>
                </a:extLst>
              </a:tr>
              <a:tr h="654850">
                <a:tc gridSpan="2"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Slide </a:t>
                      </a:r>
                      <a:r>
                        <a:rPr lang="ro-R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16, 31, 36, 40</a:t>
                      </a:r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 Densitatea populației (loc/kmp)</a:t>
                      </a:r>
                      <a:endParaRPr lang="ro-RO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l" fontAlgn="b"/>
                      <a:r>
                        <a:rPr lang="ro-R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Doar informații despre locuitorii din proximitatea amplasamentelor</a:t>
                      </a:r>
                      <a:r>
                        <a:rPr lang="ro-RO" sz="12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propuse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8" marR="8408" marT="840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 fontAlgn="b"/>
                      <a:r>
                        <a:rPr lang="ro-R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Peste 40% locuitori</a:t>
                      </a:r>
                    </a:p>
                    <a:p>
                      <a:pPr algn="r" fontAlgn="b"/>
                      <a:r>
                        <a:rPr lang="ro-R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  <a:r>
                        <a:rPr lang="ro-RO" sz="12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blocuri cu 9-10 etaje în  tronson reprezentativ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Peste 40% locuitor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sz="12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blocuri cu 8-9 etaje în  tronson reprezentativ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/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</a:t>
                      </a:r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blocuri</a:t>
                      </a:r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cu 8-9 </a:t>
                      </a:r>
                      <a:r>
                        <a:rPr lang="en-US" sz="12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etaje</a:t>
                      </a:r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în</a:t>
                      </a:r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 </a:t>
                      </a:r>
                      <a:r>
                        <a:rPr lang="en-US" sz="12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tronson</a:t>
                      </a:r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reprezentativ</a:t>
                      </a:r>
                      <a:endParaRPr lang="en-US" dirty="0"/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8" marR="8408" marT="84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1243877"/>
                  </a:ext>
                </a:extLst>
              </a:tr>
              <a:tr h="169293">
                <a:tc gridSpan="2"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Slide </a:t>
                      </a:r>
                      <a:r>
                        <a:rPr lang="ro-R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Calm atmosferic /Viteza medie anuală a vântului</a:t>
                      </a:r>
                    </a:p>
                  </a:txBody>
                  <a:tcPr marL="8408" marR="8408" marT="840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l" fontAlgn="b"/>
                      <a:r>
                        <a:rPr lang="ro-R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Calm atmosferic caracteristic</a:t>
                      </a:r>
                      <a:r>
                        <a:rPr lang="ro-RO" sz="12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municipiului. Influențează fondul urban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</a:txBody>
                  <a:tcPr marL="8408" marR="8408" marT="84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08078432"/>
                  </a:ext>
                </a:extLst>
              </a:tr>
              <a:tr h="331146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Slide</a:t>
                      </a:r>
                      <a:r>
                        <a:rPr lang="ro-R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31, 35,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ro-R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39, 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Reprezentativitatea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pentru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un 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segment de </a:t>
                      </a:r>
                      <a:r>
                        <a:rPr lang="en-US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stradă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cu o </a:t>
                      </a:r>
                      <a:r>
                        <a:rPr lang="en-US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lungime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mai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mare </a:t>
                      </a:r>
                      <a:r>
                        <a:rPr lang="en-US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sau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egală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cu 100 m</a:t>
                      </a:r>
                    </a:p>
                  </a:txBody>
                  <a:tcPr marL="8408" marR="8408" marT="840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sz="1200" dirty="0"/>
                        <a:t>800 m</a:t>
                      </a:r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360 m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o-R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190 m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8" marR="8408" marT="84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1090250"/>
                  </a:ext>
                </a:extLst>
              </a:tr>
              <a:tr h="331146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Slide </a:t>
                      </a:r>
                      <a:r>
                        <a:rPr lang="ro-R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.....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 </a:t>
                      </a:r>
                      <a:r>
                        <a:rPr lang="en-US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Reprezentativitatea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pentru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amplasamente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similare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care nu se </a:t>
                      </a:r>
                      <a:r>
                        <a:rPr lang="en-US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află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în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imediata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vecinătate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8" marR="8408" marT="840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8" marR="8408" marT="84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74314145"/>
                  </a:ext>
                </a:extLst>
              </a:tr>
              <a:tr h="331146">
                <a:tc rowSpan="2"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Slide </a:t>
                      </a:r>
                      <a:r>
                        <a:rPr lang="ro-R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 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Infrastructura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sensibilă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la 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poluare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din 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vecinătatea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căilor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de 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trafic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8" marR="8408" marT="840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propunerea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de 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amplasare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r>
                        <a:rPr lang="ro-RO" sz="1200" dirty="0"/>
                        <a:t>Liceul Teoretic Ion Heliade Rădulescu</a:t>
                      </a:r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sz="1200" dirty="0"/>
                        <a:t>Școala generală nr. 3 Smaranda Gheorghiu</a:t>
                      </a:r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8" marR="8408" marT="84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22511669"/>
                  </a:ext>
                </a:extLst>
              </a:tr>
              <a:tr h="6548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întreaga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localitate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r>
                        <a:rPr lang="ro-RO" sz="1200" b="1" dirty="0"/>
                        <a:t>Calea Domnească: </a:t>
                      </a:r>
                      <a:r>
                        <a:rPr lang="ro-RO" sz="1200" dirty="0"/>
                        <a:t>Școala Gimnazială Alexandru Brătescu, Școala Gimnazială Vasile Cârlova, Colegiul Național Ienăchiță Văcărescu</a:t>
                      </a:r>
                    </a:p>
                    <a:p>
                      <a:r>
                        <a:rPr lang="ro-RO" sz="1200" b="1" dirty="0"/>
                        <a:t>Strada Tudor Vladimirescu: </a:t>
                      </a:r>
                      <a:r>
                        <a:rPr lang="ro-RO" sz="1200" dirty="0"/>
                        <a:t>Spitalul Județean de Urgență Târgoviște, Spitalul Județean de Urgență Boli Infecțioase (zona A)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5688229"/>
                  </a:ext>
                </a:extLst>
              </a:tr>
              <a:tr h="169293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Gestionare</a:t>
                      </a:r>
                      <a:r>
                        <a:rPr lang="ro-R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calității aerului (SA, evaluare,</a:t>
                      </a:r>
                      <a:r>
                        <a:rPr lang="ro-RO" sz="12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monitorizare)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8" marR="8408" marT="840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l" fontAlgn="b"/>
                      <a:r>
                        <a:rPr lang="ro-R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Există PMCA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8" marR="8408" marT="84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78946638"/>
                  </a:ext>
                </a:extLst>
              </a:tr>
              <a:tr h="169293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Source apportionment</a:t>
                      </a:r>
                    </a:p>
                  </a:txBody>
                  <a:tcPr marL="8408" marR="8408" marT="840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4" gridSpan="4"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este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ro-R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util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 hMerge="1"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4" hMerge="1"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8" marR="8408" marT="84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86589525"/>
                  </a:ext>
                </a:extLst>
              </a:tr>
              <a:tr h="169293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calibrare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model 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dispersie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8" marR="8408" marT="840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 vMerge="1"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8" marR="8408" marT="84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3242795"/>
                  </a:ext>
                </a:extLst>
              </a:tr>
              <a:tr h="169293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validare model dispersie</a:t>
                      </a:r>
                    </a:p>
                  </a:txBody>
                  <a:tcPr marL="8408" marR="8408" marT="840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 vMerge="1"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8" marR="8408" marT="84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89933643"/>
                  </a:ext>
                </a:extLst>
              </a:tr>
              <a:tr h="16929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monitorizare plan</a:t>
                      </a:r>
                    </a:p>
                  </a:txBody>
                  <a:tcPr marL="8408" marR="8408" marT="840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PMCA</a:t>
                      </a:r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 vMerge="1"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8" marR="8408" marT="84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70823801"/>
                  </a:ext>
                </a:extLst>
              </a:tr>
              <a:tr h="250219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REZULTATE MĂSURĂRI INDICATIVE POIM</a:t>
                      </a:r>
                    </a:p>
                  </a:txBody>
                  <a:tcPr marL="8408" marR="8408" marT="840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5095574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852444" y="5196114"/>
            <a:ext cx="252915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200" b="1" u="sng" dirty="0"/>
              <a:t>cel mult 10 m de bordura trotuarului</a:t>
            </a:r>
            <a:endParaRPr lang="ro-RO" sz="1200" dirty="0"/>
          </a:p>
        </p:txBody>
      </p:sp>
      <p:sp>
        <p:nvSpPr>
          <p:cNvPr id="2" name="Rectangle 1"/>
          <p:cNvSpPr/>
          <p:nvPr/>
        </p:nvSpPr>
        <p:spPr>
          <a:xfrm>
            <a:off x="7889318" y="5171816"/>
            <a:ext cx="335258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200" b="1" u="sng" dirty="0"/>
              <a:t>cel puţin 25 m de extremitatea intersecţiilor mari </a:t>
            </a:r>
            <a:endParaRPr lang="ro-RO" sz="1200" dirty="0"/>
          </a:p>
        </p:txBody>
      </p:sp>
      <p:sp>
        <p:nvSpPr>
          <p:cNvPr id="6" name="Rectangle 5"/>
          <p:cNvSpPr/>
          <p:nvPr/>
        </p:nvSpPr>
        <p:spPr>
          <a:xfrm>
            <a:off x="1322773" y="5448816"/>
            <a:ext cx="9197266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o-R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0"/>
              </a:spcAft>
            </a:pPr>
            <a:r>
              <a:rPr lang="ro-RO" i="1" dirty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Proiect cofinanțat din Fondul European de Dezvoltare Regională prin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ro-RO" i="1" dirty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Programul Operațional Infrastructură Mare 2014-2020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ine 3">
            <a:extLst>
              <a:ext uri="{FF2B5EF4-FFF2-40B4-BE49-F238E27FC236}">
                <a16:creationId xmlns:a16="http://schemas.microsoft.com/office/drawing/2014/main" id="{C245D7B8-71C0-41B6-BF1B-1D806EB42DBD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185" y="5907822"/>
            <a:ext cx="7504430" cy="3746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E63C4F3-B810-42CE-9BCA-7CFB4C0D601B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8225" y="6152826"/>
            <a:ext cx="2495550" cy="69024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994031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5833093"/>
              </p:ext>
            </p:extLst>
          </p:nvPr>
        </p:nvGraphicFramePr>
        <p:xfrm>
          <a:off x="190297" y="1176762"/>
          <a:ext cx="7843759" cy="5139690"/>
        </p:xfrm>
        <a:graphic>
          <a:graphicData uri="http://schemas.openxmlformats.org/drawingml/2006/table">
            <a:tbl>
              <a:tblPr>
                <a:tableStyleId>{D113A9D2-9D6B-4929-AA2D-F23B5EE8CBE7}</a:tableStyleId>
              </a:tblPr>
              <a:tblGrid>
                <a:gridCol w="1609006">
                  <a:extLst>
                    <a:ext uri="{9D8B030D-6E8A-4147-A177-3AD203B41FA5}">
                      <a16:colId xmlns:a16="http://schemas.microsoft.com/office/drawing/2014/main" val="2178328502"/>
                    </a:ext>
                  </a:extLst>
                </a:gridCol>
                <a:gridCol w="595620">
                  <a:extLst>
                    <a:ext uri="{9D8B030D-6E8A-4147-A177-3AD203B41FA5}">
                      <a16:colId xmlns:a16="http://schemas.microsoft.com/office/drawing/2014/main" val="3360537526"/>
                    </a:ext>
                  </a:extLst>
                </a:gridCol>
                <a:gridCol w="1434592">
                  <a:extLst>
                    <a:ext uri="{9D8B030D-6E8A-4147-A177-3AD203B41FA5}">
                      <a16:colId xmlns:a16="http://schemas.microsoft.com/office/drawing/2014/main" val="501231879"/>
                    </a:ext>
                  </a:extLst>
                </a:gridCol>
                <a:gridCol w="600075">
                  <a:extLst>
                    <a:ext uri="{9D8B030D-6E8A-4147-A177-3AD203B41FA5}">
                      <a16:colId xmlns:a16="http://schemas.microsoft.com/office/drawing/2014/main" val="2771067980"/>
                    </a:ext>
                  </a:extLst>
                </a:gridCol>
                <a:gridCol w="963304">
                  <a:extLst>
                    <a:ext uri="{9D8B030D-6E8A-4147-A177-3AD203B41FA5}">
                      <a16:colId xmlns:a16="http://schemas.microsoft.com/office/drawing/2014/main" val="2386587598"/>
                    </a:ext>
                  </a:extLst>
                </a:gridCol>
                <a:gridCol w="531876">
                  <a:extLst>
                    <a:ext uri="{9D8B030D-6E8A-4147-A177-3AD203B41FA5}">
                      <a16:colId xmlns:a16="http://schemas.microsoft.com/office/drawing/2014/main" val="3693244773"/>
                    </a:ext>
                  </a:extLst>
                </a:gridCol>
                <a:gridCol w="569173">
                  <a:extLst>
                    <a:ext uri="{9D8B030D-6E8A-4147-A177-3AD203B41FA5}">
                      <a16:colId xmlns:a16="http://schemas.microsoft.com/office/drawing/2014/main" val="4028999695"/>
                    </a:ext>
                  </a:extLst>
                </a:gridCol>
                <a:gridCol w="569173">
                  <a:extLst>
                    <a:ext uri="{9D8B030D-6E8A-4147-A177-3AD203B41FA5}">
                      <a16:colId xmlns:a16="http://schemas.microsoft.com/office/drawing/2014/main" val="3782844478"/>
                    </a:ext>
                  </a:extLst>
                </a:gridCol>
                <a:gridCol w="535690">
                  <a:extLst>
                    <a:ext uri="{9D8B030D-6E8A-4147-A177-3AD203B41FA5}">
                      <a16:colId xmlns:a16="http://schemas.microsoft.com/office/drawing/2014/main" val="4029664769"/>
                    </a:ext>
                  </a:extLst>
                </a:gridCol>
                <a:gridCol w="435250">
                  <a:extLst>
                    <a:ext uri="{9D8B030D-6E8A-4147-A177-3AD203B41FA5}">
                      <a16:colId xmlns:a16="http://schemas.microsoft.com/office/drawing/2014/main" val="2984855161"/>
                    </a:ext>
                  </a:extLst>
                </a:gridCol>
              </a:tblGrid>
              <a:tr h="384056"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2800" u="none" strike="noStrike" dirty="0">
                          <a:effectLst/>
                        </a:rPr>
                        <a:t> </a:t>
                      </a:r>
                      <a:endParaRPr lang="ro-RO" sz="2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2800" u="none" strike="noStrike" kern="1200" dirty="0">
                          <a:solidFill>
                            <a:srgbClr val="FFFF6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SO</a:t>
                      </a:r>
                      <a:r>
                        <a:rPr lang="ro-RO" sz="2800" u="none" strike="noStrike" kern="1200" baseline="-25000" dirty="0">
                          <a:solidFill>
                            <a:srgbClr val="FFFF6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2800" u="none" strike="noStrike" kern="1200" dirty="0">
                          <a:solidFill>
                            <a:srgbClr val="FFFF6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</a:t>
                      </a:r>
                      <a:r>
                        <a:rPr lang="ro-RO" sz="2800" u="none" strike="noStrike" kern="1200" baseline="-25000" dirty="0">
                          <a:solidFill>
                            <a:srgbClr val="FFFF6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ro-RO" sz="2800" u="none" strike="noStrike" kern="1200" dirty="0">
                          <a:solidFill>
                            <a:srgbClr val="FFFF6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/NOx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2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PM</a:t>
                      </a:r>
                      <a:endParaRPr lang="ro-RO" sz="28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2800" u="none" strike="noStrike" kern="1200" dirty="0">
                          <a:solidFill>
                            <a:srgbClr val="92D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</a:t>
                      </a:r>
                      <a:r>
                        <a:rPr lang="ro-RO" sz="2800" u="none" strike="noStrike" kern="1200" baseline="-25000" dirty="0">
                          <a:solidFill>
                            <a:srgbClr val="92D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r>
                        <a:rPr lang="ro-RO" sz="2800" u="none" strike="noStrike" kern="1200" dirty="0">
                          <a:solidFill>
                            <a:srgbClr val="92D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</a:t>
                      </a:r>
                      <a:r>
                        <a:rPr lang="ro-RO" sz="2800" u="none" strike="noStrike" kern="1200" baseline="-25000" dirty="0">
                          <a:solidFill>
                            <a:srgbClr val="92D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2800" u="none" strike="noStrike" dirty="0">
                          <a:solidFill>
                            <a:srgbClr val="92D050"/>
                          </a:solidFill>
                          <a:effectLst/>
                        </a:rPr>
                        <a:t>CO</a:t>
                      </a:r>
                      <a:endParaRPr lang="ro-RO" sz="2800" b="0" i="0" u="none" strike="noStrike" dirty="0">
                        <a:solidFill>
                          <a:srgbClr val="92D05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2800" u="none" strike="noStrike" dirty="0">
                          <a:solidFill>
                            <a:srgbClr val="92D050"/>
                          </a:solidFill>
                          <a:effectLst/>
                        </a:rPr>
                        <a:t>Pb</a:t>
                      </a:r>
                      <a:endParaRPr lang="ro-RO" sz="2800" b="0" i="0" u="none" strike="noStrike" dirty="0">
                        <a:solidFill>
                          <a:srgbClr val="92D05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2800" u="none" strike="noStrike" dirty="0">
                          <a:solidFill>
                            <a:srgbClr val="92D050"/>
                          </a:solidFill>
                          <a:effectLst/>
                        </a:rPr>
                        <a:t>Cd</a:t>
                      </a:r>
                      <a:endParaRPr lang="ro-RO" sz="2800" b="0" i="0" u="none" strike="noStrike" dirty="0">
                        <a:solidFill>
                          <a:srgbClr val="92D05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2800" u="none" strike="noStrike" dirty="0">
                          <a:solidFill>
                            <a:srgbClr val="92D050"/>
                          </a:solidFill>
                          <a:effectLst/>
                        </a:rPr>
                        <a:t>As</a:t>
                      </a:r>
                      <a:endParaRPr lang="ro-RO" sz="2800" b="0" i="0" u="none" strike="noStrike" dirty="0">
                        <a:solidFill>
                          <a:srgbClr val="92D05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2800" u="none" strike="noStrike" dirty="0">
                          <a:solidFill>
                            <a:srgbClr val="92D050"/>
                          </a:solidFill>
                          <a:effectLst/>
                        </a:rPr>
                        <a:t>Ni</a:t>
                      </a:r>
                      <a:endParaRPr lang="ro-RO" sz="2800" b="0" i="0" u="none" strike="noStrike" dirty="0">
                        <a:solidFill>
                          <a:srgbClr val="92D05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970345205"/>
                  </a:ext>
                </a:extLst>
              </a:tr>
              <a:tr h="1140906"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2800" u="none" strike="noStrike" dirty="0">
                          <a:effectLst/>
                        </a:rPr>
                        <a:t>regim evaluare</a:t>
                      </a:r>
                      <a:r>
                        <a:rPr lang="en-GB" sz="2800" u="none" strike="noStrike" dirty="0">
                          <a:effectLst/>
                        </a:rPr>
                        <a:t> actual</a:t>
                      </a:r>
                      <a:endParaRPr lang="ro-RO" sz="2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2800" u="none" strike="noStrike" kern="1200" dirty="0">
                          <a:solidFill>
                            <a:srgbClr val="FFFF6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2800" u="none" strike="noStrike" kern="1200" dirty="0">
                          <a:solidFill>
                            <a:srgbClr val="FFFF6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2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A</a:t>
                      </a:r>
                      <a:endParaRPr lang="ro-RO" sz="28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2800" u="none" strike="noStrike" kern="1200" dirty="0">
                          <a:solidFill>
                            <a:srgbClr val="92D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2800" u="none" strike="noStrike" dirty="0">
                          <a:solidFill>
                            <a:srgbClr val="92D050"/>
                          </a:solidFill>
                          <a:effectLst/>
                        </a:rPr>
                        <a:t>C</a:t>
                      </a:r>
                      <a:endParaRPr lang="ro-RO" sz="2800" b="0" i="0" u="none" strike="noStrike" dirty="0">
                        <a:solidFill>
                          <a:srgbClr val="92D05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2800" u="none" strike="noStrike" dirty="0">
                          <a:solidFill>
                            <a:srgbClr val="92D050"/>
                          </a:solidFill>
                          <a:effectLst/>
                        </a:rPr>
                        <a:t>C</a:t>
                      </a:r>
                      <a:endParaRPr lang="ro-RO" sz="2800" b="0" i="0" u="none" strike="noStrike" dirty="0">
                        <a:solidFill>
                          <a:srgbClr val="92D05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2800" u="none" strike="noStrike" dirty="0">
                          <a:solidFill>
                            <a:srgbClr val="92D050"/>
                          </a:solidFill>
                          <a:effectLst/>
                        </a:rPr>
                        <a:t>C</a:t>
                      </a:r>
                      <a:endParaRPr lang="ro-RO" sz="2800" b="0" i="0" u="none" strike="noStrike" dirty="0">
                        <a:solidFill>
                          <a:srgbClr val="92D05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2800" u="none" strike="noStrike" dirty="0">
                          <a:solidFill>
                            <a:srgbClr val="92D050"/>
                          </a:solidFill>
                          <a:effectLst/>
                        </a:rPr>
                        <a:t>C</a:t>
                      </a:r>
                      <a:endParaRPr lang="ro-RO" sz="2800" b="0" i="0" u="none" strike="noStrike" dirty="0">
                        <a:solidFill>
                          <a:srgbClr val="92D05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2800" u="none" strike="noStrike" dirty="0">
                          <a:solidFill>
                            <a:srgbClr val="92D050"/>
                          </a:solidFill>
                          <a:effectLst/>
                        </a:rPr>
                        <a:t>C</a:t>
                      </a:r>
                      <a:endParaRPr lang="ro-RO" sz="2800" b="0" i="0" u="none" strike="noStrike" dirty="0">
                        <a:solidFill>
                          <a:srgbClr val="92D05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231579396"/>
                  </a:ext>
                </a:extLst>
              </a:tr>
              <a:tr h="3033031"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o-RO" sz="2800" u="none" strike="noStrike" dirty="0">
                        <a:effectLst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o-RO" sz="2800" u="none" strike="noStrike" dirty="0">
                        <a:effectLst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o-RO" sz="2800" u="none" strike="noStrike" dirty="0">
                        <a:effectLst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sz="2800" u="none" strike="noStrike" dirty="0">
                          <a:effectLst/>
                        </a:rPr>
                        <a:t>regim gestionare II</a:t>
                      </a: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o-RO" sz="2800" u="none" strike="noStrike" dirty="0">
                        <a:effectLst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o-RO" sz="2800" u="none" strike="noStrike" dirty="0">
                        <a:effectLst/>
                      </a:endParaRPr>
                    </a:p>
                  </a:txBody>
                  <a:tcPr marL="6350" marR="6350" marT="6350" marB="0" anchor="ctr"/>
                </a:tc>
                <a:tc gridSpan="9"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sz="2800" u="none" strike="noStrike" dirty="0">
                          <a:effectLst/>
                        </a:rPr>
                        <a:t>Este aprobat prin </a:t>
                      </a: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sz="2800" u="none" strike="noStrike" dirty="0">
                          <a:effectLst/>
                        </a:rPr>
                        <a:t>HCJ Dâmbovița</a:t>
                      </a:r>
                      <a:r>
                        <a:rPr lang="ro-RO" sz="2800" u="none" strike="noStrike" baseline="0" dirty="0">
                          <a:effectLst/>
                        </a:rPr>
                        <a:t> nr. 17 din 29.01.2020</a:t>
                      </a:r>
                      <a:endParaRPr lang="ro-RO" sz="2800" u="none" strike="noStrike" dirty="0">
                        <a:effectLst/>
                      </a:endParaRPr>
                    </a:p>
                  </a:txBody>
                  <a:tcPr marL="6350" marR="6350" marT="6350" marB="0" anchor="ctr"/>
                </a:tc>
                <a:tc h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5175569"/>
                  </a:ext>
                </a:extLst>
              </a:tr>
            </a:tbl>
          </a:graphicData>
        </a:graphic>
      </p:graphicFrame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105280" y="0"/>
            <a:ext cx="11286667" cy="443486"/>
          </a:xfrm>
        </p:spPr>
        <p:txBody>
          <a:bodyPr anchor="t">
            <a:noAutofit/>
          </a:bodyPr>
          <a:lstStyle/>
          <a:p>
            <a:pPr lvl="0"/>
            <a:r>
              <a:rPr lang="ro-RO" sz="4000" b="1" dirty="0"/>
              <a:t>ZONA DÂMBOVIȚA</a:t>
            </a:r>
            <a:br>
              <a:rPr lang="ro-RO" sz="4000" b="1" dirty="0"/>
            </a:br>
            <a:r>
              <a:rPr lang="ro-RO" sz="4000" b="1" dirty="0"/>
              <a:t>SITUAȚIE EXISTENTĂ - INFORMAȚII GENERALE</a:t>
            </a:r>
            <a:endParaRPr lang="en-US" sz="40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9288" y="1176762"/>
            <a:ext cx="3657748" cy="51498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731732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8029" y="645145"/>
            <a:ext cx="5856143" cy="5762978"/>
          </a:xfrm>
          <a:prstGeom prst="rect">
            <a:avLst/>
          </a:prstGeom>
        </p:spPr>
      </p:pic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105280" y="121114"/>
            <a:ext cx="11286667" cy="443486"/>
          </a:xfrm>
        </p:spPr>
        <p:txBody>
          <a:bodyPr anchor="t">
            <a:noAutofit/>
          </a:bodyPr>
          <a:lstStyle/>
          <a:p>
            <a:pPr lvl="0"/>
            <a:r>
              <a:rPr lang="ro-RO" sz="4000" b="1" dirty="0"/>
              <a:t>ZONA DÂMBOVIȚA</a:t>
            </a:r>
            <a:br>
              <a:rPr lang="ro-RO" sz="4000" b="1" dirty="0"/>
            </a:br>
            <a:r>
              <a:rPr lang="ro-RO" sz="4000" b="1" dirty="0"/>
              <a:t>SITUAȚIE EXISTENTĂ</a:t>
            </a:r>
            <a:endParaRPr lang="en-US" sz="4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9189825" y="6416969"/>
            <a:ext cx="2787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i="1" dirty="0"/>
              <a:t>Sursa: baza de date RNMCA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66819" y="3965296"/>
            <a:ext cx="40803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dirty="0"/>
              <a:t>Alte </a:t>
            </a:r>
            <a:r>
              <a:rPr lang="en-US" dirty="0"/>
              <a:t>p</a:t>
            </a:r>
            <a:r>
              <a:rPr lang="ro-RO" dirty="0"/>
              <a:t>uncte de </a:t>
            </a:r>
            <a:r>
              <a:rPr lang="en-US" dirty="0"/>
              <a:t>m</a:t>
            </a:r>
            <a:r>
              <a:rPr lang="ro-RO" dirty="0"/>
              <a:t>onitorizare</a:t>
            </a:r>
            <a:r>
              <a:rPr lang="en-US" dirty="0"/>
              <a:t>:</a:t>
            </a:r>
            <a:endParaRPr lang="ro-RO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4228564"/>
              </p:ext>
            </p:extLst>
          </p:nvPr>
        </p:nvGraphicFramePr>
        <p:xfrm>
          <a:off x="0" y="1940101"/>
          <a:ext cx="5830529" cy="1554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94503">
                  <a:extLst>
                    <a:ext uri="{9D8B030D-6E8A-4147-A177-3AD203B41FA5}">
                      <a16:colId xmlns:a16="http://schemas.microsoft.com/office/drawing/2014/main" val="3297799059"/>
                    </a:ext>
                  </a:extLst>
                </a:gridCol>
                <a:gridCol w="1297858">
                  <a:extLst>
                    <a:ext uri="{9D8B030D-6E8A-4147-A177-3AD203B41FA5}">
                      <a16:colId xmlns:a16="http://schemas.microsoft.com/office/drawing/2014/main" val="1917332404"/>
                    </a:ext>
                  </a:extLst>
                </a:gridCol>
                <a:gridCol w="806245">
                  <a:extLst>
                    <a:ext uri="{9D8B030D-6E8A-4147-A177-3AD203B41FA5}">
                      <a16:colId xmlns:a16="http://schemas.microsoft.com/office/drawing/2014/main" val="1838448772"/>
                    </a:ext>
                  </a:extLst>
                </a:gridCol>
                <a:gridCol w="2231923">
                  <a:extLst>
                    <a:ext uri="{9D8B030D-6E8A-4147-A177-3AD203B41FA5}">
                      <a16:colId xmlns:a16="http://schemas.microsoft.com/office/drawing/2014/main" val="167106129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o-RO" sz="1400" dirty="0">
                          <a:solidFill>
                            <a:schemeClr val="tx1"/>
                          </a:solidFill>
                        </a:rPr>
                        <a:t>STAȚIE DE  MONITORIZARE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o-RO" sz="1400" dirty="0">
                          <a:solidFill>
                            <a:schemeClr val="tx1"/>
                          </a:solidFill>
                        </a:rPr>
                        <a:t>Tip stație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o-RO" sz="1400" dirty="0">
                          <a:solidFill>
                            <a:schemeClr val="tx1"/>
                          </a:solidFill>
                        </a:rPr>
                        <a:t>Tip arie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o-RO" sz="1400" dirty="0">
                          <a:solidFill>
                            <a:schemeClr val="tx1"/>
                          </a:solidFill>
                        </a:rPr>
                        <a:t>Localitate și adresa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81398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o-RO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DB-1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o-RO" sz="1400" b="1" dirty="0"/>
                        <a:t>I (redefinire 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o-RO" sz="1400" b="1" dirty="0"/>
                        <a:t>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o-RO" sz="1400" dirty="0"/>
                        <a:t>Târgoviște, Strada General Ion Emanoil Florescu FN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63377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o-RO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DB-2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o-RO" sz="1400" b="1" dirty="0"/>
                        <a:t>I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o-RO" sz="1400" b="1" dirty="0"/>
                        <a:t>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o-RO" sz="1400" dirty="0"/>
                        <a:t>Fieni, </a:t>
                      </a:r>
                      <a:r>
                        <a:rPr lang="it-IT" sz="1400" dirty="0"/>
                        <a:t>în parcul central al oraşului – Str. Teilor nr. 20</a:t>
                      </a:r>
                      <a:endParaRPr lang="ro-RO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8241249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592685" y="4334628"/>
            <a:ext cx="422151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o-RO" dirty="0"/>
              <a:t>Punctele fixe de prelevare manuală a probelor au fost amplasate la sediul APM şi Micro XI (pe amplasamentul stației de monitorizare automată DB-1) pentru pulberi sedimentabile.</a:t>
            </a:r>
          </a:p>
        </p:txBody>
      </p:sp>
      <p:sp>
        <p:nvSpPr>
          <p:cNvPr id="9" name="Oval 8"/>
          <p:cNvSpPr/>
          <p:nvPr/>
        </p:nvSpPr>
        <p:spPr>
          <a:xfrm>
            <a:off x="8274757" y="2032000"/>
            <a:ext cx="598310" cy="7112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8427157" y="2981234"/>
            <a:ext cx="598310" cy="7112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1863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89" y="1024109"/>
            <a:ext cx="12090624" cy="5833891"/>
          </a:xfrm>
          <a:prstGeom prst="rect">
            <a:avLst/>
          </a:prstGeom>
        </p:spPr>
      </p:pic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xfrm>
            <a:off x="58189" y="4393426"/>
            <a:ext cx="3906981" cy="1743691"/>
          </a:xfrm>
        </p:spPr>
        <p:txBody>
          <a:bodyPr anchor="t">
            <a:noAutofit/>
          </a:bodyPr>
          <a:lstStyle/>
          <a:p>
            <a:pPr lvl="0"/>
            <a:r>
              <a:rPr lang="ro-RO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STAȚIA DB-1, Municipiul TÂRGOVIȘTE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89" y="0"/>
            <a:ext cx="5793780" cy="3303639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6324036" y="4818231"/>
            <a:ext cx="1030351" cy="107311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786871" y="1313031"/>
            <a:ext cx="1030351" cy="107311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2096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89" y="9473"/>
            <a:ext cx="9157965" cy="6666630"/>
          </a:xfrm>
          <a:prstGeom prst="rect">
            <a:avLst/>
          </a:prstGeom>
        </p:spPr>
      </p:pic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xfrm>
            <a:off x="136847" y="824316"/>
            <a:ext cx="3906981" cy="1260123"/>
          </a:xfrm>
        </p:spPr>
        <p:txBody>
          <a:bodyPr anchor="t">
            <a:noAutofit/>
          </a:bodyPr>
          <a:lstStyle/>
          <a:p>
            <a:pPr lvl="0"/>
            <a:r>
              <a:rPr lang="ro-RO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STAȚIA DB-2, Municipiul FIENI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8558" y="2283785"/>
            <a:ext cx="6282813" cy="4392318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4286231" y="2283785"/>
            <a:ext cx="1030351" cy="107311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7889613" y="3709850"/>
            <a:ext cx="1030351" cy="104067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1134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ro-RO" b="1" dirty="0"/>
              <a:t>Criterii de amplasare a stației de trafic</a:t>
            </a:r>
            <a:endParaRPr lang="en-US" dirty="0"/>
          </a:p>
        </p:txBody>
      </p:sp>
      <p:sp>
        <p:nvSpPr>
          <p:cNvPr id="3" name="Content Placeholder 4"/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pPr lvl="0" algn="just">
              <a:lnSpc>
                <a:spcPct val="80000"/>
              </a:lnSpc>
            </a:pPr>
            <a:r>
              <a:rPr lang="ro-RO" sz="2600" b="1" dirty="0"/>
              <a:t>Legea 104/2011</a:t>
            </a:r>
            <a:r>
              <a:rPr lang="it-IT" sz="2600" b="1" dirty="0"/>
              <a:t> </a:t>
            </a:r>
            <a:r>
              <a:rPr lang="it-IT" sz="2600" dirty="0"/>
              <a:t>- sondele de prelevare din staţiile de trafic rutier se amplasează la </a:t>
            </a:r>
            <a:r>
              <a:rPr lang="it-IT" sz="2600" b="1" u="sng" dirty="0"/>
              <a:t>cel puţin 25 m de extremitatea intersecţiilor mari </a:t>
            </a:r>
            <a:r>
              <a:rPr lang="it-IT" sz="2600" dirty="0"/>
              <a:t>şi la </a:t>
            </a:r>
            <a:r>
              <a:rPr lang="it-IT" sz="2600" b="1" u="sng" dirty="0"/>
              <a:t>cel mult 10 m de bordura trotuarului</a:t>
            </a:r>
            <a:r>
              <a:rPr lang="it-IT" sz="2600" dirty="0"/>
              <a:t>; pentru măsurarea concentraţiilor de arsen, cadmiu, nichel şi benzo(a)piren din aerul înconjurător sondele de prelevare din staţiile de trafic rutier se amplasează la cel puţin 25 m de extremitatea intersecţiilor mari şi cel puţin 4 m de axul celei mai apropiate benzi de circulaţie;</a:t>
            </a:r>
            <a:endParaRPr lang="ro-RO" sz="2600" dirty="0"/>
          </a:p>
          <a:p>
            <a:pPr lvl="0" algn="just">
              <a:lnSpc>
                <a:spcPct val="80000"/>
              </a:lnSpc>
            </a:pPr>
            <a:r>
              <a:rPr lang="ro-RO" sz="2600" b="1" dirty="0"/>
              <a:t>OM 806/2016 -</a:t>
            </a:r>
            <a:r>
              <a:rPr lang="en-US" sz="2600" b="1" dirty="0"/>
              <a:t> </a:t>
            </a:r>
            <a:r>
              <a:rPr lang="en-US" sz="2600" dirty="0" err="1"/>
              <a:t>pentru</a:t>
            </a:r>
            <a:r>
              <a:rPr lang="en-US" sz="2600" dirty="0"/>
              <a:t> </a:t>
            </a:r>
            <a:r>
              <a:rPr lang="en-US" sz="2600" dirty="0" err="1"/>
              <a:t>toţi</a:t>
            </a:r>
            <a:r>
              <a:rPr lang="en-US" sz="2600" dirty="0"/>
              <a:t> </a:t>
            </a:r>
            <a:r>
              <a:rPr lang="en-US" sz="2600" dirty="0" err="1"/>
              <a:t>poluanţii</a:t>
            </a:r>
            <a:r>
              <a:rPr lang="en-US" sz="2600" dirty="0"/>
              <a:t>, </a:t>
            </a:r>
            <a:r>
              <a:rPr lang="en-US" sz="2600" dirty="0" err="1"/>
              <a:t>sondele</a:t>
            </a:r>
            <a:r>
              <a:rPr lang="en-US" sz="2600" dirty="0"/>
              <a:t> de </a:t>
            </a:r>
            <a:r>
              <a:rPr lang="en-US" sz="2600" dirty="0" err="1"/>
              <a:t>prelevare</a:t>
            </a:r>
            <a:r>
              <a:rPr lang="en-US" sz="2600" dirty="0"/>
              <a:t> a </a:t>
            </a:r>
            <a:r>
              <a:rPr lang="en-US" sz="2600" dirty="0" err="1"/>
              <a:t>aerului</a:t>
            </a:r>
            <a:r>
              <a:rPr lang="en-US" sz="2600" dirty="0"/>
              <a:t> din </a:t>
            </a:r>
            <a:r>
              <a:rPr lang="en-US" sz="2600" dirty="0" err="1"/>
              <a:t>staţiile</a:t>
            </a:r>
            <a:r>
              <a:rPr lang="en-US" sz="2600" dirty="0"/>
              <a:t> de </a:t>
            </a:r>
            <a:r>
              <a:rPr lang="en-US" sz="2600" dirty="0" err="1"/>
              <a:t>trafic</a:t>
            </a:r>
            <a:r>
              <a:rPr lang="en-US" sz="2600" dirty="0"/>
              <a:t> </a:t>
            </a:r>
            <a:r>
              <a:rPr lang="en-US" sz="2600" dirty="0" err="1"/>
              <a:t>rutier</a:t>
            </a:r>
            <a:r>
              <a:rPr lang="en-US" sz="2600" dirty="0"/>
              <a:t> se </a:t>
            </a:r>
            <a:r>
              <a:rPr lang="en-US" sz="2600" dirty="0" err="1"/>
              <a:t>amplasează</a:t>
            </a:r>
            <a:r>
              <a:rPr lang="en-US" sz="2600" dirty="0"/>
              <a:t> la </a:t>
            </a:r>
            <a:r>
              <a:rPr lang="en-US" sz="2600" b="1" u="sng" dirty="0" err="1"/>
              <a:t>cel</a:t>
            </a:r>
            <a:r>
              <a:rPr lang="en-US" sz="2600" b="1" u="sng" dirty="0"/>
              <a:t> </a:t>
            </a:r>
            <a:r>
              <a:rPr lang="en-US" sz="2600" b="1" u="sng" dirty="0" err="1"/>
              <a:t>puţin</a:t>
            </a:r>
            <a:r>
              <a:rPr lang="en-US" sz="2600" b="1" u="sng" dirty="0"/>
              <a:t> 25 m de </a:t>
            </a:r>
            <a:r>
              <a:rPr lang="en-US" sz="2600" b="1" u="sng" dirty="0" err="1"/>
              <a:t>extremitatea</a:t>
            </a:r>
            <a:r>
              <a:rPr lang="en-US" sz="2600" b="1" u="sng" dirty="0"/>
              <a:t> </a:t>
            </a:r>
            <a:r>
              <a:rPr lang="en-US" sz="2600" b="1" u="sng" dirty="0" err="1"/>
              <a:t>intersecţiilor</a:t>
            </a:r>
            <a:r>
              <a:rPr lang="en-US" sz="2600" b="1" u="sng" dirty="0"/>
              <a:t> </a:t>
            </a:r>
            <a:r>
              <a:rPr lang="en-US" sz="2600" b="1" u="sng" dirty="0" err="1"/>
              <a:t>mari</a:t>
            </a:r>
            <a:r>
              <a:rPr lang="en-US" sz="2600" b="1" u="sng" dirty="0"/>
              <a:t> </a:t>
            </a:r>
            <a:r>
              <a:rPr lang="en-US" sz="2600" b="1" u="sng" dirty="0" err="1"/>
              <a:t>şi</a:t>
            </a:r>
            <a:r>
              <a:rPr lang="en-US" sz="2600" b="1" u="sng" dirty="0"/>
              <a:t> la </a:t>
            </a:r>
            <a:r>
              <a:rPr lang="en-US" sz="2600" b="1" u="sng" dirty="0" err="1"/>
              <a:t>cel</a:t>
            </a:r>
            <a:r>
              <a:rPr lang="en-US" sz="2600" b="1" u="sng" dirty="0"/>
              <a:t> </a:t>
            </a:r>
            <a:r>
              <a:rPr lang="en-US" sz="2600" b="1" u="sng" dirty="0" err="1"/>
              <a:t>mult</a:t>
            </a:r>
            <a:r>
              <a:rPr lang="en-US" sz="2600" b="1" u="sng" dirty="0"/>
              <a:t> 10 m de </a:t>
            </a:r>
            <a:r>
              <a:rPr lang="en-US" sz="2600" b="1" u="sng" dirty="0" err="1"/>
              <a:t>bordura</a:t>
            </a:r>
            <a:r>
              <a:rPr lang="en-US" sz="2600" b="1" u="sng" dirty="0"/>
              <a:t> </a:t>
            </a:r>
            <a:r>
              <a:rPr lang="en-US" sz="2600" b="1" u="sng" dirty="0" err="1"/>
              <a:t>trotuarului</a:t>
            </a:r>
            <a:r>
              <a:rPr lang="en-US" sz="2600" dirty="0"/>
              <a:t>. </a:t>
            </a:r>
            <a:r>
              <a:rPr lang="en-US" sz="2600" dirty="0" err="1"/>
              <a:t>Prin</a:t>
            </a:r>
            <a:r>
              <a:rPr lang="en-US" sz="2600" dirty="0"/>
              <a:t> </a:t>
            </a:r>
            <a:r>
              <a:rPr lang="en-US" sz="2600" b="1" dirty="0"/>
              <a:t>«</a:t>
            </a:r>
            <a:r>
              <a:rPr lang="en-US" sz="2600" b="1" dirty="0" err="1"/>
              <a:t>intersecţie</a:t>
            </a:r>
            <a:r>
              <a:rPr lang="en-US" sz="2600" b="1" dirty="0"/>
              <a:t> mare»</a:t>
            </a:r>
            <a:r>
              <a:rPr lang="en-US" sz="2600" dirty="0"/>
              <a:t> se </a:t>
            </a:r>
            <a:r>
              <a:rPr lang="en-US" sz="2600" dirty="0" err="1"/>
              <a:t>înţelege</a:t>
            </a:r>
            <a:r>
              <a:rPr lang="en-US" sz="2600" dirty="0"/>
              <a:t> o </a:t>
            </a:r>
            <a:r>
              <a:rPr lang="en-US" sz="2600" dirty="0" err="1"/>
              <a:t>intersecţie</a:t>
            </a:r>
            <a:r>
              <a:rPr lang="en-US" sz="2600" dirty="0"/>
              <a:t> care </a:t>
            </a:r>
            <a:r>
              <a:rPr lang="en-US" sz="2600" dirty="0" err="1"/>
              <a:t>întrerupe</a:t>
            </a:r>
            <a:r>
              <a:rPr lang="en-US" sz="2600" dirty="0"/>
              <a:t> </a:t>
            </a:r>
            <a:r>
              <a:rPr lang="en-US" sz="2600" dirty="0" err="1"/>
              <a:t>fluxul</a:t>
            </a:r>
            <a:r>
              <a:rPr lang="en-US" sz="2600" dirty="0"/>
              <a:t> de </a:t>
            </a:r>
            <a:r>
              <a:rPr lang="en-US" sz="2600" dirty="0" err="1"/>
              <a:t>trafic</a:t>
            </a:r>
            <a:r>
              <a:rPr lang="en-US" sz="2600" dirty="0"/>
              <a:t> </a:t>
            </a:r>
            <a:r>
              <a:rPr lang="en-US" sz="2600" dirty="0" err="1"/>
              <a:t>şi</a:t>
            </a:r>
            <a:r>
              <a:rPr lang="en-US" sz="2600" dirty="0"/>
              <a:t> care </a:t>
            </a:r>
            <a:r>
              <a:rPr lang="en-US" sz="2600" dirty="0" err="1"/>
              <a:t>cauzează</a:t>
            </a:r>
            <a:r>
              <a:rPr lang="en-US" sz="2600" dirty="0"/>
              <a:t> </a:t>
            </a:r>
            <a:r>
              <a:rPr lang="en-US" sz="2600" dirty="0" err="1"/>
              <a:t>emisii</a:t>
            </a:r>
            <a:r>
              <a:rPr lang="en-US" sz="2600" dirty="0"/>
              <a:t> </a:t>
            </a:r>
            <a:r>
              <a:rPr lang="en-US" sz="2600" dirty="0" err="1"/>
              <a:t>diferite</a:t>
            </a:r>
            <a:r>
              <a:rPr lang="en-US" sz="2600" dirty="0"/>
              <a:t> (</a:t>
            </a:r>
            <a:r>
              <a:rPr lang="en-US" sz="2600" dirty="0" err="1"/>
              <a:t>emisii</a:t>
            </a:r>
            <a:r>
              <a:rPr lang="en-US" sz="2600" dirty="0"/>
              <a:t> de </a:t>
            </a:r>
            <a:r>
              <a:rPr lang="en-US" sz="2600" dirty="0" err="1"/>
              <a:t>oprire</a:t>
            </a:r>
            <a:r>
              <a:rPr lang="en-US" sz="2600" dirty="0"/>
              <a:t> </a:t>
            </a:r>
            <a:r>
              <a:rPr lang="en-US" sz="2600" dirty="0" err="1"/>
              <a:t>şi</a:t>
            </a:r>
            <a:r>
              <a:rPr lang="en-US" sz="2600" dirty="0"/>
              <a:t> </a:t>
            </a:r>
            <a:r>
              <a:rPr lang="en-US" sz="2600" dirty="0" err="1"/>
              <a:t>pornire</a:t>
            </a:r>
            <a:r>
              <a:rPr lang="en-US" sz="2600" dirty="0"/>
              <a:t>) </a:t>
            </a:r>
            <a:r>
              <a:rPr lang="en-US" sz="2600" dirty="0" err="1"/>
              <a:t>faţă</a:t>
            </a:r>
            <a:r>
              <a:rPr lang="en-US" sz="2600" dirty="0"/>
              <a:t> de </a:t>
            </a:r>
            <a:r>
              <a:rPr lang="en-US" sz="2600" dirty="0" err="1"/>
              <a:t>restul</a:t>
            </a:r>
            <a:r>
              <a:rPr lang="en-US" sz="2600" dirty="0"/>
              <a:t> </a:t>
            </a:r>
            <a:r>
              <a:rPr lang="en-US" sz="2600" dirty="0" err="1"/>
              <a:t>drumului</a:t>
            </a:r>
            <a:r>
              <a:rPr lang="en-US" sz="2600" dirty="0"/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25252994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3942</TotalTime>
  <Words>2744</Words>
  <Application>Microsoft Office PowerPoint</Application>
  <PresentationFormat>Widescreen</PresentationFormat>
  <Paragraphs>451</Paragraphs>
  <Slides>48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6" baseType="lpstr">
      <vt:lpstr>Arial</vt:lpstr>
      <vt:lpstr>Calibri</vt:lpstr>
      <vt:lpstr>Calibri Light</vt:lpstr>
      <vt:lpstr>Nimbus sans L</vt:lpstr>
      <vt:lpstr>Times New Roman</vt:lpstr>
      <vt:lpstr>Trebuchet MS</vt:lpstr>
      <vt:lpstr>Wingdings</vt:lpstr>
      <vt:lpstr>Office Theme</vt:lpstr>
      <vt:lpstr>PowerPoint Presentation</vt:lpstr>
      <vt:lpstr>PowerPoint Presentation</vt:lpstr>
      <vt:lpstr>PowerPoint Presentation</vt:lpstr>
      <vt:lpstr>SURSE DATE ȘI INFORMAȚII</vt:lpstr>
      <vt:lpstr>ZONA DÂMBOVIȚA SITUAȚIE EXISTENTĂ - INFORMAȚII GENERALE</vt:lpstr>
      <vt:lpstr>ZONA DÂMBOVIȚA SITUAȚIE EXISTENTĂ</vt:lpstr>
      <vt:lpstr>STAȚIA DB-1, Municipiul TÂRGOVIȘTE</vt:lpstr>
      <vt:lpstr>STAȚIA DB-2, Municipiul FIENI</vt:lpstr>
      <vt:lpstr>Criterii de amplasare a stației de trafic</vt:lpstr>
      <vt:lpstr>Criterii de amplasare a stației de trafic</vt:lpstr>
      <vt:lpstr>La amplasare se iau în considerare: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Propunere A.N.P.M pentru amplasare stație trafic Municipiul TÂRGOVIȘTE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carmen.popescu@anpm.ro</dc:creator>
  <cp:lastModifiedBy>Simona Marcusohn</cp:lastModifiedBy>
  <cp:revision>235</cp:revision>
  <dcterms:created xsi:type="dcterms:W3CDTF">2021-02-20T07:54:09Z</dcterms:created>
  <dcterms:modified xsi:type="dcterms:W3CDTF">2021-07-28T16:49:34Z</dcterms:modified>
</cp:coreProperties>
</file>