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52"/>
  </p:notesMasterIdLst>
  <p:sldIdLst>
    <p:sldId id="372" r:id="rId2"/>
    <p:sldId id="257" r:id="rId3"/>
    <p:sldId id="328" r:id="rId4"/>
    <p:sldId id="259" r:id="rId5"/>
    <p:sldId id="258" r:id="rId6"/>
    <p:sldId id="329" r:id="rId7"/>
    <p:sldId id="320" r:id="rId8"/>
    <p:sldId id="283" r:id="rId9"/>
    <p:sldId id="321" r:id="rId10"/>
    <p:sldId id="322" r:id="rId11"/>
    <p:sldId id="290" r:id="rId12"/>
    <p:sldId id="263" r:id="rId13"/>
    <p:sldId id="272" r:id="rId14"/>
    <p:sldId id="289" r:id="rId15"/>
    <p:sldId id="291" r:id="rId16"/>
    <p:sldId id="332" r:id="rId17"/>
    <p:sldId id="330" r:id="rId18"/>
    <p:sldId id="337" r:id="rId19"/>
    <p:sldId id="294" r:id="rId20"/>
    <p:sldId id="314" r:id="rId21"/>
    <p:sldId id="339" r:id="rId22"/>
    <p:sldId id="341" r:id="rId23"/>
    <p:sldId id="324" r:id="rId24"/>
    <p:sldId id="342" r:id="rId25"/>
    <p:sldId id="367" r:id="rId26"/>
    <p:sldId id="368" r:id="rId27"/>
    <p:sldId id="336" r:id="rId28"/>
    <p:sldId id="347" r:id="rId29"/>
    <p:sldId id="346" r:id="rId30"/>
    <p:sldId id="348" r:id="rId31"/>
    <p:sldId id="256" r:id="rId32"/>
    <p:sldId id="349" r:id="rId33"/>
    <p:sldId id="297" r:id="rId34"/>
    <p:sldId id="354" r:id="rId35"/>
    <p:sldId id="355" r:id="rId36"/>
    <p:sldId id="356" r:id="rId37"/>
    <p:sldId id="350" r:id="rId38"/>
    <p:sldId id="351" r:id="rId39"/>
    <p:sldId id="353" r:id="rId40"/>
    <p:sldId id="352" r:id="rId41"/>
    <p:sldId id="362" r:id="rId42"/>
    <p:sldId id="357" r:id="rId43"/>
    <p:sldId id="358" r:id="rId44"/>
    <p:sldId id="363" r:id="rId45"/>
    <p:sldId id="364" r:id="rId46"/>
    <p:sldId id="365" r:id="rId47"/>
    <p:sldId id="369" r:id="rId48"/>
    <p:sldId id="366" r:id="rId49"/>
    <p:sldId id="370" r:id="rId50"/>
    <p:sldId id="37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DBED33"/>
    <a:srgbClr val="EEF86E"/>
    <a:srgbClr val="CCFF66"/>
    <a:srgbClr val="5800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68" autoAdjust="0"/>
    <p:restoredTop sz="85602" autoAdjust="0"/>
  </p:normalViewPr>
  <p:slideViewPr>
    <p:cSldViewPr snapToGrid="0">
      <p:cViewPr varScale="1">
        <p:scale>
          <a:sx n="110" d="100"/>
          <a:sy n="110" d="100"/>
        </p:scale>
        <p:origin x="13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\Documents\POIM\Alba\PM10%20zi%20profil%20lunar%20saptamanal%20%20zilnic_AB-2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Alba\PM10%20zi%20profil%20lunar%20saptamanal%20%20zilnic_AB-2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Alba\PM10%20zi%20profil%20lunar%20saptamanal%20%20zilnic_AB-2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Alba\PM10%20zi%20profil%20lunar%20saptamanal%20%20zilnic_AB-2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risti\Desktop\emisii%20pe%20categorii%20de%20sursa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\Documents\POIM\Alba\medii%20anuale%20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Alba\medii%20anuale%20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Alba\PM10%20zi%20profil%20lunar%20saptamanal%20%20zilnic_AB-1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Alba\PM10%20zi%20profil%20lunar%20saptamanal%20%20zilnic_AB-1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Alba\PM10%20zi%20profil%20lunar%20saptamanal%20%20zilnic_AB-1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Alba\PM10%20zi%20profil%20lunar%20saptamanal%20%20zilnic_AB-2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Alba\PM10%20zi%20profil%20lunar%20saptamanal%20%20zilnic_AB-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Densitate populația (loc/km</a:t>
            </a:r>
            <a:r>
              <a:rPr lang="en-US" baseline="30000"/>
              <a:t>2</a:t>
            </a:r>
            <a:r>
              <a:rPr lang="en-US"/>
              <a:t>)</a:t>
            </a:r>
          </a:p>
        </c:rich>
      </c:tx>
      <c:layout>
        <c:manualLayout>
          <c:xMode val="edge"/>
          <c:yMode val="edge"/>
          <c:x val="0.25074300087489071"/>
          <c:y val="2.75229357798165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Sheet1!$F$6</c:f>
              <c:strCache>
                <c:ptCount val="1"/>
                <c:pt idx="0">
                  <c:v>Densitate populația (loc/km2)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7F9-4FB5-B944-588C4AA4BB7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7F9-4FB5-B944-588C4AA4BB73}"/>
              </c:ext>
            </c:extLst>
          </c:dPt>
          <c:cat>
            <c:strRef>
              <c:f>Sheet1!$E$7:$E$10</c:f>
              <c:strCache>
                <c:ptCount val="4"/>
                <c:pt idx="0">
                  <c:v>Municipiul Alba Iulia</c:v>
                </c:pt>
                <c:pt idx="1">
                  <c:v>Municipiul Blaj</c:v>
                </c:pt>
                <c:pt idx="2">
                  <c:v>Municipiul Sebeș</c:v>
                </c:pt>
                <c:pt idx="3">
                  <c:v>Municipiul Aiud</c:v>
                </c:pt>
              </c:strCache>
            </c:strRef>
          </c:cat>
          <c:val>
            <c:numRef>
              <c:f>Sheet1!$F$7:$F$10</c:f>
              <c:numCache>
                <c:formatCode>General</c:formatCode>
                <c:ptCount val="4"/>
                <c:pt idx="0">
                  <c:v>566</c:v>
                </c:pt>
                <c:pt idx="1">
                  <c:v>267</c:v>
                </c:pt>
                <c:pt idx="2">
                  <c:v>240</c:v>
                </c:pt>
                <c:pt idx="3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F9-4FB5-B944-588C4AA4BB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94372431"/>
        <c:axId val="1394379503"/>
      </c:barChart>
      <c:catAx>
        <c:axId val="139437243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4379503"/>
        <c:crosses val="autoZero"/>
        <c:auto val="1"/>
        <c:lblAlgn val="ctr"/>
        <c:lblOffset val="100"/>
        <c:noMultiLvlLbl val="0"/>
      </c:catAx>
      <c:valAx>
        <c:axId val="1394379503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43724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AB-2</a:t>
            </a:r>
            <a:r>
              <a:rPr lang="ro-RO" baseline="0"/>
              <a:t> </a:t>
            </a:r>
            <a:r>
              <a:rPr lang="ro-RO"/>
              <a:t>PM10 și temperatura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Profil lunar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537226395431687E-2"/>
          <c:y val="0.23145854634226082"/>
          <c:w val="0.87849255927512182"/>
          <c:h val="0.42516083353998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'PM10 LUNAR'!$I$379</c:f>
              <c:strCache>
                <c:ptCount val="1"/>
              </c:strCache>
            </c:strRef>
          </c:tx>
          <c:spPr>
            <a:solidFill>
              <a:schemeClr val="accent1">
                <a:lumMod val="50000"/>
              </a:schemeClr>
            </a:solidFill>
            <a:ln w="28575" cap="rnd">
              <a:solidFill>
                <a:schemeClr val="accent1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63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BB40-4726-B549-E147A3508FE5}"/>
              </c:ext>
            </c:extLst>
          </c:dPt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LUNAR'!$I$380:$I$391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2-BB40-4726-B549-E147A3508FE5}"/>
            </c:ext>
          </c:extLst>
        </c:ser>
        <c:ser>
          <c:idx val="1"/>
          <c:order val="1"/>
          <c:tx>
            <c:strRef>
              <c:f>'PM10 LUNAR'!$J$379</c:f>
              <c:strCache>
                <c:ptCount val="1"/>
              </c:strCache>
            </c:strRef>
          </c:tx>
          <c:spPr>
            <a:solidFill>
              <a:schemeClr val="accent1">
                <a:lumMod val="75000"/>
              </a:schemeClr>
            </a:solidFill>
            <a:ln w="28575" cap="rnd">
              <a:solidFill>
                <a:srgbClr val="C00000"/>
              </a:solidFill>
              <a:prstDash val="sysDot"/>
              <a:round/>
            </a:ln>
            <a:effectLst/>
          </c:spPr>
          <c:invertIfNegative val="0"/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LUNAR'!$J$380:$J$391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3-BB40-4726-B549-E147A3508FE5}"/>
            </c:ext>
          </c:extLst>
        </c:ser>
        <c:ser>
          <c:idx val="2"/>
          <c:order val="2"/>
          <c:tx>
            <c:strRef>
              <c:f>'PM10 LUNAR'!$K$379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miter lim="800000"/>
            </a:ln>
            <a:effectLst/>
          </c:spPr>
          <c:invertIfNegative val="0"/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LUNAR'!$K$380:$K$391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4-BB40-4726-B549-E147A3508FE5}"/>
            </c:ext>
          </c:extLst>
        </c:ser>
        <c:ser>
          <c:idx val="3"/>
          <c:order val="3"/>
          <c:tx>
            <c:strRef>
              <c:f>'PM10 LUNAR'!$L$379</c:f>
              <c:strCache>
                <c:ptCount val="1"/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invertIfNegative val="0"/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LUNAR'!$L$380:$L$391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5-BB40-4726-B549-E147A3508FE5}"/>
            </c:ext>
          </c:extLst>
        </c:ser>
        <c:ser>
          <c:idx val="4"/>
          <c:order val="4"/>
          <c:tx>
            <c:strRef>
              <c:f>'PM10 LUNAR'!$M$379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28575" cap="rnd">
              <a:solidFill>
                <a:schemeClr val="accent6">
                  <a:lumMod val="75000"/>
                </a:schemeClr>
              </a:solidFill>
              <a:prstDash val="sysDot"/>
              <a:round/>
            </a:ln>
            <a:effectLst/>
          </c:spPr>
          <c:invertIfNegative val="0"/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LUNAR'!$M$380:$M$391</c:f>
              <c:numCache>
                <c:formatCode>General</c:formatCode>
                <c:ptCount val="12"/>
                <c:pt idx="0">
                  <c:v>35.655517241379307</c:v>
                </c:pt>
                <c:pt idx="1">
                  <c:v>54.37592592592592</c:v>
                </c:pt>
                <c:pt idx="2">
                  <c:v>37.404193548387099</c:v>
                </c:pt>
                <c:pt idx="3">
                  <c:v>31.835999999999999</c:v>
                </c:pt>
                <c:pt idx="4">
                  <c:v>19.678214285714287</c:v>
                </c:pt>
                <c:pt idx="5">
                  <c:v>19.088333333333335</c:v>
                </c:pt>
                <c:pt idx="6">
                  <c:v>23.601538461538464</c:v>
                </c:pt>
                <c:pt idx="7">
                  <c:v>22.439677419354833</c:v>
                </c:pt>
                <c:pt idx="8">
                  <c:v>23.871000000000002</c:v>
                </c:pt>
                <c:pt idx="9">
                  <c:v>35.881935483870976</c:v>
                </c:pt>
                <c:pt idx="10">
                  <c:v>36.976666666666667</c:v>
                </c:pt>
                <c:pt idx="11">
                  <c:v>47.453870967741942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B40-4726-B549-E147A3508FE5}"/>
            </c:ext>
          </c:extLst>
        </c:ser>
        <c:ser>
          <c:idx val="5"/>
          <c:order val="5"/>
          <c:tx>
            <c:strRef>
              <c:f>'PM10 LUNAR'!$N$379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solidFill>
                <a:srgbClr val="E5FFFF"/>
              </a:solidFill>
              <a:prstDash val="solid"/>
              <a:miter lim="800000"/>
            </a:ln>
            <a:effectLst/>
          </c:spPr>
          <c:invertIfNegative val="0"/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LUNAR'!$N$380:$N$391</c:f>
              <c:numCache>
                <c:formatCode>General</c:formatCode>
                <c:ptCount val="12"/>
                <c:pt idx="0">
                  <c:v>52.908999999999999</c:v>
                </c:pt>
                <c:pt idx="1">
                  <c:v>33.692142857142855</c:v>
                </c:pt>
                <c:pt idx="2">
                  <c:v>36.028076923076917</c:v>
                </c:pt>
                <c:pt idx="3">
                  <c:v>36.227333333333334</c:v>
                </c:pt>
                <c:pt idx="4">
                  <c:v>18.436774193548391</c:v>
                </c:pt>
                <c:pt idx="5">
                  <c:v>19.713333333333335</c:v>
                </c:pt>
                <c:pt idx="7">
                  <c:v>23.5</c:v>
                </c:pt>
                <c:pt idx="9">
                  <c:v>29.789032258064513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B40-4726-B549-E147A3508F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1096896"/>
        <c:axId val="1"/>
      </c:barChart>
      <c:lineChart>
        <c:grouping val="standard"/>
        <c:varyColors val="0"/>
        <c:ser>
          <c:idx val="6"/>
          <c:order val="6"/>
          <c:tx>
            <c:strRef>
              <c:f>'PM10 LUNAR'!$O$379</c:f>
              <c:strCache>
                <c:ptCount val="1"/>
                <c:pt idx="0">
                  <c:v>Media conc. PM10</c:v>
                </c:pt>
              </c:strCache>
            </c:strRef>
          </c:tx>
          <c:spPr>
            <a:ln w="25400" cap="flat" cmpd="sng" algn="ctr">
              <a:solidFill>
                <a:srgbClr val="FF000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LUNAR'!$O$380:$O$391</c:f>
              <c:numCache>
                <c:formatCode>General</c:formatCode>
                <c:ptCount val="12"/>
                <c:pt idx="0">
                  <c:v>44.282258620689653</c:v>
                </c:pt>
                <c:pt idx="1">
                  <c:v>44.034034391534391</c:v>
                </c:pt>
                <c:pt idx="2">
                  <c:v>36.716135235732011</c:v>
                </c:pt>
                <c:pt idx="3">
                  <c:v>34.031666666666666</c:v>
                </c:pt>
                <c:pt idx="4">
                  <c:v>19.057494239631339</c:v>
                </c:pt>
                <c:pt idx="5">
                  <c:v>19.400833333333335</c:v>
                </c:pt>
                <c:pt idx="6">
                  <c:v>23.601538461538464</c:v>
                </c:pt>
                <c:pt idx="7">
                  <c:v>22.969838709677418</c:v>
                </c:pt>
                <c:pt idx="8">
                  <c:v>23.871000000000002</c:v>
                </c:pt>
                <c:pt idx="9">
                  <c:v>32.835483870967742</c:v>
                </c:pt>
                <c:pt idx="10">
                  <c:v>36.976666666666667</c:v>
                </c:pt>
                <c:pt idx="11">
                  <c:v>47.453870967741942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B40-4726-B549-E147A3508F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1096896"/>
        <c:axId val="1"/>
      </c:lineChart>
      <c:lineChart>
        <c:grouping val="standard"/>
        <c:varyColors val="0"/>
        <c:ser>
          <c:idx val="7"/>
          <c:order val="7"/>
          <c:tx>
            <c:strRef>
              <c:f>'PM10 LUNAR'!$P$379</c:f>
              <c:strCache>
                <c:ptCount val="1"/>
                <c:pt idx="0">
                  <c:v>Media temperatură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LUNAR'!$P$380:$P$391</c:f>
              <c:numCache>
                <c:formatCode>General</c:formatCode>
                <c:ptCount val="12"/>
                <c:pt idx="0">
                  <c:v>-0.31661290322580626</c:v>
                </c:pt>
                <c:pt idx="1">
                  <c:v>3.4229310344827582</c:v>
                </c:pt>
                <c:pt idx="2">
                  <c:v>9.0982258064516124</c:v>
                </c:pt>
                <c:pt idx="3">
                  <c:v>13.057666666666666</c:v>
                </c:pt>
                <c:pt idx="4">
                  <c:v>15.908132183908048</c:v>
                </c:pt>
                <c:pt idx="5">
                  <c:v>23.046499999999998</c:v>
                </c:pt>
                <c:pt idx="6">
                  <c:v>21.867708565072302</c:v>
                </c:pt>
                <c:pt idx="7">
                  <c:v>23.531129032258068</c:v>
                </c:pt>
                <c:pt idx="8">
                  <c:v>18.677</c:v>
                </c:pt>
                <c:pt idx="9">
                  <c:v>12.401290322580644</c:v>
                </c:pt>
                <c:pt idx="10">
                  <c:v>9.5061666666666653</c:v>
                </c:pt>
                <c:pt idx="11">
                  <c:v>1.9275752688172045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B40-4726-B549-E147A3508F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catAx>
        <c:axId val="41109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ro-RO"/>
                  <a:t>Concentrație PM10 (</a:t>
                </a:r>
                <a:r>
                  <a:rPr lang="ro-RO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µg/m</a:t>
                </a:r>
                <a:r>
                  <a:rPr lang="ro-RO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o-RO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o-RO" baseline="300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096896"/>
        <c:crosses val="autoZero"/>
        <c:crossBetween val="between"/>
      </c:valAx>
      <c:catAx>
        <c:axId val="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"/>
        <c:crosses val="autoZero"/>
        <c:auto val="1"/>
        <c:lblAlgn val="ctr"/>
        <c:lblOffset val="100"/>
        <c:noMultiLvlLbl val="0"/>
      </c:catAx>
      <c:valAx>
        <c:axId val="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3"/>
        <c:crosses val="max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1.5901296296296288E-2"/>
          <c:y val="0.80761754014138354"/>
          <c:w val="0.98217907407407412"/>
          <c:h val="0.14812163811721146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200" b="0" i="0" baseline="0" dirty="0">
                <a:effectLst/>
              </a:rPr>
              <a:t>Ponderea și numărul zilelor cu depășiri în zona ALBA, 2019</a:t>
            </a:r>
            <a:endParaRPr lang="ro-RO" sz="1200" dirty="0">
              <a:effectLst/>
            </a:endParaRP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34561297645162953"/>
          <c:y val="0.40866745867366844"/>
          <c:w val="0.35093768740626197"/>
          <c:h val="0.5913325413263315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ECC-4EE1-99AF-742C89F40EB6}"/>
              </c:ext>
            </c:extLst>
          </c:dPt>
          <c:dPt>
            <c:idx val="1"/>
            <c:bubble3D val="0"/>
            <c:spPr>
              <a:solidFill>
                <a:srgbClr val="DBED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ECC-4EE1-99AF-742C89F40EB6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'PM10 DATE ZILNICE medii anuale'!$X$7:$Z$7</c:f>
              <c:strCache>
                <c:ptCount val="3"/>
                <c:pt idx="0">
                  <c:v>AB-1</c:v>
                </c:pt>
                <c:pt idx="1">
                  <c:v>AB-2</c:v>
                </c:pt>
                <c:pt idx="2">
                  <c:v>AB-3</c:v>
                </c:pt>
              </c:strCache>
            </c:strRef>
          </c:cat>
          <c:val>
            <c:numRef>
              <c:f>'PM10 DATE ZILNICE medii anuale'!$X$20:$Z$20</c:f>
              <c:numCache>
                <c:formatCode>General</c:formatCode>
                <c:ptCount val="3"/>
                <c:pt idx="0">
                  <c:v>15</c:v>
                </c:pt>
                <c:pt idx="1">
                  <c:v>48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CC-4EE1-99AF-742C89F40E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200" dirty="0"/>
              <a:t>Ponderea și numărul</a:t>
            </a:r>
            <a:r>
              <a:rPr lang="ro-RO" sz="1200" baseline="0" dirty="0"/>
              <a:t>  zilelor cu depășiri în zona ALBA, 2020 </a:t>
            </a:r>
            <a:endParaRPr lang="ro-RO" sz="1200" dirty="0"/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37476307713061952"/>
          <c:y val="0.34017090337717121"/>
          <c:w val="0.40527507035550608"/>
          <c:h val="0.6126018300233029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E6-4BA3-91DB-05D99B71B807}"/>
              </c:ext>
            </c:extLst>
          </c:dPt>
          <c:dPt>
            <c:idx val="1"/>
            <c:bubble3D val="0"/>
            <c:spPr>
              <a:solidFill>
                <a:srgbClr val="DBED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E6-4BA3-91DB-05D99B71B807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'PM10 DATE ZILNICE medii anuale'!$AA$7:$AC$7</c:f>
              <c:strCache>
                <c:ptCount val="3"/>
                <c:pt idx="0">
                  <c:v>AB-1</c:v>
                </c:pt>
                <c:pt idx="1">
                  <c:v>AB-2</c:v>
                </c:pt>
                <c:pt idx="2">
                  <c:v>AB-3</c:v>
                </c:pt>
              </c:strCache>
            </c:strRef>
          </c:cat>
          <c:val>
            <c:numRef>
              <c:f>'PM10 DATE ZILNICE medii anuale'!$AA$20:$AC$20</c:f>
              <c:numCache>
                <c:formatCode>General</c:formatCode>
                <c:ptCount val="3"/>
                <c:pt idx="0">
                  <c:v>16</c:v>
                </c:pt>
                <c:pt idx="1">
                  <c:v>38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E6-4BA3-91DB-05D99B71B8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GB" b="1"/>
              <a:t>Ponderea emisiilor de PM</a:t>
            </a:r>
            <a:r>
              <a:rPr lang="ro-RO" b="1"/>
              <a:t>10</a:t>
            </a:r>
            <a:r>
              <a:rPr lang="en-GB" b="1"/>
              <a:t> - </a:t>
            </a:r>
            <a:r>
              <a:rPr lang="ro-RO" b="1"/>
              <a:t>în anul de referință 2017</a:t>
            </a:r>
            <a:endParaRPr lang="en-GB" b="1"/>
          </a:p>
        </c:rich>
      </c:tx>
      <c:layout>
        <c:manualLayout>
          <c:xMode val="edge"/>
          <c:yMode val="edge"/>
          <c:x val="0.1727077942146511"/>
          <c:y val="2.422480620155038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9988790944189971"/>
          <c:y val="0.24442829457364346"/>
          <c:w val="0.45679554774458109"/>
          <c:h val="0.75557170542635654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dPt>
            <c:idx val="0"/>
            <c:bubble3D val="0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1-5071-4E81-936F-B2CD7264536B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3-5071-4E81-936F-B2CD7264536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5-5071-4E81-936F-B2CD7264536B}"/>
              </c:ext>
            </c:extLst>
          </c:dPt>
          <c:dLbls>
            <c:numFmt formatCode="#.0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Sheet2!$B$5:$B$7</c:f>
              <c:strCache>
                <c:ptCount val="3"/>
                <c:pt idx="0">
                  <c:v>surse staţionare</c:v>
                </c:pt>
                <c:pt idx="1">
                  <c:v>surse mobile</c:v>
                </c:pt>
                <c:pt idx="2">
                  <c:v>surse de suprafaţă</c:v>
                </c:pt>
              </c:strCache>
            </c:strRef>
          </c:cat>
          <c:val>
            <c:numRef>
              <c:f>Sheet2!$C$5:$C$7</c:f>
              <c:numCache>
                <c:formatCode>#,##0,000</c:formatCode>
                <c:ptCount val="3"/>
                <c:pt idx="0">
                  <c:v>101.714</c:v>
                </c:pt>
                <c:pt idx="1">
                  <c:v>72.843999999999994</c:v>
                </c:pt>
                <c:pt idx="2">
                  <c:v>1757.9449999999999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071-4E81-936F-B2CD7264536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 Narrow" panose="020B060602020203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600" dirty="0"/>
              <a:t>Evoluția concentrațiilor medii anuale pentru PM10</a:t>
            </a:r>
            <a:r>
              <a:rPr lang="ro-RO" sz="1600" baseline="0" dirty="0"/>
              <a:t> la stațiile de monitorizare din zona Alba</a:t>
            </a:r>
            <a:endParaRPr lang="ro-RO" sz="1600" dirty="0"/>
          </a:p>
        </c:rich>
      </c:tx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'Raport valori date (2)'!$B$8</c:f>
              <c:strCache>
                <c:ptCount val="1"/>
                <c:pt idx="0">
                  <c:v>AB-1 
FU
Mun. Alba Iulia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'Raport valori date (2)'!$A$14:$A$19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cat>
          <c:val>
            <c:numRef>
              <c:f>'Raport valori date (2)'!$B$14:$B$19</c:f>
              <c:numCache>
                <c:formatCode>#,##0.00</c:formatCode>
                <c:ptCount val="6"/>
                <c:pt idx="0">
                  <c:v>25.22</c:v>
                </c:pt>
                <c:pt idx="1">
                  <c:v>19.93</c:v>
                </c:pt>
                <c:pt idx="2">
                  <c:v>20.48</c:v>
                </c:pt>
                <c:pt idx="3">
                  <c:v>23.88</c:v>
                </c:pt>
                <c:pt idx="4">
                  <c:v>23.75</c:v>
                </c:pt>
                <c:pt idx="5">
                  <c:v>24.14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B8-4F03-816D-482667F6DB74}"/>
            </c:ext>
          </c:extLst>
        </c:ser>
        <c:ser>
          <c:idx val="1"/>
          <c:order val="1"/>
          <c:tx>
            <c:strRef>
              <c:f>'Raport valori date (2)'!$C$8</c:f>
              <c:strCache>
                <c:ptCount val="1"/>
                <c:pt idx="0">
                  <c:v>AB-2
IU
Mun. Sebeș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993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'Raport valori date (2)'!$A$14:$A$19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cat>
          <c:val>
            <c:numRef>
              <c:f>'Raport valori date (2)'!$C$14:$C$19</c:f>
              <c:numCache>
                <c:formatCode>General</c:formatCode>
                <c:ptCount val="6"/>
                <c:pt idx="4" formatCode="#,##0.00">
                  <c:v>32.369999999999997</c:v>
                </c:pt>
                <c:pt idx="5" formatCode="#,##0.00">
                  <c:v>32.619999999999997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B8-4F03-816D-482667F6DB74}"/>
            </c:ext>
          </c:extLst>
        </c:ser>
        <c:ser>
          <c:idx val="2"/>
          <c:order val="2"/>
          <c:tx>
            <c:strRef>
              <c:f>'Raport valori date (2)'!$D$8</c:f>
              <c:strCache>
                <c:ptCount val="1"/>
                <c:pt idx="0">
                  <c:v>AB-3
IU
Oraș Zlatna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'Raport valori date (2)'!$A$14:$A$19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cat>
          <c:val>
            <c:numRef>
              <c:f>'Raport valori date (2)'!$D$14:$D$19</c:f>
              <c:numCache>
                <c:formatCode>#,##0.00</c:formatCode>
                <c:ptCount val="6"/>
                <c:pt idx="0">
                  <c:v>23.05</c:v>
                </c:pt>
                <c:pt idx="1">
                  <c:v>17.78</c:v>
                </c:pt>
                <c:pt idx="2">
                  <c:v>18.489999999999998</c:v>
                </c:pt>
                <c:pt idx="3">
                  <c:v>19.829999999999998</c:v>
                </c:pt>
                <c:pt idx="4">
                  <c:v>22.71</c:v>
                </c:pt>
                <c:pt idx="5">
                  <c:v>19.63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B8-4F03-816D-482667F6DB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6041952"/>
        <c:axId val="1"/>
      </c:barChart>
      <c:lineChart>
        <c:grouping val="standard"/>
        <c:varyColors val="0"/>
        <c:ser>
          <c:idx val="3"/>
          <c:order val="3"/>
          <c:tx>
            <c:strRef>
              <c:f>'Raport valori date (2)'!$E$8</c:f>
              <c:strCache>
                <c:ptCount val="1"/>
                <c:pt idx="0">
                  <c:v>VL an</c:v>
                </c:pt>
              </c:strCache>
            </c:strRef>
          </c:tx>
          <c:spPr>
            <a:ln w="19050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'Raport valori date (2)'!$A$14:$A$19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cat>
          <c:val>
            <c:numRef>
              <c:f>'Raport valori date (2)'!$E$14:$E$19</c:f>
              <c:numCache>
                <c:formatCode>General</c:formatCode>
                <c:ptCount val="6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4B8-4F03-816D-482667F6DB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6041952"/>
        <c:axId val="1"/>
      </c:lineChart>
      <c:catAx>
        <c:axId val="406041952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0419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600" dirty="0"/>
              <a:t>Evoluția numărului de zile cu concentrații </a:t>
            </a:r>
            <a:r>
              <a:rPr lang="ro-RO" sz="1600" b="0" i="0" u="none" strike="noStrike" baseline="0" dirty="0">
                <a:effectLst/>
              </a:rPr>
              <a:t>mai mari de 50 µg/m</a:t>
            </a:r>
            <a:r>
              <a:rPr lang="ro-RO" sz="1600" b="0" i="0" u="none" strike="noStrike" baseline="30000" dirty="0">
                <a:effectLst/>
              </a:rPr>
              <a:t>3</a:t>
            </a:r>
            <a:r>
              <a:rPr lang="ro-RO" sz="1600" dirty="0"/>
              <a:t> pentru PM10</a:t>
            </a:r>
            <a:r>
              <a:rPr lang="ro-RO" sz="1600" baseline="0" dirty="0"/>
              <a:t> la stațiile de monitorizare din zona Alba</a:t>
            </a:r>
            <a:endParaRPr lang="ro-RO" sz="1600" dirty="0"/>
          </a:p>
        </c:rich>
      </c:tx>
      <c:layout>
        <c:manualLayout>
          <c:xMode val="edge"/>
          <c:yMode val="edge"/>
          <c:x val="7.9772034710580614E-2"/>
          <c:y val="0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1448906105678753E-2"/>
          <c:y val="0.22201509308852446"/>
          <c:w val="0.92493997926210614"/>
          <c:h val="0.54118874772890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'Raport valori date (2)'!$B$26</c:f>
              <c:strCache>
                <c:ptCount val="1"/>
                <c:pt idx="0">
                  <c:v>AB-1 
FU
Mun. Alba Iulia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'Raport valori date (2)'!$A$32:$A$37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cat>
          <c:val>
            <c:numRef>
              <c:f>'Raport valori date (2)'!$B$32:$B$37</c:f>
              <c:numCache>
                <c:formatCode>#,##0</c:formatCode>
                <c:ptCount val="6"/>
                <c:pt idx="0">
                  <c:v>4</c:v>
                </c:pt>
                <c:pt idx="1">
                  <c:v>4</c:v>
                </c:pt>
                <c:pt idx="2">
                  <c:v>13</c:v>
                </c:pt>
                <c:pt idx="3">
                  <c:v>15</c:v>
                </c:pt>
                <c:pt idx="4">
                  <c:v>15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35-44B7-8E69-A598C9F125CB}"/>
            </c:ext>
          </c:extLst>
        </c:ser>
        <c:ser>
          <c:idx val="1"/>
          <c:order val="1"/>
          <c:tx>
            <c:strRef>
              <c:f>'Raport valori date (2)'!$C$26</c:f>
              <c:strCache>
                <c:ptCount val="1"/>
                <c:pt idx="0">
                  <c:v>AB-2
IU
Mun. Sebeș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'Raport valori date (2)'!$A$32:$A$37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cat>
          <c:val>
            <c:numRef>
              <c:f>'Raport valori date (2)'!$C$32:$C$37</c:f>
              <c:numCache>
                <c:formatCode>General</c:formatCode>
                <c:ptCount val="6"/>
                <c:pt idx="4" formatCode="#,##0">
                  <c:v>42</c:v>
                </c:pt>
                <c:pt idx="5" formatCode="#,##0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35-44B7-8E69-A598C9F125CB}"/>
            </c:ext>
          </c:extLst>
        </c:ser>
        <c:ser>
          <c:idx val="2"/>
          <c:order val="2"/>
          <c:tx>
            <c:strRef>
              <c:f>'Raport valori date (2)'!$D$26</c:f>
              <c:strCache>
                <c:ptCount val="1"/>
                <c:pt idx="0">
                  <c:v>AB-3
IU
Oraș Zlatna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'Raport valori date (2)'!$A$32:$A$37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cat>
          <c:val>
            <c:numRef>
              <c:f>'Raport valori date (2)'!$D$32:$D$37</c:f>
              <c:numCache>
                <c:formatCode>#,##0</c:formatCode>
                <c:ptCount val="6"/>
                <c:pt idx="0">
                  <c:v>2</c:v>
                </c:pt>
                <c:pt idx="1">
                  <c:v>0</c:v>
                </c:pt>
                <c:pt idx="2">
                  <c:v>6</c:v>
                </c:pt>
                <c:pt idx="3">
                  <c:v>3</c:v>
                </c:pt>
                <c:pt idx="4">
                  <c:v>12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35-44B7-8E69-A598C9F125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6042784"/>
        <c:axId val="1"/>
      </c:barChart>
      <c:lineChart>
        <c:grouping val="standard"/>
        <c:varyColors val="0"/>
        <c:ser>
          <c:idx val="3"/>
          <c:order val="3"/>
          <c:tx>
            <c:strRef>
              <c:f>'Raport valori date (2)'!$E$26</c:f>
              <c:strCache>
                <c:ptCount val="1"/>
                <c:pt idx="0">
                  <c:v>nr. zile (35)</c:v>
                </c:pt>
              </c:strCache>
            </c:strRef>
          </c:tx>
          <c:marker>
            <c:symbol val="none"/>
          </c:marker>
          <c:cat>
            <c:strRef>
              <c:f>'Raport valori date (2)'!$A$32:$A$37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cat>
          <c:val>
            <c:numRef>
              <c:f>'Raport valori date (2)'!$E$32:$E$37</c:f>
              <c:numCache>
                <c:formatCode>General</c:formatCode>
                <c:ptCount val="6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035-44B7-8E69-A598C9F125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6042784"/>
        <c:axId val="1"/>
      </c:lineChart>
      <c:catAx>
        <c:axId val="40604278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04278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AB-1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Evoluția</a:t>
            </a:r>
            <a:r>
              <a:rPr lang="en-US" dirty="0"/>
              <a:t> </a:t>
            </a:r>
            <a:r>
              <a:rPr lang="ro-RO" dirty="0"/>
              <a:t>concentrației</a:t>
            </a:r>
            <a:r>
              <a:rPr lang="ro-RO" baseline="0" dirty="0"/>
              <a:t> medii anuale pentru </a:t>
            </a:r>
            <a:r>
              <a:rPr lang="en-US" dirty="0"/>
              <a:t>PM10 </a:t>
            </a:r>
            <a:r>
              <a:rPr lang="ro-RO" dirty="0"/>
              <a:t>raportat la VL, PSE și PIE, 2015 - 2020</a:t>
            </a:r>
            <a:endParaRPr lang="en-US" dirty="0"/>
          </a:p>
        </c:rich>
      </c:tx>
      <c:layout>
        <c:manualLayout>
          <c:xMode val="edge"/>
          <c:yMode val="edge"/>
          <c:x val="0.1099912962962963"/>
          <c:y val="4.4867708333333339E-2"/>
        </c:manualLayout>
      </c:layout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'PM10 DATE ZILNICE medii anuale'!$I$7</c:f>
              <c:strCache>
                <c:ptCount val="1"/>
                <c:pt idx="0">
                  <c:v>media anuala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'PM10 DATE ZILNICE medii anuale'!$H$8:$H$13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'PM10 DATE ZILNICE medii anuale'!$I$8:$I$13</c:f>
              <c:numCache>
                <c:formatCode>#,##0.00</c:formatCode>
                <c:ptCount val="6"/>
                <c:pt idx="0">
                  <c:v>24.14041551246536</c:v>
                </c:pt>
                <c:pt idx="1">
                  <c:v>23.748500000000007</c:v>
                </c:pt>
                <c:pt idx="2">
                  <c:v>23.876963788300817</c:v>
                </c:pt>
                <c:pt idx="3">
                  <c:v>20.478571428571456</c:v>
                </c:pt>
                <c:pt idx="4">
                  <c:v>19.9276323119777</c:v>
                </c:pt>
                <c:pt idx="5">
                  <c:v>25.21905714285715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74-4F46-9009-14B46DE89D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458400"/>
        <c:axId val="1"/>
      </c:barChart>
      <c:lineChart>
        <c:grouping val="standard"/>
        <c:varyColors val="0"/>
        <c:ser>
          <c:idx val="1"/>
          <c:order val="1"/>
          <c:tx>
            <c:strRef>
              <c:f>'PM10 DATE ZILNICE medii anuale'!$D$7</c:f>
              <c:strCache>
                <c:ptCount val="1"/>
                <c:pt idx="0">
                  <c:v>VL an</c:v>
                </c:pt>
              </c:strCache>
            </c:strRef>
          </c:tx>
          <c:marker>
            <c:symbol val="none"/>
          </c:marker>
          <c:cat>
            <c:numRef>
              <c:f>'PM10 DATE ZILNICE medii anuale'!$H$8:$H$13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'PM10 DATE ZILNICE medii anuale'!$D$8:$D$13</c:f>
              <c:numCache>
                <c:formatCode>General</c:formatCode>
                <c:ptCount val="6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74-4F46-9009-14B46DE89DE2}"/>
            </c:ext>
          </c:extLst>
        </c:ser>
        <c:ser>
          <c:idx val="2"/>
          <c:order val="2"/>
          <c:tx>
            <c:strRef>
              <c:f>'PM10 DATE ZILNICE medii anuale'!$E$7</c:f>
              <c:strCache>
                <c:ptCount val="1"/>
                <c:pt idx="0">
                  <c:v>PSE</c:v>
                </c:pt>
              </c:strCache>
            </c:strRef>
          </c:tx>
          <c:marker>
            <c:symbol val="none"/>
          </c:marker>
          <c:cat>
            <c:numRef>
              <c:f>'PM10 DATE ZILNICE medii anuale'!$H$8:$H$13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'PM10 DATE ZILNICE medii anuale'!$E$8:$E$13</c:f>
              <c:numCache>
                <c:formatCode>General</c:formatCode>
                <c:ptCount val="6"/>
                <c:pt idx="0">
                  <c:v>28</c:v>
                </c:pt>
                <c:pt idx="1">
                  <c:v>28</c:v>
                </c:pt>
                <c:pt idx="2">
                  <c:v>28</c:v>
                </c:pt>
                <c:pt idx="3">
                  <c:v>28</c:v>
                </c:pt>
                <c:pt idx="4">
                  <c:v>28</c:v>
                </c:pt>
                <c:pt idx="5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A74-4F46-9009-14B46DE89DE2}"/>
            </c:ext>
          </c:extLst>
        </c:ser>
        <c:ser>
          <c:idx val="3"/>
          <c:order val="3"/>
          <c:tx>
            <c:strRef>
              <c:f>'PM10 DATE ZILNICE medii anuale'!$F$7</c:f>
              <c:strCache>
                <c:ptCount val="1"/>
                <c:pt idx="0">
                  <c:v>PIE</c:v>
                </c:pt>
              </c:strCache>
            </c:strRef>
          </c:tx>
          <c:marker>
            <c:symbol val="none"/>
          </c:marker>
          <c:cat>
            <c:numRef>
              <c:f>'PM10 DATE ZILNICE medii anuale'!$H$8:$H$13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'PM10 DATE ZILNICE medii anuale'!$F$8:$F$13</c:f>
              <c:numCache>
                <c:formatCode>General</c:formatCode>
                <c:ptCount val="6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A74-4F46-9009-14B46DE89D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2458400"/>
        <c:axId val="1"/>
      </c:lineChart>
      <c:catAx>
        <c:axId val="30245840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45840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dirty="0">
                <a:latin typeface="+mn-lt"/>
              </a:rPr>
              <a:t>AB-1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dirty="0">
                <a:latin typeface="+mn-lt"/>
              </a:rPr>
              <a:t>Evoluția nr. zile cu concentrația mai mare de 50 </a:t>
            </a:r>
            <a:r>
              <a:rPr lang="ro-RO" dirty="0">
                <a:latin typeface="+mn-lt"/>
                <a:cs typeface="Times New Roman" panose="02020603050405020304" pitchFamily="18" charset="0"/>
              </a:rPr>
              <a:t>µg/m3 pentru </a:t>
            </a:r>
            <a:r>
              <a:rPr lang="ro-RO" dirty="0">
                <a:latin typeface="+mn-lt"/>
              </a:rPr>
              <a:t>PM10 raportat</a:t>
            </a:r>
            <a:r>
              <a:rPr lang="ro-RO" baseline="0" dirty="0">
                <a:latin typeface="+mn-lt"/>
              </a:rPr>
              <a:t> la </a:t>
            </a:r>
            <a:r>
              <a:rPr lang="ro-RO" dirty="0">
                <a:latin typeface="+mn-lt"/>
              </a:rPr>
              <a:t>VL și PSE</a:t>
            </a:r>
          </a:p>
        </c:rich>
      </c:tx>
      <c:layout>
        <c:manualLayout>
          <c:xMode val="edge"/>
          <c:yMode val="edge"/>
          <c:x val="0.16782633420822396"/>
          <c:y val="0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3.3333333333333333E-2"/>
          <c:y val="0.26318942615605945"/>
          <c:w val="0.89019685039370078"/>
          <c:h val="0.52813778518399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'PM10 DATE ZILNICE medii anuale'!$C$14</c:f>
              <c:strCache>
                <c:ptCount val="1"/>
                <c:pt idx="0">
                  <c:v>nr. zile &gt;50 µg/m3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'PM10 DATE ZILNICE medii anuale'!$B$15:$B$20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'PM10 DATE ZILNICE medii anuale'!$C$15:$C$20</c:f>
              <c:numCache>
                <c:formatCode>General</c:formatCode>
                <c:ptCount val="6"/>
                <c:pt idx="0">
                  <c:v>16</c:v>
                </c:pt>
                <c:pt idx="1">
                  <c:v>15</c:v>
                </c:pt>
                <c:pt idx="2">
                  <c:v>15</c:v>
                </c:pt>
                <c:pt idx="3">
                  <c:v>13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37-45D0-B1DF-889CB5A1EDF1}"/>
            </c:ext>
          </c:extLst>
        </c:ser>
        <c:ser>
          <c:idx val="2"/>
          <c:order val="2"/>
          <c:tx>
            <c:strRef>
              <c:f>'PM10 DATE ZILNICE medii anuale'!$E$14</c:f>
              <c:strCache>
                <c:ptCount val="1"/>
                <c:pt idx="0">
                  <c:v>nr. zile &gt;35 µg/m3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'PM10 DATE ZILNICE medii anuale'!$B$15:$B$20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'PM10 DATE ZILNICE medii anuale'!$E$15:$E$20</c:f>
              <c:numCache>
                <c:formatCode>General</c:formatCode>
                <c:ptCount val="6"/>
                <c:pt idx="0">
                  <c:v>58</c:v>
                </c:pt>
                <c:pt idx="1">
                  <c:v>62</c:v>
                </c:pt>
                <c:pt idx="2">
                  <c:v>62</c:v>
                </c:pt>
                <c:pt idx="3">
                  <c:v>46</c:v>
                </c:pt>
                <c:pt idx="4">
                  <c:v>38</c:v>
                </c:pt>
                <c:pt idx="5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37-45D0-B1DF-889CB5A1ED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459232"/>
        <c:axId val="1"/>
      </c:barChart>
      <c:lineChart>
        <c:grouping val="standard"/>
        <c:varyColors val="0"/>
        <c:ser>
          <c:idx val="1"/>
          <c:order val="1"/>
          <c:tx>
            <c:strRef>
              <c:f>'PM10 DATE ZILNICE medii anuale'!$D$14</c:f>
              <c:strCache>
                <c:ptCount val="1"/>
                <c:pt idx="0">
                  <c:v>35 depășiri pentru VL și PSE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'PM10 DATE ZILNICE medii anuale'!$B$15:$B$20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'PM10 DATE ZILNICE medii anuale'!$D$15:$D$20</c:f>
              <c:numCache>
                <c:formatCode>General</c:formatCode>
                <c:ptCount val="6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37-45D0-B1DF-889CB5A1ED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2459232"/>
        <c:axId val="1"/>
      </c:lineChart>
      <c:catAx>
        <c:axId val="302459232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80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45923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9958223972003499E-2"/>
          <c:y val="0.82291557305336838"/>
          <c:w val="0.96008355205599305"/>
          <c:h val="0.14930664916885394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AB-1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PM10 și temperatura - Profil lunar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537226395431687E-2"/>
          <c:y val="0.20031292654284133"/>
          <c:w val="0.87849255927512182"/>
          <c:h val="0.480176881272894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'PM10 LUNAR'!$I$379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28575" cap="rnd">
              <a:solidFill>
                <a:schemeClr val="accent1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63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4E5A-40ED-94C8-6DF8412B0FE4}"/>
              </c:ext>
            </c:extLst>
          </c:dPt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LUNAR'!$I$380:$I$391</c:f>
              <c:numCache>
                <c:formatCode>General</c:formatCode>
                <c:ptCount val="12"/>
                <c:pt idx="0">
                  <c:v>28.724516129032263</c:v>
                </c:pt>
                <c:pt idx="1">
                  <c:v>22.932142857142857</c:v>
                </c:pt>
                <c:pt idx="2">
                  <c:v>16.785555555555554</c:v>
                </c:pt>
                <c:pt idx="3">
                  <c:v>23.099666666666671</c:v>
                </c:pt>
                <c:pt idx="4">
                  <c:v>18.729032258064521</c:v>
                </c:pt>
                <c:pt idx="5">
                  <c:v>17.809333333333331</c:v>
                </c:pt>
                <c:pt idx="6">
                  <c:v>18.085555555555555</c:v>
                </c:pt>
                <c:pt idx="7">
                  <c:v>26.999615384615382</c:v>
                </c:pt>
                <c:pt idx="8">
                  <c:v>23.827333333333335</c:v>
                </c:pt>
                <c:pt idx="9">
                  <c:v>25.959000000000003</c:v>
                </c:pt>
                <c:pt idx="10">
                  <c:v>29.902222222222221</c:v>
                </c:pt>
                <c:pt idx="11">
                  <c:v>27.955666666666662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5A-40ED-94C8-6DF8412B0FE4}"/>
            </c:ext>
          </c:extLst>
        </c:ser>
        <c:ser>
          <c:idx val="1"/>
          <c:order val="1"/>
          <c:tx>
            <c:strRef>
              <c:f>'PM10 LUNAR'!$J$379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8575" cap="rnd">
              <a:solidFill>
                <a:srgbClr val="C00000"/>
              </a:solidFill>
              <a:prstDash val="sysDot"/>
              <a:round/>
            </a:ln>
            <a:effectLst/>
          </c:spPr>
          <c:invertIfNegative val="0"/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LUNAR'!$J$380:$J$391</c:f>
              <c:numCache>
                <c:formatCode>General</c:formatCode>
                <c:ptCount val="12"/>
                <c:pt idx="0">
                  <c:v>28.724516129032263</c:v>
                </c:pt>
                <c:pt idx="1">
                  <c:v>22.932142857142857</c:v>
                </c:pt>
                <c:pt idx="2">
                  <c:v>16.785555555555554</c:v>
                </c:pt>
                <c:pt idx="3">
                  <c:v>23.099666666666671</c:v>
                </c:pt>
                <c:pt idx="4">
                  <c:v>14.011612903225807</c:v>
                </c:pt>
                <c:pt idx="5">
                  <c:v>14.79233333333333</c:v>
                </c:pt>
                <c:pt idx="7">
                  <c:v>14.118333333333334</c:v>
                </c:pt>
                <c:pt idx="8">
                  <c:v>18.618666666666673</c:v>
                </c:pt>
                <c:pt idx="9">
                  <c:v>16.23</c:v>
                </c:pt>
                <c:pt idx="10">
                  <c:v>28.680999999999997</c:v>
                </c:pt>
                <c:pt idx="11">
                  <c:v>25.168999999999997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5A-40ED-94C8-6DF8412B0FE4}"/>
            </c:ext>
          </c:extLst>
        </c:ser>
        <c:ser>
          <c:idx val="2"/>
          <c:order val="2"/>
          <c:tx>
            <c:strRef>
              <c:f>'PM10 LUNAR'!$K$379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miter lim="800000"/>
            </a:ln>
            <a:effectLst/>
          </c:spPr>
          <c:invertIfNegative val="0"/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LUNAR'!$K$380:$K$391</c:f>
              <c:numCache>
                <c:formatCode>General</c:formatCode>
                <c:ptCount val="12"/>
                <c:pt idx="0">
                  <c:v>41.004516129032254</c:v>
                </c:pt>
                <c:pt idx="1">
                  <c:v>35.627500000000005</c:v>
                </c:pt>
                <c:pt idx="2">
                  <c:v>20.762903225806451</c:v>
                </c:pt>
                <c:pt idx="3">
                  <c:v>19.517000000000003</c:v>
                </c:pt>
                <c:pt idx="4">
                  <c:v>15.687096774193547</c:v>
                </c:pt>
                <c:pt idx="5">
                  <c:v>15.349666666666668</c:v>
                </c:pt>
                <c:pt idx="6">
                  <c:v>12.249677419354839</c:v>
                </c:pt>
                <c:pt idx="7">
                  <c:v>16.687666666666676</c:v>
                </c:pt>
                <c:pt idx="8">
                  <c:v>12.700999999999999</c:v>
                </c:pt>
                <c:pt idx="9">
                  <c:v>17.627241379310345</c:v>
                </c:pt>
                <c:pt idx="10">
                  <c:v>21.24766666666666</c:v>
                </c:pt>
                <c:pt idx="11">
                  <c:v>19.956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5A-40ED-94C8-6DF8412B0FE4}"/>
            </c:ext>
          </c:extLst>
        </c:ser>
        <c:ser>
          <c:idx val="3"/>
          <c:order val="3"/>
          <c:tx>
            <c:strRef>
              <c:f>'PM10 LUNAR'!$L$379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invertIfNegative val="0"/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LUNAR'!$L$380:$L$391</c:f>
              <c:numCache>
                <c:formatCode>General</c:formatCode>
                <c:ptCount val="12"/>
                <c:pt idx="0">
                  <c:v>27.747419354838708</c:v>
                </c:pt>
                <c:pt idx="1">
                  <c:v>20.734642857142855</c:v>
                </c:pt>
                <c:pt idx="2">
                  <c:v>21.811333333333341</c:v>
                </c:pt>
                <c:pt idx="3">
                  <c:v>25.932068965517246</c:v>
                </c:pt>
                <c:pt idx="4">
                  <c:v>18.695806451612913</c:v>
                </c:pt>
                <c:pt idx="5">
                  <c:v>15.447777777777778</c:v>
                </c:pt>
                <c:pt idx="6">
                  <c:v>11.847096774193551</c:v>
                </c:pt>
                <c:pt idx="7">
                  <c:v>17.534838709677423</c:v>
                </c:pt>
                <c:pt idx="8">
                  <c:v>21.364999999999995</c:v>
                </c:pt>
                <c:pt idx="9">
                  <c:v>39.080000000000005</c:v>
                </c:pt>
                <c:pt idx="10">
                  <c:v>43.501999999999995</c:v>
                </c:pt>
                <c:pt idx="11">
                  <c:v>22.54225806451613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E5A-40ED-94C8-6DF8412B0FE4}"/>
            </c:ext>
          </c:extLst>
        </c:ser>
        <c:ser>
          <c:idx val="4"/>
          <c:order val="4"/>
          <c:tx>
            <c:strRef>
              <c:f>'PM10 LUNAR'!$M$379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28575" cap="rnd">
              <a:solidFill>
                <a:schemeClr val="accent6">
                  <a:lumMod val="75000"/>
                </a:schemeClr>
              </a:solidFill>
              <a:prstDash val="sysDot"/>
              <a:round/>
            </a:ln>
            <a:effectLst/>
          </c:spPr>
          <c:invertIfNegative val="0"/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LUNAR'!$M$380:$M$391</c:f>
              <c:numCache>
                <c:formatCode>General</c:formatCode>
                <c:ptCount val="12"/>
                <c:pt idx="0">
                  <c:v>25.953870967741938</c:v>
                </c:pt>
                <c:pt idx="1">
                  <c:v>33.476428571428578</c:v>
                </c:pt>
                <c:pt idx="2">
                  <c:v>26.705806451612908</c:v>
                </c:pt>
                <c:pt idx="3">
                  <c:v>25.597999999999999</c:v>
                </c:pt>
                <c:pt idx="4">
                  <c:v>14.462580645161287</c:v>
                </c:pt>
                <c:pt idx="5">
                  <c:v>18.489999999999998</c:v>
                </c:pt>
                <c:pt idx="6">
                  <c:v>17.079677419354841</c:v>
                </c:pt>
                <c:pt idx="7">
                  <c:v>17.229677419354839</c:v>
                </c:pt>
                <c:pt idx="8">
                  <c:v>20.70066666666667</c:v>
                </c:pt>
                <c:pt idx="9">
                  <c:v>30.87</c:v>
                </c:pt>
                <c:pt idx="10">
                  <c:v>23.40766666666666</c:v>
                </c:pt>
                <c:pt idx="11">
                  <c:v>27.899354838709673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E5A-40ED-94C8-6DF8412B0FE4}"/>
            </c:ext>
          </c:extLst>
        </c:ser>
        <c:ser>
          <c:idx val="5"/>
          <c:order val="5"/>
          <c:tx>
            <c:strRef>
              <c:f>'PM10 LUNAR'!$N$379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solidFill>
                <a:srgbClr val="E5FFFF"/>
              </a:solidFill>
              <a:prstDash val="solid"/>
              <a:miter lim="800000"/>
            </a:ln>
            <a:effectLst/>
          </c:spPr>
          <c:invertIfNegative val="0"/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LUNAR'!$N$380:$N$391</c:f>
              <c:numCache>
                <c:formatCode>General</c:formatCode>
                <c:ptCount val="12"/>
                <c:pt idx="0">
                  <c:v>37.184333333333335</c:v>
                </c:pt>
                <c:pt idx="1">
                  <c:v>26.796551724137931</c:v>
                </c:pt>
                <c:pt idx="2">
                  <c:v>28.600322580645166</c:v>
                </c:pt>
                <c:pt idx="3">
                  <c:v>34.279666666666671</c:v>
                </c:pt>
                <c:pt idx="4">
                  <c:v>18.113548387096774</c:v>
                </c:pt>
                <c:pt idx="5">
                  <c:v>21.074000000000005</c:v>
                </c:pt>
                <c:pt idx="6">
                  <c:v>16.476774193548383</c:v>
                </c:pt>
                <c:pt idx="7">
                  <c:v>19.381290322580647</c:v>
                </c:pt>
                <c:pt idx="9">
                  <c:v>20.274838709677418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E5A-40ED-94C8-6DF8412B0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2468800"/>
        <c:axId val="1"/>
      </c:barChart>
      <c:lineChart>
        <c:grouping val="standard"/>
        <c:varyColors val="0"/>
        <c:ser>
          <c:idx val="6"/>
          <c:order val="6"/>
          <c:tx>
            <c:strRef>
              <c:f>'PM10 LUNAR'!$O$379</c:f>
              <c:strCache>
                <c:ptCount val="1"/>
                <c:pt idx="0">
                  <c:v>Media conc. PM10</c:v>
                </c:pt>
              </c:strCache>
            </c:strRef>
          </c:tx>
          <c:spPr>
            <a:ln w="25400" cap="flat" cmpd="sng" algn="ctr">
              <a:solidFill>
                <a:srgbClr val="FF000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LUNAR'!$O$380:$O$391</c:f>
              <c:numCache>
                <c:formatCode>General</c:formatCode>
                <c:ptCount val="12"/>
                <c:pt idx="0">
                  <c:v>31.556528673835132</c:v>
                </c:pt>
                <c:pt idx="1">
                  <c:v>27.083234811165852</c:v>
                </c:pt>
                <c:pt idx="2">
                  <c:v>21.908579450418159</c:v>
                </c:pt>
                <c:pt idx="3">
                  <c:v>25.254344827586209</c:v>
                </c:pt>
                <c:pt idx="4">
                  <c:v>16.616612903225807</c:v>
                </c:pt>
                <c:pt idx="5">
                  <c:v>17.160518518518519</c:v>
                </c:pt>
                <c:pt idx="6">
                  <c:v>15.147756272401432</c:v>
                </c:pt>
                <c:pt idx="7">
                  <c:v>18.658570306038055</c:v>
                </c:pt>
                <c:pt idx="8">
                  <c:v>19.442533333333337</c:v>
                </c:pt>
                <c:pt idx="9">
                  <c:v>25.006846681497965</c:v>
                </c:pt>
                <c:pt idx="10">
                  <c:v>29.348111111111109</c:v>
                </c:pt>
                <c:pt idx="11">
                  <c:v>24.704455913978492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E5A-40ED-94C8-6DF8412B0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2468800"/>
        <c:axId val="1"/>
      </c:lineChart>
      <c:lineChart>
        <c:grouping val="standard"/>
        <c:varyColors val="0"/>
        <c:ser>
          <c:idx val="7"/>
          <c:order val="7"/>
          <c:tx>
            <c:strRef>
              <c:f>'PM10 LUNAR'!$P$379</c:f>
              <c:strCache>
                <c:ptCount val="1"/>
                <c:pt idx="0">
                  <c:v>Media temperatură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LUNAR'!$P$380:$P$391</c:f>
              <c:numCache>
                <c:formatCode>General</c:formatCode>
                <c:ptCount val="12"/>
                <c:pt idx="0">
                  <c:v>-1.1763440860215053</c:v>
                </c:pt>
                <c:pt idx="1">
                  <c:v>3.3824776500638567</c:v>
                </c:pt>
                <c:pt idx="2">
                  <c:v>7.906714088778604</c:v>
                </c:pt>
                <c:pt idx="3">
                  <c:v>12.814642857142857</c:v>
                </c:pt>
                <c:pt idx="4">
                  <c:v>16.897354838709678</c:v>
                </c:pt>
                <c:pt idx="5">
                  <c:v>21.609499999999997</c:v>
                </c:pt>
                <c:pt idx="6">
                  <c:v>22.341593437152387</c:v>
                </c:pt>
                <c:pt idx="7">
                  <c:v>23.030256557958172</c:v>
                </c:pt>
                <c:pt idx="8">
                  <c:v>17.954914529914529</c:v>
                </c:pt>
                <c:pt idx="9">
                  <c:v>11.531811271783463</c:v>
                </c:pt>
                <c:pt idx="10">
                  <c:v>6.1222777777777777</c:v>
                </c:pt>
                <c:pt idx="11">
                  <c:v>1.7051200716845878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E5A-40ED-94C8-6DF8412B0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catAx>
        <c:axId val="30246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ro-RO"/>
                  <a:t>Concentrație PM10 (</a:t>
                </a:r>
                <a:r>
                  <a:rPr lang="ro-RO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µg/m</a:t>
                </a:r>
                <a:r>
                  <a:rPr lang="ro-RO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o-RO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o-RO" baseline="300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468800"/>
        <c:crosses val="autoZero"/>
        <c:crossBetween val="between"/>
      </c:valAx>
      <c:catAx>
        <c:axId val="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"/>
        <c:crosses val="autoZero"/>
        <c:auto val="1"/>
        <c:lblAlgn val="ctr"/>
        <c:lblOffset val="100"/>
        <c:noMultiLvlLbl val="0"/>
      </c:catAx>
      <c:valAx>
        <c:axId val="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3"/>
        <c:crosses val="max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2.3253853831651308E-2"/>
          <c:y val="0.81651615922958132"/>
          <c:w val="0.97227939817381981"/>
          <c:h val="0.14812163811721146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400"/>
              <a:t>AB-2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>
                <a:effectLst/>
              </a:rPr>
              <a:t>Evoluția </a:t>
            </a:r>
            <a:r>
              <a:rPr lang="ro-RO" sz="1400" b="0" i="0" baseline="0">
                <a:effectLst/>
              </a:rPr>
              <a:t>concentrației medii anuale pentru </a:t>
            </a:r>
            <a:r>
              <a:rPr lang="en-US" sz="1400" b="0" i="0" baseline="0">
                <a:effectLst/>
              </a:rPr>
              <a:t>PM10 </a:t>
            </a:r>
            <a:r>
              <a:rPr lang="ro-RO" sz="1400" b="0" i="0" baseline="0">
                <a:effectLst/>
              </a:rPr>
              <a:t>raportat la VL, PSE și PIE, 2019 - 2020</a:t>
            </a:r>
            <a:endParaRPr lang="ro-RO" sz="1400">
              <a:effectLst/>
            </a:endParaRP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'PM10 DATE ZILNICE medii anuale'!$I$7</c:f>
              <c:strCache>
                <c:ptCount val="1"/>
                <c:pt idx="0">
                  <c:v>media anuala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Lbls>
            <c:dLbl>
              <c:idx val="0"/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45F-49F9-9575-E6E7F5224969}"/>
                </c:ext>
              </c:extLst>
            </c:dLbl>
            <c:dLbl>
              <c:idx val="1"/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E45F-49F9-9575-E6E7F5224969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'PM10 DATE ZILNICE medii anuale'!$H$8:$H$9</c:f>
              <c:numCache>
                <c:formatCode>General</c:formatCode>
                <c:ptCount val="2"/>
                <c:pt idx="0">
                  <c:v>2020</c:v>
                </c:pt>
                <c:pt idx="1">
                  <c:v>2019</c:v>
                </c:pt>
              </c:numCache>
            </c:numRef>
          </c:cat>
          <c:val>
            <c:numRef>
              <c:f>'PM10 DATE ZILNICE medii anuale'!$I$8:$I$9</c:f>
              <c:numCache>
                <c:formatCode>#,##0.00</c:formatCode>
                <c:ptCount val="2"/>
                <c:pt idx="0">
                  <c:v>32.626068965517256</c:v>
                </c:pt>
                <c:pt idx="1">
                  <c:v>32.368700564971718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5F-49F9-9575-E6E7F52249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1103968"/>
        <c:axId val="1"/>
      </c:barChart>
      <c:lineChart>
        <c:grouping val="standard"/>
        <c:varyColors val="0"/>
        <c:ser>
          <c:idx val="1"/>
          <c:order val="1"/>
          <c:tx>
            <c:strRef>
              <c:f>'PM10 DATE ZILNICE medii anuale'!$D$7</c:f>
              <c:strCache>
                <c:ptCount val="1"/>
                <c:pt idx="0">
                  <c:v>VL an</c:v>
                </c:pt>
              </c:strCache>
            </c:strRef>
          </c:tx>
          <c:marker>
            <c:symbol val="none"/>
          </c:marker>
          <c:cat>
            <c:numRef>
              <c:f>'PM10 DATE ZILNICE medii anuale'!$H$8:$H$9</c:f>
              <c:numCache>
                <c:formatCode>General</c:formatCode>
                <c:ptCount val="2"/>
                <c:pt idx="0">
                  <c:v>2020</c:v>
                </c:pt>
                <c:pt idx="1">
                  <c:v>2019</c:v>
                </c:pt>
              </c:numCache>
            </c:numRef>
          </c:cat>
          <c:val>
            <c:numRef>
              <c:f>'PM10 DATE ZILNICE medii anuale'!$D$8:$D$9</c:f>
              <c:numCache>
                <c:formatCode>General</c:formatCode>
                <c:ptCount val="2"/>
                <c:pt idx="0">
                  <c:v>40</c:v>
                </c:pt>
                <c:pt idx="1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45F-49F9-9575-E6E7F5224969}"/>
            </c:ext>
          </c:extLst>
        </c:ser>
        <c:ser>
          <c:idx val="2"/>
          <c:order val="2"/>
          <c:tx>
            <c:strRef>
              <c:f>'PM10 DATE ZILNICE medii anuale'!$E$7</c:f>
              <c:strCache>
                <c:ptCount val="1"/>
                <c:pt idx="0">
                  <c:v>PSE</c:v>
                </c:pt>
              </c:strCache>
            </c:strRef>
          </c:tx>
          <c:marker>
            <c:symbol val="none"/>
          </c:marker>
          <c:cat>
            <c:numRef>
              <c:f>'PM10 DATE ZILNICE medii anuale'!$H$8:$H$9</c:f>
              <c:numCache>
                <c:formatCode>General</c:formatCode>
                <c:ptCount val="2"/>
                <c:pt idx="0">
                  <c:v>2020</c:v>
                </c:pt>
                <c:pt idx="1">
                  <c:v>2019</c:v>
                </c:pt>
              </c:numCache>
            </c:numRef>
          </c:cat>
          <c:val>
            <c:numRef>
              <c:f>'PM10 DATE ZILNICE medii anuale'!$E$8:$E$9</c:f>
              <c:numCache>
                <c:formatCode>General</c:formatCode>
                <c:ptCount val="2"/>
                <c:pt idx="0">
                  <c:v>28</c:v>
                </c:pt>
                <c:pt idx="1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45F-49F9-9575-E6E7F5224969}"/>
            </c:ext>
          </c:extLst>
        </c:ser>
        <c:ser>
          <c:idx val="3"/>
          <c:order val="3"/>
          <c:tx>
            <c:strRef>
              <c:f>'PM10 DATE ZILNICE medii anuale'!$F$7</c:f>
              <c:strCache>
                <c:ptCount val="1"/>
                <c:pt idx="0">
                  <c:v>PIE</c:v>
                </c:pt>
              </c:strCache>
            </c:strRef>
          </c:tx>
          <c:marker>
            <c:symbol val="none"/>
          </c:marker>
          <c:cat>
            <c:numRef>
              <c:f>'PM10 DATE ZILNICE medii anuale'!$H$8:$H$9</c:f>
              <c:numCache>
                <c:formatCode>General</c:formatCode>
                <c:ptCount val="2"/>
                <c:pt idx="0">
                  <c:v>2020</c:v>
                </c:pt>
                <c:pt idx="1">
                  <c:v>2019</c:v>
                </c:pt>
              </c:numCache>
            </c:numRef>
          </c:cat>
          <c:val>
            <c:numRef>
              <c:f>'PM10 DATE ZILNICE medii anuale'!$F$8:$F$9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45F-49F9-9575-E6E7F52249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1103968"/>
        <c:axId val="1"/>
      </c:lineChart>
      <c:catAx>
        <c:axId val="411103968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10396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400" dirty="0"/>
              <a:t>AB-2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400" b="0" i="0" baseline="0" dirty="0">
                <a:effectLst/>
              </a:rPr>
              <a:t>Evoluția nr. zile cu concentrația mai mare de 50 µg/m3 pentru PM10 raportat la VL și PSE</a:t>
            </a:r>
            <a:endParaRPr lang="ro-RO" sz="1400" dirty="0">
              <a:effectLst/>
            </a:endParaRPr>
          </a:p>
        </c:rich>
      </c:tx>
      <c:layout>
        <c:manualLayout>
          <c:xMode val="edge"/>
          <c:yMode val="edge"/>
          <c:x val="0.15300685185185184"/>
          <c:y val="0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3.3333333333333333E-2"/>
          <c:y val="0.29202593390159143"/>
          <c:w val="0.89019685039370078"/>
          <c:h val="0.499301305017313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'PM10 DATE ZILNICE medii anuale'!$C$14</c:f>
              <c:strCache>
                <c:ptCount val="1"/>
                <c:pt idx="0">
                  <c:v>nr. zile &gt;50 µg/m3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'PM10 DATE ZILNICE medii anuale'!$B$15:$B$16</c:f>
              <c:numCache>
                <c:formatCode>General</c:formatCode>
                <c:ptCount val="2"/>
                <c:pt idx="0">
                  <c:v>2020</c:v>
                </c:pt>
                <c:pt idx="1">
                  <c:v>2019</c:v>
                </c:pt>
              </c:numCache>
            </c:numRef>
          </c:cat>
          <c:val>
            <c:numRef>
              <c:f>'PM10 DATE ZILNICE medii anuale'!$C$15:$C$16</c:f>
              <c:numCache>
                <c:formatCode>General</c:formatCode>
                <c:ptCount val="2"/>
                <c:pt idx="0">
                  <c:v>38</c:v>
                </c:pt>
                <c:pt idx="1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2C-43E7-8C86-681F4B282788}"/>
            </c:ext>
          </c:extLst>
        </c:ser>
        <c:ser>
          <c:idx val="2"/>
          <c:order val="2"/>
          <c:tx>
            <c:strRef>
              <c:f>'PM10 DATE ZILNICE medii anuale'!$E$14</c:f>
              <c:strCache>
                <c:ptCount val="1"/>
                <c:pt idx="0">
                  <c:v>nr. zile &gt;35 µg/m3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'PM10 DATE ZILNICE medii anuale'!$B$15:$B$16</c:f>
              <c:numCache>
                <c:formatCode>General</c:formatCode>
                <c:ptCount val="2"/>
                <c:pt idx="0">
                  <c:v>2020</c:v>
                </c:pt>
                <c:pt idx="1">
                  <c:v>2019</c:v>
                </c:pt>
              </c:numCache>
            </c:numRef>
          </c:cat>
          <c:val>
            <c:numRef>
              <c:f>'PM10 DATE ZILNICE medii anuale'!$E$15:$E$16</c:f>
              <c:numCache>
                <c:formatCode>General</c:formatCode>
                <c:ptCount val="2"/>
                <c:pt idx="0">
                  <c:v>109</c:v>
                </c:pt>
                <c:pt idx="1">
                  <c:v>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2C-43E7-8C86-681F4B2827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1095232"/>
        <c:axId val="1"/>
      </c:barChart>
      <c:lineChart>
        <c:grouping val="standard"/>
        <c:varyColors val="0"/>
        <c:ser>
          <c:idx val="1"/>
          <c:order val="1"/>
          <c:tx>
            <c:strRef>
              <c:f>'PM10 DATE ZILNICE medii anuale'!$D$14</c:f>
              <c:strCache>
                <c:ptCount val="1"/>
                <c:pt idx="0">
                  <c:v>35 depășiri pentru VL și PSE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'PM10 DATE ZILNICE medii anuale'!$B$15:$B$16</c:f>
              <c:numCache>
                <c:formatCode>General</c:formatCode>
                <c:ptCount val="2"/>
                <c:pt idx="0">
                  <c:v>2020</c:v>
                </c:pt>
                <c:pt idx="1">
                  <c:v>2019</c:v>
                </c:pt>
              </c:numCache>
            </c:numRef>
          </c:cat>
          <c:val>
            <c:numRef>
              <c:f>'PM10 DATE ZILNICE medii anuale'!$D$15:$D$16</c:f>
              <c:numCache>
                <c:formatCode>General</c:formatCode>
                <c:ptCount val="2"/>
                <c:pt idx="0">
                  <c:v>35</c:v>
                </c:pt>
                <c:pt idx="1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D2C-43E7-8C86-681F4B2827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1095232"/>
        <c:axId val="1"/>
      </c:lineChart>
      <c:catAx>
        <c:axId val="411095232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30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09523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9958148148148145E-2"/>
          <c:y val="0.84920733830541939"/>
          <c:w val="0.96008355205599305"/>
          <c:h val="0.14930664916885394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DB324-5A2B-4BC3-9BBA-D7EDD89FC45F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3DBF1-B344-4637-AE16-DC5095B72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1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60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77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77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40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54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3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32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3166D8-A418-42B3-8374-E7A785EF9D30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F81D73-F5B2-42EC-A4F3-4A86E529391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9210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4ED92D-294B-4F6D-9989-598AE8540ED5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5DDD11-7A1B-4072-B48C-D340190B418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9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F53123-FCB5-499E-AE5A-4D029232C5A4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16A5A3-2D21-4221-8773-CDE371AB6D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0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45DAAA-55DB-45D3-98E6-8BC622ED9DCA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206657-252A-4762-8883-6C25F07C1EC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4466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9AC3E5-DD19-4F25-8CC4-A594084F0BF5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CF2ECA-BA15-4072-BAF3-09468DE112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67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C09B6B-53DA-4892-A669-F2F0DFB61D24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F66AB1-4F74-4356-BA69-91F9B32F5A8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3802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EF2CDB-9232-4DDF-9BC3-5C66FFC46D8D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707D7A-72CB-41B5-AB33-FD1B738A4A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69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895DF1-1C16-4921-B2D2-9ECEC39DB508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D99D38-290E-4BAE-B4A2-4424A2445E5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59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B5FE94-E35A-49DD-9780-8614EFA57899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D95A01-33AF-46A4-BE61-D88E6EA5E81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4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F18AA2-A9F7-47B9-B089-712256CC243C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DFCEDD-B2DD-47D4-A3F8-5B922CD124A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4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543D94-AF62-4679-B5F8-5DC907CBB376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77554F-5DF4-46BD-B0EA-665D5D5587A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73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BA5EC7D-C196-47E6-96E0-691951C44CEF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EFB179A-DCF7-45F4-B564-9820849EDD23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chart" Target="../charts/char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ulum.ro/ro/pdf7/FINAL_PMUD-Consolidat_2_-_23102017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4229" y="0"/>
            <a:ext cx="12127291" cy="2035801"/>
            <a:chOff x="34229" y="0"/>
            <a:chExt cx="12127291" cy="2035801"/>
          </a:xfrm>
        </p:grpSpPr>
        <p:sp>
          <p:nvSpPr>
            <p:cNvPr id="7" name="Rectangle 6"/>
            <p:cNvSpPr/>
            <p:nvPr/>
          </p:nvSpPr>
          <p:spPr>
            <a:xfrm>
              <a:off x="162560" y="1741618"/>
              <a:ext cx="11887199" cy="294183"/>
            </a:xfrm>
            <a:prstGeom prst="rect">
              <a:avLst/>
            </a:prstGeom>
            <a:solidFill>
              <a:srgbClr val="C5E2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Proiect 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“</a:t>
              </a: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Îmbunătățirea Sistemului de Evaluare și Monitorizare a Calității Aerului la nivel național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”</a:t>
              </a: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 Cod My SMIS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2014+:</a:t>
              </a: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 139703</a:t>
              </a:r>
              <a:endParaRPr lang="ro-RO" sz="1600" b="1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29" y="0"/>
              <a:ext cx="12127291" cy="1741618"/>
            </a:xfrm>
            <a:prstGeom prst="rect">
              <a:avLst/>
            </a:prstGeom>
          </p:spPr>
        </p:pic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723471"/>
              </p:ext>
            </p:extLst>
          </p:nvPr>
        </p:nvGraphicFramePr>
        <p:xfrm>
          <a:off x="10159" y="3724080"/>
          <a:ext cx="12192000" cy="3048000"/>
        </p:xfrm>
        <a:graphic>
          <a:graphicData uri="http://schemas.openxmlformats.org/drawingml/2006/table">
            <a:tbl>
              <a:tblPr firstRow="1" bandRow="1">
                <a:solidFill>
                  <a:srgbClr val="FF66CC"/>
                </a:solidFill>
                <a:tableStyleId>{5C22544A-7EE6-4342-B048-85BDC9FD1C3A}</a:tableStyleId>
              </a:tblPr>
              <a:tblGrid>
                <a:gridCol w="1329680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2102069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8760251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757563"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REGIUNE	</a:t>
                      </a:r>
                    </a:p>
                    <a:p>
                      <a:pPr algn="ctr"/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Judet/municipiu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/>
                        <a:t>DESCRIERE ACHIZITII	</a:t>
                      </a:r>
                    </a:p>
                    <a:p>
                      <a:pPr algn="ctr" fontAlgn="ctr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703819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CENTRU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ALBA/Municipiul Alba Iulia</a:t>
                      </a:r>
                      <a:endParaRPr lang="ro-RO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Amplasare staţie de monitorizare (Trafic) (localitatea se va stabili prin activitatea A1.1.3) </a:t>
                      </a:r>
                      <a:br>
                        <a:rPr lang="it-IT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it-IT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Instalare echipamente prelevare PM10 (localitatea se va stabili prin activitatea A1.1.3)</a:t>
                      </a:r>
                      <a:endParaRPr lang="it-IT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559397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BRAȘOV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Amplasare staţie de monitorizare (Trafic) (Localitatea se va stabili prin activitatea A1.1.3)</a:t>
                      </a:r>
                      <a:br>
                        <a:rPr lang="it-IT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it-IT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Instalare echipamente prelevare PM10 (Localitatea se va stabili prin activitatea A1.1.3)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398033">
                <a:tc v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u="none" strike="noStrike" dirty="0">
                          <a:effectLst/>
                        </a:rPr>
                        <a:t>HARGHITA</a:t>
                      </a: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 dirty="0">
                          <a:effectLst/>
                        </a:rPr>
                        <a:t>Instalare echipamente prelevare PM10 (localitatea se va stabili prin activitatea A1.1.3)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474175"/>
                  </a:ext>
                </a:extLst>
              </a:tr>
              <a:tr h="629188">
                <a:tc v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SIBIU/Municipiul Sibiu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Amplasare staţie de monitorizare (Trafic) </a:t>
                      </a:r>
                      <a:br>
                        <a:rPr lang="ro-RO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o-RO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Instalare echipamente prelevare PM10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810208"/>
                  </a:ext>
                </a:extLst>
              </a:tr>
            </a:tbl>
          </a:graphicData>
        </a:graphic>
      </p:graphicFrame>
      <p:sp>
        <p:nvSpPr>
          <p:cNvPr id="9" name="Rectangular Callout 8"/>
          <p:cNvSpPr/>
          <p:nvPr/>
        </p:nvSpPr>
        <p:spPr>
          <a:xfrm rot="1212818">
            <a:off x="8890094" y="3164505"/>
            <a:ext cx="3175881" cy="1119150"/>
          </a:xfrm>
          <a:prstGeom prst="wedgeRectCallout">
            <a:avLst>
              <a:gd name="adj1" fmla="val -210143"/>
              <a:gd name="adj2" fmla="val 34311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sz="1400" b="1" dirty="0"/>
              <a:t>Stabilit ședința trecută:  2 amplasamente în Municipiul Alba-Iulia, un amplasament în municipiul Sebeș (care este încadrat regim de gestionare I</a:t>
            </a:r>
            <a:r>
              <a:rPr lang="en-US" sz="1400" b="1" dirty="0"/>
              <a:t> </a:t>
            </a:r>
            <a:r>
              <a:rPr lang="en-US" sz="1400" b="1" dirty="0" err="1"/>
              <a:t>pentru</a:t>
            </a:r>
            <a:r>
              <a:rPr lang="en-US" sz="1400" b="1" dirty="0"/>
              <a:t> PM10)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8340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51464" y="1776998"/>
            <a:ext cx="3610935" cy="1317893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>
                <a:solidFill>
                  <a:schemeClr val="bg1"/>
                </a:solidFill>
              </a:rPr>
              <a:t>STAȚIA AB-3, Oraș ZLATNA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t="12338" r="5962" b="3726"/>
          <a:stretch/>
        </p:blipFill>
        <p:spPr>
          <a:xfrm>
            <a:off x="6263147" y="3604733"/>
            <a:ext cx="5928853" cy="30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32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244432"/>
              </p:ext>
            </p:extLst>
          </p:nvPr>
        </p:nvGraphicFramePr>
        <p:xfrm>
          <a:off x="105280" y="1071419"/>
          <a:ext cx="12191999" cy="5603183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3044492">
                  <a:extLst>
                    <a:ext uri="{9D8B030D-6E8A-4147-A177-3AD203B41FA5}">
                      <a16:colId xmlns:a16="http://schemas.microsoft.com/office/drawing/2014/main" val="2178328502"/>
                    </a:ext>
                  </a:extLst>
                </a:gridCol>
                <a:gridCol w="1353960">
                  <a:extLst>
                    <a:ext uri="{9D8B030D-6E8A-4147-A177-3AD203B41FA5}">
                      <a16:colId xmlns:a16="http://schemas.microsoft.com/office/drawing/2014/main" val="3360537526"/>
                    </a:ext>
                  </a:extLst>
                </a:gridCol>
                <a:gridCol w="2067676">
                  <a:extLst>
                    <a:ext uri="{9D8B030D-6E8A-4147-A177-3AD203B41FA5}">
                      <a16:colId xmlns:a16="http://schemas.microsoft.com/office/drawing/2014/main" val="501231879"/>
                    </a:ext>
                  </a:extLst>
                </a:gridCol>
                <a:gridCol w="1175532">
                  <a:extLst>
                    <a:ext uri="{9D8B030D-6E8A-4147-A177-3AD203B41FA5}">
                      <a16:colId xmlns:a16="http://schemas.microsoft.com/office/drawing/2014/main" val="2771067980"/>
                    </a:ext>
                  </a:extLst>
                </a:gridCol>
                <a:gridCol w="1091564">
                  <a:extLst>
                    <a:ext uri="{9D8B030D-6E8A-4147-A177-3AD203B41FA5}">
                      <a16:colId xmlns:a16="http://schemas.microsoft.com/office/drawing/2014/main" val="2386587598"/>
                    </a:ext>
                  </a:extLst>
                </a:gridCol>
                <a:gridCol w="1068648">
                  <a:extLst>
                    <a:ext uri="{9D8B030D-6E8A-4147-A177-3AD203B41FA5}">
                      <a16:colId xmlns:a16="http://schemas.microsoft.com/office/drawing/2014/main" val="3693244773"/>
                    </a:ext>
                  </a:extLst>
                </a:gridCol>
                <a:gridCol w="644955">
                  <a:extLst>
                    <a:ext uri="{9D8B030D-6E8A-4147-A177-3AD203B41FA5}">
                      <a16:colId xmlns:a16="http://schemas.microsoft.com/office/drawing/2014/main" val="4028999695"/>
                    </a:ext>
                  </a:extLst>
                </a:gridCol>
                <a:gridCol w="644955">
                  <a:extLst>
                    <a:ext uri="{9D8B030D-6E8A-4147-A177-3AD203B41FA5}">
                      <a16:colId xmlns:a16="http://schemas.microsoft.com/office/drawing/2014/main" val="3782844478"/>
                    </a:ext>
                  </a:extLst>
                </a:gridCol>
                <a:gridCol w="607015">
                  <a:extLst>
                    <a:ext uri="{9D8B030D-6E8A-4147-A177-3AD203B41FA5}">
                      <a16:colId xmlns:a16="http://schemas.microsoft.com/office/drawing/2014/main" val="4029664769"/>
                    </a:ext>
                  </a:extLst>
                </a:gridCol>
                <a:gridCol w="493202">
                  <a:extLst>
                    <a:ext uri="{9D8B030D-6E8A-4147-A177-3AD203B41FA5}">
                      <a16:colId xmlns:a16="http://schemas.microsoft.com/office/drawing/2014/main" val="2984855161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 </a:t>
                      </a: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SO2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NO</a:t>
                      </a:r>
                      <a:r>
                        <a:rPr lang="ro-RO" sz="2800" u="none" strike="noStrike" baseline="-25000" dirty="0">
                          <a:solidFill>
                            <a:srgbClr val="92D050"/>
                          </a:solidFill>
                          <a:effectLst/>
                        </a:rPr>
                        <a:t>2</a:t>
                      </a: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/NOx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PM</a:t>
                      </a:r>
                      <a:endParaRPr lang="ro-RO" sz="2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C6H6</a:t>
                      </a:r>
                      <a:endParaRPr lang="ro-RO" sz="2800" b="0" i="0" u="none" strike="noStrike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CO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Pb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Cd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As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Ni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70345205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>
                          <a:effectLst/>
                        </a:rPr>
                        <a:t>regim evaluare</a:t>
                      </a:r>
                      <a:endParaRPr lang="ro-RO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ro-RO" sz="2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B</a:t>
                      </a:r>
                      <a:endParaRPr lang="ro-RO" sz="2800" b="0" i="0" u="none" strike="noStrike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31579396"/>
                  </a:ext>
                </a:extLst>
              </a:tr>
              <a:tr h="1216715">
                <a:tc rowSpan="2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regim gestionare II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effectLst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cu excep</a:t>
                      </a:r>
                      <a:r>
                        <a:rPr lang="ro-RO" sz="28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ția</a:t>
                      </a:r>
                      <a:r>
                        <a:rPr lang="ro-RO" sz="2800" b="0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 Municipiului Sebeș încadrat în regim de gestionare I pentru PM</a:t>
                      </a:r>
                      <a:r>
                        <a:rPr lang="ro-RO" sz="2800" b="0" i="0" u="none" strike="noStrike" baseline="-25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baseline="-250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u="none" strike="noStrike" dirty="0">
                        <a:effectLst/>
                      </a:endParaRPr>
                    </a:p>
                  </a:txBody>
                  <a:tcPr marL="6350" marR="6350" marT="6350" marB="0" anchor="b"/>
                </a:tc>
                <a:tc gridSpan="9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Plan de menținere a calității aerului în județul Alba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Este avizat CECA/ANPM,se află în procedura de aprobare de către CJ Alba.</a:t>
                      </a:r>
                      <a:endParaRPr lang="ro-RO" sz="2800" u="none" strike="noStrike" baseline="-250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75569"/>
                  </a:ext>
                </a:extLst>
              </a:tr>
              <a:tr h="3450533">
                <a:tc vMerge="1">
                  <a:txBody>
                    <a:bodyPr/>
                    <a:lstStyle/>
                    <a:p>
                      <a:pPr algn="l" fontAlgn="b"/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 gridSpan="9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Plan de calitate a aerului pentru PM</a:t>
                      </a:r>
                      <a:r>
                        <a:rPr lang="ro-RO" sz="2800" u="none" strike="noStrike" baseline="-25000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ro-RO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, Municipiul Sebeș</a:t>
                      </a:r>
                      <a:endParaRPr lang="ro-RO" sz="2800" u="none" strike="noStrike" dirty="0">
                        <a:effectLst/>
                      </a:endParaRPr>
                    </a:p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A fost inițiată elaborarea planului de calitate, în 22.01.2021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Planul de elaborează din cauza depășirii valorii-limită zilnice pentru PM</a:t>
                      </a:r>
                      <a:r>
                        <a:rPr lang="ro-RO" sz="2800" u="none" strike="noStrike" baseline="-25000" dirty="0">
                          <a:effectLst/>
                        </a:rPr>
                        <a:t>10</a:t>
                      </a:r>
                      <a:r>
                        <a:rPr lang="ro-RO" sz="2800" u="none" strike="noStrike" dirty="0">
                          <a:effectLst/>
                        </a:rPr>
                        <a:t> la stația AB-2, în anul 2019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u="none" strike="noStrike" dirty="0">
                        <a:effectLst/>
                      </a:endParaRPr>
                    </a:p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u="none" strike="noStrike" dirty="0">
                        <a:effectLst/>
                      </a:endParaRPr>
                    </a:p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u="none" strike="noStrike" dirty="0">
                        <a:effectLst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249438"/>
                  </a:ext>
                </a:extLst>
              </a:tr>
            </a:tbl>
          </a:graphicData>
        </a:graphic>
      </p:graphicFrame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0"/>
            <a:ext cx="11286667" cy="443486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ALBA</a:t>
            </a:r>
            <a:br>
              <a:rPr lang="ro-RO" sz="4000" b="1" dirty="0"/>
            </a:br>
            <a:r>
              <a:rPr lang="ro-RO" sz="4000" b="1" dirty="0"/>
              <a:t>SITUAȚIE EXISTENTĂ - INFORMAȚII GENERALE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86105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 a stației de trafic</a:t>
            </a:r>
            <a:endParaRPr lang="en-US" dirty="0"/>
          </a:p>
        </p:txBody>
      </p:sp>
      <p:sp>
        <p:nvSpPr>
          <p:cNvPr id="3" name="Content Placeholder 4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80000"/>
              </a:lnSpc>
            </a:pPr>
            <a:r>
              <a:rPr lang="ro-RO" sz="2600" b="1" dirty="0"/>
              <a:t>Legea 104/2011</a:t>
            </a:r>
            <a:r>
              <a:rPr lang="it-IT" sz="2600" b="1" dirty="0"/>
              <a:t> </a:t>
            </a:r>
            <a:r>
              <a:rPr lang="it-IT" sz="2600" dirty="0"/>
              <a:t>- sondele de prelevare din staţiile de trafic rutier se amplasează la </a:t>
            </a:r>
            <a:r>
              <a:rPr lang="it-IT" sz="2600" b="1" u="sng" dirty="0"/>
              <a:t>cel puţin 25 m de extremitatea intersecţiilor mari </a:t>
            </a:r>
            <a:r>
              <a:rPr lang="it-IT" sz="2600" dirty="0"/>
              <a:t>şi la </a:t>
            </a:r>
            <a:r>
              <a:rPr lang="it-IT" sz="2600" b="1" u="sng" dirty="0"/>
              <a:t>cel mult 10 m de bordura trotuarului</a:t>
            </a:r>
            <a:r>
              <a:rPr lang="it-IT" sz="2600" dirty="0"/>
              <a:t>; pentru măsurarea concentraţiilor de arsen, cadmiu, nichel şi benzo(a)piren din aerul înconjurător sondele de prelevare din staţiile de trafic rutier se amplasează la cel puţin 25 m de extremitatea intersecţiilor mari şi cel puţin 4 m de axul celei mai apropiate benzi de circulaţie;</a:t>
            </a:r>
            <a:endParaRPr lang="ro-RO" sz="2600" dirty="0"/>
          </a:p>
          <a:p>
            <a:pPr lvl="0" algn="just">
              <a:lnSpc>
                <a:spcPct val="80000"/>
              </a:lnSpc>
            </a:pPr>
            <a:r>
              <a:rPr lang="ro-RO" sz="2600" b="1" dirty="0"/>
              <a:t>OM 806/2016 -</a:t>
            </a:r>
            <a:r>
              <a:rPr lang="en-US" sz="2600" b="1" dirty="0"/>
              <a:t> </a:t>
            </a:r>
            <a:r>
              <a:rPr lang="en-US" sz="2600" dirty="0" err="1"/>
              <a:t>pentru</a:t>
            </a:r>
            <a:r>
              <a:rPr lang="en-US" sz="2600" dirty="0"/>
              <a:t> </a:t>
            </a:r>
            <a:r>
              <a:rPr lang="en-US" sz="2600" dirty="0" err="1"/>
              <a:t>toţi</a:t>
            </a:r>
            <a:r>
              <a:rPr lang="en-US" sz="2600" dirty="0"/>
              <a:t> </a:t>
            </a:r>
            <a:r>
              <a:rPr lang="en-US" sz="2600" dirty="0" err="1"/>
              <a:t>poluanţii</a:t>
            </a:r>
            <a:r>
              <a:rPr lang="en-US" sz="2600" dirty="0"/>
              <a:t>, </a:t>
            </a:r>
            <a:r>
              <a:rPr lang="en-US" sz="2600" dirty="0" err="1"/>
              <a:t>sondele</a:t>
            </a:r>
            <a:r>
              <a:rPr lang="en-US" sz="2600" dirty="0"/>
              <a:t> de </a:t>
            </a:r>
            <a:r>
              <a:rPr lang="en-US" sz="2600" dirty="0" err="1"/>
              <a:t>prelevare</a:t>
            </a:r>
            <a:r>
              <a:rPr lang="en-US" sz="2600" dirty="0"/>
              <a:t> a </a:t>
            </a:r>
            <a:r>
              <a:rPr lang="en-US" sz="2600" dirty="0" err="1"/>
              <a:t>aerului</a:t>
            </a:r>
            <a:r>
              <a:rPr lang="en-US" sz="2600" dirty="0"/>
              <a:t> din </a:t>
            </a:r>
            <a:r>
              <a:rPr lang="en-US" sz="2600" dirty="0" err="1"/>
              <a:t>staţiile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rutier</a:t>
            </a:r>
            <a:r>
              <a:rPr lang="en-US" sz="2600" dirty="0"/>
              <a:t> se </a:t>
            </a:r>
            <a:r>
              <a:rPr lang="en-US" sz="2600" dirty="0" err="1"/>
              <a:t>amplasează</a:t>
            </a:r>
            <a:r>
              <a:rPr lang="en-US" sz="2600" dirty="0"/>
              <a:t> la </a:t>
            </a:r>
            <a:r>
              <a:rPr lang="en-US" sz="2600" b="1" u="sng" dirty="0" err="1"/>
              <a:t>cel</a:t>
            </a:r>
            <a:r>
              <a:rPr lang="en-US" sz="2600" b="1" u="sng" dirty="0"/>
              <a:t> </a:t>
            </a:r>
            <a:r>
              <a:rPr lang="en-US" sz="2600" b="1" u="sng" dirty="0" err="1"/>
              <a:t>puţin</a:t>
            </a:r>
            <a:r>
              <a:rPr lang="en-US" sz="2600" b="1" u="sng" dirty="0"/>
              <a:t> 25 m de </a:t>
            </a:r>
            <a:r>
              <a:rPr lang="en-US" sz="2600" b="1" u="sng" dirty="0" err="1"/>
              <a:t>extremitatea</a:t>
            </a:r>
            <a:r>
              <a:rPr lang="en-US" sz="2600" b="1" u="sng" dirty="0"/>
              <a:t> </a:t>
            </a:r>
            <a:r>
              <a:rPr lang="en-US" sz="2600" b="1" u="sng" dirty="0" err="1"/>
              <a:t>intersecţiilor</a:t>
            </a:r>
            <a:r>
              <a:rPr lang="en-US" sz="2600" b="1" u="sng" dirty="0"/>
              <a:t> </a:t>
            </a:r>
            <a:r>
              <a:rPr lang="en-US" sz="2600" b="1" u="sng" dirty="0" err="1"/>
              <a:t>mari</a:t>
            </a:r>
            <a:r>
              <a:rPr lang="en-US" sz="2600" b="1" u="sng" dirty="0"/>
              <a:t> </a:t>
            </a:r>
            <a:r>
              <a:rPr lang="en-US" sz="2600" b="1" u="sng" dirty="0" err="1"/>
              <a:t>şi</a:t>
            </a:r>
            <a:r>
              <a:rPr lang="en-US" sz="2600" b="1" u="sng" dirty="0"/>
              <a:t> la </a:t>
            </a:r>
            <a:r>
              <a:rPr lang="en-US" sz="2600" b="1" u="sng" dirty="0" err="1"/>
              <a:t>cel</a:t>
            </a:r>
            <a:r>
              <a:rPr lang="en-US" sz="2600" b="1" u="sng" dirty="0"/>
              <a:t> </a:t>
            </a:r>
            <a:r>
              <a:rPr lang="en-US" sz="2600" b="1" u="sng" dirty="0" err="1"/>
              <a:t>mult</a:t>
            </a:r>
            <a:r>
              <a:rPr lang="en-US" sz="2600" b="1" u="sng" dirty="0"/>
              <a:t> 10 m de </a:t>
            </a:r>
            <a:r>
              <a:rPr lang="en-US" sz="2600" b="1" u="sng" dirty="0" err="1"/>
              <a:t>bordura</a:t>
            </a:r>
            <a:r>
              <a:rPr lang="en-US" sz="2600" b="1" u="sng" dirty="0"/>
              <a:t> </a:t>
            </a:r>
            <a:r>
              <a:rPr lang="en-US" sz="2600" b="1" u="sng" dirty="0" err="1"/>
              <a:t>trotuarului</a:t>
            </a:r>
            <a:r>
              <a:rPr lang="en-US" sz="2600" dirty="0"/>
              <a:t>. </a:t>
            </a:r>
            <a:r>
              <a:rPr lang="en-US" sz="2600" dirty="0" err="1"/>
              <a:t>Prin</a:t>
            </a:r>
            <a:r>
              <a:rPr lang="en-US" sz="2600" dirty="0"/>
              <a:t> </a:t>
            </a:r>
            <a:r>
              <a:rPr lang="en-US" sz="2600" b="1" dirty="0"/>
              <a:t>«</a:t>
            </a:r>
            <a:r>
              <a:rPr lang="en-US" sz="2600" b="1" dirty="0" err="1"/>
              <a:t>intersecţie</a:t>
            </a:r>
            <a:r>
              <a:rPr lang="en-US" sz="2600" b="1" dirty="0"/>
              <a:t> mare»</a:t>
            </a:r>
            <a:r>
              <a:rPr lang="en-US" sz="2600" dirty="0"/>
              <a:t> se </a:t>
            </a:r>
            <a:r>
              <a:rPr lang="en-US" sz="2600" dirty="0" err="1"/>
              <a:t>înţelege</a:t>
            </a:r>
            <a:r>
              <a:rPr lang="en-US" sz="2600" dirty="0"/>
              <a:t> o </a:t>
            </a:r>
            <a:r>
              <a:rPr lang="en-US" sz="2600" dirty="0" err="1"/>
              <a:t>intersecţie</a:t>
            </a:r>
            <a:r>
              <a:rPr lang="en-US" sz="2600" dirty="0"/>
              <a:t> care </a:t>
            </a:r>
            <a:r>
              <a:rPr lang="en-US" sz="2600" dirty="0" err="1"/>
              <a:t>întrerupe</a:t>
            </a:r>
            <a:r>
              <a:rPr lang="en-US" sz="2600" dirty="0"/>
              <a:t> </a:t>
            </a:r>
            <a:r>
              <a:rPr lang="en-US" sz="2600" dirty="0" err="1"/>
              <a:t>fluxul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care </a:t>
            </a:r>
            <a:r>
              <a:rPr lang="en-US" sz="2600" dirty="0" err="1"/>
              <a:t>cauzează</a:t>
            </a:r>
            <a:r>
              <a:rPr lang="en-US" sz="2600" dirty="0"/>
              <a:t> </a:t>
            </a:r>
            <a:r>
              <a:rPr lang="en-US" sz="2600" dirty="0" err="1"/>
              <a:t>emisii</a:t>
            </a:r>
            <a:r>
              <a:rPr lang="en-US" sz="2600" dirty="0"/>
              <a:t> </a:t>
            </a:r>
            <a:r>
              <a:rPr lang="en-US" sz="2600" dirty="0" err="1"/>
              <a:t>diferite</a:t>
            </a:r>
            <a:r>
              <a:rPr lang="en-US" sz="2600" dirty="0"/>
              <a:t> (</a:t>
            </a:r>
            <a:r>
              <a:rPr lang="en-US" sz="2600" dirty="0" err="1"/>
              <a:t>emisii</a:t>
            </a:r>
            <a:r>
              <a:rPr lang="en-US" sz="2600" dirty="0"/>
              <a:t> de </a:t>
            </a:r>
            <a:r>
              <a:rPr lang="en-US" sz="2600" dirty="0" err="1"/>
              <a:t>oprire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</a:t>
            </a:r>
            <a:r>
              <a:rPr lang="en-US" sz="2600" dirty="0" err="1"/>
              <a:t>pornire</a:t>
            </a:r>
            <a:r>
              <a:rPr lang="en-US" sz="2600" dirty="0"/>
              <a:t>) </a:t>
            </a:r>
            <a:r>
              <a:rPr lang="en-US" sz="2600" dirty="0" err="1"/>
              <a:t>faţă</a:t>
            </a:r>
            <a:r>
              <a:rPr lang="en-US" sz="2600" dirty="0"/>
              <a:t> de </a:t>
            </a:r>
            <a:r>
              <a:rPr lang="en-US" sz="2600" dirty="0" err="1"/>
              <a:t>restul</a:t>
            </a:r>
            <a:r>
              <a:rPr lang="en-US" sz="2600" dirty="0"/>
              <a:t> </a:t>
            </a:r>
            <a:r>
              <a:rPr lang="en-US" sz="2600" dirty="0" err="1"/>
              <a:t>drumului</a:t>
            </a:r>
            <a:r>
              <a:rPr lang="en-US" sz="2600" dirty="0"/>
              <a:t>;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708894" y="1458960"/>
            <a:ext cx="10515600" cy="4351336"/>
          </a:xfrm>
        </p:spPr>
        <p:txBody>
          <a:bodyPr/>
          <a:lstStyle/>
          <a:p>
            <a:pPr lvl="0"/>
            <a:r>
              <a:rPr lang="en-US" dirty="0"/>
              <a:t>traffic and industrial sites represent areas where the highest concentrations occur and that background sites are representative of the exposure of the general population</a:t>
            </a:r>
            <a:endParaRPr lang="ro-RO" dirty="0"/>
          </a:p>
          <a:p>
            <a:pPr lvl="0"/>
            <a:r>
              <a:rPr lang="en-US" dirty="0"/>
              <a:t>further characterization for traffic sites in terms of local dispersion conditions (“</a:t>
            </a:r>
            <a:r>
              <a:rPr lang="en-US" b="1" dirty="0"/>
              <a:t>wide street</a:t>
            </a:r>
            <a:r>
              <a:rPr lang="en-US" dirty="0"/>
              <a:t>”, </a:t>
            </a:r>
            <a:r>
              <a:rPr lang="en-US" dirty="0">
                <a:solidFill>
                  <a:srgbClr val="BFBFBF"/>
                </a:solidFill>
              </a:rPr>
              <a:t>“narrow street”, “canyon street”, “highway” and others</a:t>
            </a:r>
            <a:r>
              <a:rPr lang="en-US" dirty="0"/>
              <a:t>) is applicable to urban areas and suburban areas. </a:t>
            </a:r>
            <a:r>
              <a:rPr lang="en-US" dirty="0">
                <a:solidFill>
                  <a:srgbClr val="BFBFBF"/>
                </a:solidFill>
              </a:rPr>
              <a:t>It is recommended to provide a better definition for the terms “wide street”, “narrow street”, “canyon street” and “highway”</a:t>
            </a: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 a stației de trafic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8264" y="4917054"/>
            <a:ext cx="11875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imbus sans L"/>
              </a:rPr>
              <a:t>Located in close proximity to a road, in a location that should represent the highest concentrations to which the population are exposed to within the zone.</a:t>
            </a:r>
            <a:endParaRPr lang="ro-RO" dirty="0">
              <a:solidFill>
                <a:srgbClr val="666666"/>
              </a:solidFill>
              <a:latin typeface="Nimbus sans L"/>
            </a:endParaRPr>
          </a:p>
          <a:p>
            <a:r>
              <a:rPr lang="en-US" dirty="0">
                <a:solidFill>
                  <a:srgbClr val="666666"/>
                </a:solidFill>
                <a:latin typeface="Nimbus sans L"/>
              </a:rPr>
              <a:t>Located such that the pollution level for the specific pollutant is determined predominantly by the emissions from road traffic (i.e. not ship, railway, airplane, off-road) on distinct major roads.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38596" y="720969"/>
            <a:ext cx="11570677" cy="266176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o-RO" dirty="0"/>
              <a:t>Posibilitatea de respectare a criteriilor de amplasare la macroscară a punctelor de prelevare referitor la reprezentativitate:</a:t>
            </a:r>
          </a:p>
          <a:p>
            <a:pPr lvl="0"/>
            <a:endParaRPr lang="ro-RO" dirty="0"/>
          </a:p>
          <a:p>
            <a:pPr lvl="2"/>
            <a:r>
              <a:rPr lang="ro-RO" b="1" u="sng" dirty="0">
                <a:solidFill>
                  <a:srgbClr val="FFC000"/>
                </a:solidFill>
              </a:rPr>
              <a:t>Reprezentativitatea pentru </a:t>
            </a:r>
            <a:r>
              <a:rPr lang="ro-RO" sz="3000" b="1" u="sng" dirty="0">
                <a:solidFill>
                  <a:srgbClr val="FFC000"/>
                </a:solidFill>
              </a:rPr>
              <a:t>un segment de stradă cu o lungime mai mare sau egală cu 100 m</a:t>
            </a:r>
          </a:p>
          <a:p>
            <a:pPr lvl="2"/>
            <a:r>
              <a:rPr lang="ro-RO" b="1" u="sng" dirty="0">
                <a:solidFill>
                  <a:srgbClr val="FF0000"/>
                </a:solidFill>
              </a:rPr>
              <a:t>Reprezentativitatea pentru </a:t>
            </a:r>
            <a:r>
              <a:rPr lang="ro-RO" sz="3000" b="1" u="sng" dirty="0">
                <a:solidFill>
                  <a:srgbClr val="FF0000"/>
                </a:solidFill>
              </a:rPr>
              <a:t>amplasamente similare</a:t>
            </a:r>
            <a:r>
              <a:rPr lang="ro-RO" b="1" u="sng" dirty="0">
                <a:solidFill>
                  <a:srgbClr val="FF0000"/>
                </a:solidFill>
              </a:rPr>
              <a:t> care nu se află în imediata vecinătate</a:t>
            </a:r>
          </a:p>
          <a:p>
            <a:pPr marL="0" lvl="0" indent="0">
              <a:buNone/>
            </a:pPr>
            <a:endParaRPr lang="ro-RO" dirty="0"/>
          </a:p>
          <a:p>
            <a:r>
              <a:rPr lang="ro-RO" dirty="0"/>
              <a:t>Infrastructura sensibilă la poluare din vecinătatea căilor de trafic</a:t>
            </a:r>
          </a:p>
          <a:p>
            <a:pPr marL="0" lv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307729" y="86830"/>
            <a:ext cx="8880233" cy="63413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amplasare se iau în considerare: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7728" y="3538318"/>
            <a:ext cx="10964009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 pitchFamily="34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De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asemenea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, pot fi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luaţi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în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considerare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următorii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factori</a:t>
            </a:r>
            <a:r>
              <a:rPr lang="ro-RO" sz="2800" dirty="0">
                <a:solidFill>
                  <a:srgbClr val="000000"/>
                </a:solidFill>
                <a:latin typeface="Calibri"/>
              </a:rPr>
              <a:t> (</a:t>
            </a:r>
            <a:r>
              <a:rPr lang="ro-RO" sz="2800" dirty="0"/>
              <a:t>amplasare la microscară a punctelor de prelevare)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:</a:t>
            </a:r>
            <a:endParaRPr lang="ro-RO" sz="2800" dirty="0">
              <a:solidFill>
                <a:srgbClr val="000000"/>
              </a:solidFill>
              <a:latin typeface="Calibri"/>
            </a:endParaRPr>
          </a:p>
          <a:p>
            <a:pPr marL="800100" lvl="1" indent="-342900">
              <a:buAutoNum type="alphaLcParenR"/>
            </a:pPr>
            <a:r>
              <a:rPr lang="en-US" u="sng" dirty="0" err="1"/>
              <a:t>sursele</a:t>
            </a:r>
            <a:r>
              <a:rPr lang="en-US" u="sng" dirty="0"/>
              <a:t> de </a:t>
            </a:r>
            <a:r>
              <a:rPr lang="en-US" u="sng" dirty="0" err="1"/>
              <a:t>interferenţă</a:t>
            </a:r>
            <a:r>
              <a:rPr lang="en-US" u="sng" dirty="0"/>
              <a:t>;</a:t>
            </a:r>
            <a:endParaRPr lang="ro-RO" u="sng" dirty="0"/>
          </a:p>
          <a:p>
            <a:pPr marL="800100" lvl="1" indent="-342900">
              <a:buAutoNum type="alphaLcParenR"/>
            </a:pPr>
            <a:r>
              <a:rPr lang="en-US" dirty="0" err="1"/>
              <a:t>securitatea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accesul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disponibilitatea</a:t>
            </a:r>
            <a:r>
              <a:rPr lang="en-US" dirty="0"/>
              <a:t> </a:t>
            </a:r>
            <a:r>
              <a:rPr lang="en-US" dirty="0" err="1"/>
              <a:t>energiei</a:t>
            </a:r>
            <a:r>
              <a:rPr lang="en-US" dirty="0"/>
              <a:t> </a:t>
            </a:r>
            <a:r>
              <a:rPr lang="en-US" dirty="0" err="1"/>
              <a:t>electrice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comunicaţiilor</a:t>
            </a:r>
            <a:r>
              <a:rPr lang="en-US" dirty="0"/>
              <a:t> </a:t>
            </a:r>
            <a:r>
              <a:rPr lang="en-US" dirty="0" err="1"/>
              <a:t>telefonice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vizibilitatea</a:t>
            </a:r>
            <a:r>
              <a:rPr lang="en-US" dirty="0"/>
              <a:t> </a:t>
            </a:r>
            <a:r>
              <a:rPr lang="en-US" dirty="0" err="1"/>
              <a:t>amplasamentului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cu </a:t>
            </a:r>
            <a:r>
              <a:rPr lang="en-US" dirty="0" err="1"/>
              <a:t>împrejurimile</a:t>
            </a:r>
            <a:r>
              <a:rPr lang="en-US" dirty="0"/>
              <a:t> sale;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siguranţa</a:t>
            </a:r>
            <a:r>
              <a:rPr lang="en-US" dirty="0"/>
              <a:t> </a:t>
            </a:r>
            <a:r>
              <a:rPr lang="en-US" dirty="0" err="1"/>
              <a:t>publicului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operatorilor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oportunitatea</a:t>
            </a:r>
            <a:r>
              <a:rPr lang="en-US" dirty="0"/>
              <a:t> </a:t>
            </a:r>
            <a:r>
              <a:rPr lang="en-US" dirty="0" err="1"/>
              <a:t>amplasării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multor</a:t>
            </a:r>
            <a:r>
              <a:rPr lang="en-US" dirty="0"/>
              <a:t> </a:t>
            </a:r>
            <a:r>
              <a:rPr lang="en-US" dirty="0" err="1"/>
              <a:t>puncte</a:t>
            </a:r>
            <a:r>
              <a:rPr lang="en-US" dirty="0"/>
              <a:t> de </a:t>
            </a:r>
            <a:r>
              <a:rPr lang="en-US" dirty="0" err="1"/>
              <a:t>prelevare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mulţi</a:t>
            </a:r>
            <a:r>
              <a:rPr lang="en-US" dirty="0"/>
              <a:t> </a:t>
            </a:r>
            <a:r>
              <a:rPr lang="en-US" dirty="0" err="1"/>
              <a:t>poluanţi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acelaşi</a:t>
            </a:r>
            <a:r>
              <a:rPr lang="en-US" dirty="0"/>
              <a:t> </a:t>
            </a:r>
            <a:r>
              <a:rPr lang="en-US" dirty="0" err="1"/>
              <a:t>loc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planurile</a:t>
            </a:r>
            <a:r>
              <a:rPr lang="en-US" dirty="0"/>
              <a:t> de urbanism.</a:t>
            </a:r>
          </a:p>
        </p:txBody>
      </p:sp>
    </p:spTree>
    <p:extLst>
      <p:ext uri="{BB962C8B-B14F-4D97-AF65-F5344CB8AC3E}">
        <p14:creationId xmlns:p14="http://schemas.microsoft.com/office/powerpoint/2010/main" val="549067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92" y="304800"/>
            <a:ext cx="11582400" cy="630843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o-RO" dirty="0"/>
              <a:t>	Pentru a respecta criteriul de amplasare la macroscară referitor la furnizarea datelor despre </a:t>
            </a:r>
            <a:r>
              <a:rPr lang="en-US" dirty="0" err="1"/>
              <a:t>ariile</a:t>
            </a:r>
            <a:r>
              <a:rPr lang="en-US" dirty="0"/>
              <a:t> din </a:t>
            </a:r>
            <a:r>
              <a:rPr lang="en-US" dirty="0" err="1"/>
              <a:t>interiorul</a:t>
            </a:r>
            <a:r>
              <a:rPr lang="en-US" dirty="0"/>
              <a:t> zone</a:t>
            </a:r>
            <a:r>
              <a:rPr lang="ro-RO" dirty="0"/>
              <a:t>i Alba (în județul Alba municipiile Alba Iulia și Sebeș)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care </a:t>
            </a:r>
            <a:r>
              <a:rPr lang="en-US" u="sng" dirty="0"/>
              <a:t>apar </a:t>
            </a:r>
            <a:r>
              <a:rPr lang="en-US" b="1" u="sng" dirty="0" err="1"/>
              <a:t>cele</a:t>
            </a:r>
            <a:r>
              <a:rPr lang="en-US" b="1" u="sng" dirty="0"/>
              <a:t> </a:t>
            </a:r>
            <a:r>
              <a:rPr lang="en-US" b="1" u="sng" dirty="0" err="1"/>
              <a:t>mai</a:t>
            </a:r>
            <a:r>
              <a:rPr lang="en-US" b="1" u="sng" dirty="0"/>
              <a:t> </a:t>
            </a:r>
            <a:r>
              <a:rPr lang="en-US" b="1" u="sng" dirty="0" err="1"/>
              <a:t>mari</a:t>
            </a:r>
            <a:r>
              <a:rPr lang="en-US" b="1" u="sng" dirty="0"/>
              <a:t> </a:t>
            </a:r>
            <a:r>
              <a:rPr lang="en-US" b="1" u="sng" dirty="0" err="1"/>
              <a:t>concentraţii</a:t>
            </a:r>
            <a:r>
              <a:rPr lang="en-US" b="1" u="sng" dirty="0"/>
              <a:t> </a:t>
            </a:r>
            <a:r>
              <a:rPr lang="en-US" u="sng" dirty="0"/>
              <a:t>la care </a:t>
            </a:r>
            <a:r>
              <a:rPr lang="en-US" b="1" u="sng" dirty="0" err="1"/>
              <a:t>populaţia</a:t>
            </a:r>
            <a:r>
              <a:rPr lang="en-US" b="1" u="sng" dirty="0"/>
              <a:t> </a:t>
            </a:r>
            <a:r>
              <a:rPr lang="en-US" b="1" u="sng" dirty="0" err="1"/>
              <a:t>este</a:t>
            </a:r>
            <a:r>
              <a:rPr lang="en-US" b="1" u="sng" dirty="0"/>
              <a:t> </a:t>
            </a:r>
            <a:r>
              <a:rPr lang="en-US" b="1" u="sng" dirty="0" err="1"/>
              <a:t>susceptibilă</a:t>
            </a:r>
            <a:r>
              <a:rPr lang="en-US" b="1" u="sng" dirty="0"/>
              <a:t> a fi </a:t>
            </a:r>
            <a:r>
              <a:rPr lang="en-US" b="1" u="sng" dirty="0" err="1"/>
              <a:t>expusă</a:t>
            </a:r>
            <a:r>
              <a:rPr lang="ro-RO" b="1" u="sng" dirty="0"/>
              <a:t>,</a:t>
            </a:r>
            <a:r>
              <a:rPr lang="en-US" b="1" u="sng" dirty="0"/>
              <a:t> </a:t>
            </a:r>
            <a:r>
              <a:rPr lang="en-US" u="sng" dirty="0" err="1"/>
              <a:t>în</a:t>
            </a:r>
            <a:r>
              <a:rPr lang="en-US" u="sng" dirty="0"/>
              <a:t> mod direct </a:t>
            </a:r>
            <a:r>
              <a:rPr lang="en-US" u="sng" dirty="0" err="1"/>
              <a:t>sau</a:t>
            </a:r>
            <a:r>
              <a:rPr lang="en-US" u="sng" dirty="0"/>
              <a:t> indirect</a:t>
            </a:r>
            <a:r>
              <a:rPr lang="ro-RO" u="sng" dirty="0"/>
              <a:t>,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o </a:t>
            </a:r>
            <a:r>
              <a:rPr lang="en-US" dirty="0" err="1"/>
              <a:t>perioadă</a:t>
            </a:r>
            <a:r>
              <a:rPr lang="en-US" dirty="0"/>
              <a:t> de </a:t>
            </a:r>
            <a:r>
              <a:rPr lang="en-US" dirty="0" err="1"/>
              <a:t>timp</a:t>
            </a:r>
            <a:r>
              <a:rPr lang="en-US" dirty="0"/>
              <a:t> </a:t>
            </a:r>
            <a:r>
              <a:rPr lang="en-US" dirty="0" err="1"/>
              <a:t>semnificativă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cu </a:t>
            </a:r>
            <a:r>
              <a:rPr lang="en-US" dirty="0" err="1"/>
              <a:t>perioadele</a:t>
            </a:r>
            <a:r>
              <a:rPr lang="en-US" dirty="0"/>
              <a:t> de </a:t>
            </a:r>
            <a:r>
              <a:rPr lang="en-US" dirty="0" err="1"/>
              <a:t>mediere</a:t>
            </a:r>
            <a:r>
              <a:rPr lang="en-US" dirty="0"/>
              <a:t> ale </a:t>
            </a:r>
            <a:r>
              <a:rPr lang="en-US" dirty="0" err="1"/>
              <a:t>valorilor-limtă</a:t>
            </a:r>
            <a:r>
              <a:rPr lang="ro-RO" dirty="0"/>
              <a:t> (zi, an calendaristic), au fost analizate următoarele aspecte:</a:t>
            </a:r>
          </a:p>
          <a:p>
            <a:pPr marL="0" indent="0">
              <a:buNone/>
            </a:pPr>
            <a:endParaRPr lang="ro-RO" dirty="0"/>
          </a:p>
          <a:p>
            <a:pPr marL="137160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1371600" lvl="2" indent="-457200">
              <a:buFont typeface="+mj-lt"/>
              <a:buAutoNum type="arabicPeriod"/>
            </a:pPr>
            <a:r>
              <a:rPr lang="ro-RO" sz="3300" b="1" dirty="0"/>
              <a:t>Niveluri evaluate în zona de evaluare a calității aerului ALBA </a:t>
            </a:r>
          </a:p>
          <a:p>
            <a:pPr marL="1828800" lvl="4" indent="0">
              <a:buNone/>
            </a:pPr>
            <a:r>
              <a:rPr lang="ro-RO" sz="3100" b="1" dirty="0"/>
              <a:t>2.1 Măsurare - Rezultate RNMCA</a:t>
            </a:r>
          </a:p>
          <a:p>
            <a:pPr lvl="4">
              <a:buFont typeface="Wingdings" panose="05000000000000000000" pitchFamily="2" charset="2"/>
              <a:buChar char="Ø"/>
            </a:pPr>
            <a:endParaRPr lang="ro-RO" sz="3100" b="1" dirty="0"/>
          </a:p>
          <a:p>
            <a:pPr marL="1828800" lvl="4" indent="0">
              <a:buNone/>
            </a:pPr>
            <a:r>
              <a:rPr lang="ro-RO" sz="3100" b="1" dirty="0"/>
              <a:t>2.2 Modelare - Dispersia emisiilor</a:t>
            </a:r>
            <a:endParaRPr lang="ro-RO" sz="3100" i="1" dirty="0">
              <a:solidFill>
                <a:schemeClr val="bg2">
                  <a:lumMod val="75000"/>
                </a:schemeClr>
              </a:solidFill>
            </a:endParaRPr>
          </a:p>
          <a:p>
            <a:pPr marL="1828800" lvl="4" indent="0">
              <a:buNone/>
            </a:pPr>
            <a:endParaRPr lang="ro-RO" sz="3100" b="1" dirty="0"/>
          </a:p>
          <a:p>
            <a:pPr marL="1428750" lvl="2" indent="-514350">
              <a:buFont typeface="+mj-lt"/>
              <a:buAutoNum type="arabicPeriod"/>
            </a:pPr>
            <a:r>
              <a:rPr lang="ro-RO" sz="3300" b="1" dirty="0"/>
              <a:t>Densitatea populației</a:t>
            </a:r>
          </a:p>
          <a:p>
            <a:pPr marL="1428750" lvl="2" indent="-514350">
              <a:buFont typeface="+mj-lt"/>
              <a:buAutoNum type="arabicPeriod"/>
            </a:pPr>
            <a:endParaRPr lang="ro-RO" sz="3300" b="1" dirty="0"/>
          </a:p>
          <a:p>
            <a:pPr marL="1428750" lvl="2" indent="-514350">
              <a:buFont typeface="+mj-lt"/>
              <a:buAutoNum type="arabicPeriod"/>
            </a:pPr>
            <a:endParaRPr lang="ro-RO" sz="3300" b="1" dirty="0"/>
          </a:p>
          <a:p>
            <a:pPr marL="1428750" lvl="2" indent="-514350">
              <a:buFont typeface="+mj-lt"/>
              <a:buAutoNum type="arabicPeriod"/>
            </a:pPr>
            <a:endParaRPr lang="ro-RO" sz="3300" dirty="0"/>
          </a:p>
          <a:p>
            <a:pPr marL="1428750" lvl="2" indent="-514350">
              <a:buFont typeface="+mj-lt"/>
              <a:buAutoNum type="arabicPeriod"/>
            </a:pPr>
            <a:endParaRPr lang="ro-RO" sz="3300" b="1" dirty="0"/>
          </a:p>
          <a:p>
            <a:pPr marL="1428750" lvl="2" indent="-514350">
              <a:buFont typeface="+mj-lt"/>
              <a:buAutoNum type="arabicPeriod"/>
            </a:pPr>
            <a:r>
              <a:rPr lang="ro-RO" sz="3300" b="1" dirty="0"/>
              <a:t>Receptori – identificați pe hartă</a:t>
            </a:r>
          </a:p>
          <a:p>
            <a:pPr marL="1828800" lvl="4" indent="0">
              <a:buNone/>
            </a:pPr>
            <a:endParaRPr lang="ro-RO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3179488"/>
              </p:ext>
            </p:extLst>
          </p:nvPr>
        </p:nvGraphicFramePr>
        <p:xfrm>
          <a:off x="6571671" y="3836555"/>
          <a:ext cx="4705929" cy="2204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9320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2799957055"/>
              </p:ext>
            </p:extLst>
          </p:nvPr>
        </p:nvGraphicFramePr>
        <p:xfrm>
          <a:off x="7650660" y="3762375"/>
          <a:ext cx="4541340" cy="309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10" descr="C:\Users\DELL\Downloads\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6" y="1441938"/>
            <a:ext cx="7252636" cy="43258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4754" y="5803531"/>
            <a:ext cx="76506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o-RO" sz="2400" dirty="0"/>
              <a:t>Pe baza datelor disponibile, prezentate în grafice, </a:t>
            </a:r>
            <a:r>
              <a:rPr lang="ro-RO" sz="2400" b="1" dirty="0"/>
              <a:t>analiza s-a făcut pentru Municipiile Alba Iulia și Sebeș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95464" y="151059"/>
            <a:ext cx="70907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  <a:r>
              <a:rPr lang="en-US" sz="3300" b="1" dirty="0"/>
              <a:t> - </a:t>
            </a:r>
            <a:r>
              <a:rPr lang="ro-RO" sz="3300" b="1" dirty="0"/>
              <a:t>Surse liniare de emisii</a:t>
            </a:r>
          </a:p>
          <a:p>
            <a:pPr marL="0" lvl="2"/>
            <a:r>
              <a:rPr lang="ro-RO" sz="3300" b="1" dirty="0"/>
              <a:t>Poziționare pe hartă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430080"/>
              </p:ext>
            </p:extLst>
          </p:nvPr>
        </p:nvGraphicFramePr>
        <p:xfrm>
          <a:off x="8170354" y="1931730"/>
          <a:ext cx="2850664" cy="7881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2364">
                  <a:extLst>
                    <a:ext uri="{9D8B030D-6E8A-4147-A177-3AD203B41FA5}">
                      <a16:colId xmlns:a16="http://schemas.microsoft.com/office/drawing/2014/main" val="1579832365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4047976072"/>
                    </a:ext>
                  </a:extLst>
                </a:gridCol>
              </a:tblGrid>
              <a:tr h="18986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b="1" dirty="0">
                          <a:effectLst/>
                        </a:rPr>
                        <a:t>SURSE LINIARE</a:t>
                      </a:r>
                      <a:endParaRPr lang="ro-RO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Cantitate (tone)</a:t>
                      </a:r>
                      <a:endParaRPr lang="ro-R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157869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</a:rPr>
                        <a:t>2017</a:t>
                      </a:r>
                      <a:endParaRPr lang="ro-R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58726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PM10</a:t>
                      </a:r>
                      <a:endParaRPr lang="ro-R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</a:rPr>
                        <a:t>72,844</a:t>
                      </a:r>
                      <a:endParaRPr lang="ro-R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56255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PM2,5</a:t>
                      </a:r>
                      <a:endParaRPr lang="ro-R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</a:rPr>
                        <a:t>61,920</a:t>
                      </a:r>
                      <a:endParaRPr lang="ro-R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3735445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7747409" y="586962"/>
            <a:ext cx="336431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ro-RO" sz="3300" b="1" dirty="0"/>
              <a:t>Cantități de emisii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71078" y="1285888"/>
            <a:ext cx="251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800" dirty="0"/>
              <a:t>Din surse liniare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47409" y="2895600"/>
            <a:ext cx="41420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800" dirty="0"/>
              <a:t>Ponderea tipurilor de surse</a:t>
            </a:r>
          </a:p>
          <a:p>
            <a:r>
              <a:rPr lang="ro-RO" sz="2800" dirty="0"/>
              <a:t>(an 2017)</a:t>
            </a:r>
          </a:p>
        </p:txBody>
      </p:sp>
    </p:spTree>
    <p:extLst>
      <p:ext uri="{BB962C8B-B14F-4D97-AF65-F5344CB8AC3E}">
        <p14:creationId xmlns:p14="http://schemas.microsoft.com/office/powerpoint/2010/main" val="2922335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31"/>
          <a:stretch/>
        </p:blipFill>
        <p:spPr bwMode="auto">
          <a:xfrm>
            <a:off x="6857999" y="597877"/>
            <a:ext cx="5064369" cy="4387060"/>
          </a:xfrm>
          <a:prstGeom prst="rect">
            <a:avLst/>
          </a:prstGeom>
          <a:noFill/>
        </p:spPr>
      </p:pic>
      <p:pic>
        <p:nvPicPr>
          <p:cNvPr id="10" name="Picture 9" descr="C:\Users\DELL\Downloads\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"/>
          <a:stretch/>
        </p:blipFill>
        <p:spPr bwMode="auto">
          <a:xfrm>
            <a:off x="423709" y="1259055"/>
            <a:ext cx="6258445" cy="40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95465" y="5350409"/>
            <a:ext cx="11826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u="sng" dirty="0"/>
              <a:t>Surse mobile</a:t>
            </a:r>
            <a:endParaRPr lang="ro-RO" dirty="0"/>
          </a:p>
          <a:p>
            <a:r>
              <a:rPr lang="ro-RO" dirty="0"/>
              <a:t>	În modelarea emisiilor din surse mobile s-au utilizat valorile de trafic și alte procese de emisie asociate traficului (uzură carosabil, resuspensie particule, uzură pneuri și frână), număr autovehicule înmatriculate.</a:t>
            </a:r>
          </a:p>
          <a:p>
            <a:r>
              <a:rPr lang="ro-RO" dirty="0"/>
              <a:t>Figura 118. </a:t>
            </a:r>
            <a:r>
              <a:rPr lang="ro-RO" u="sng" dirty="0"/>
              <a:t>Harta </a:t>
            </a:r>
            <a:r>
              <a:rPr lang="ro-RO" b="1" u="sng" dirty="0"/>
              <a:t>distribuției emisiilor de PM10 </a:t>
            </a:r>
            <a:r>
              <a:rPr lang="ro-RO" u="sng" dirty="0"/>
              <a:t>provenite din transport la nivelul județului Alba</a:t>
            </a:r>
            <a:endParaRPr lang="ro-RO" dirty="0"/>
          </a:p>
        </p:txBody>
      </p:sp>
      <p:sp>
        <p:nvSpPr>
          <p:cNvPr id="6" name="Rectangle 5"/>
          <p:cNvSpPr/>
          <p:nvPr/>
        </p:nvSpPr>
        <p:spPr>
          <a:xfrm>
            <a:off x="247864" y="151059"/>
            <a:ext cx="62818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  <a:r>
              <a:rPr lang="en-US" sz="3300" b="1" dirty="0"/>
              <a:t> - </a:t>
            </a:r>
            <a:r>
              <a:rPr lang="ro-RO" sz="3300" b="1" dirty="0"/>
              <a:t>Surse liniare de emisii – distribuția emisiilor</a:t>
            </a:r>
          </a:p>
        </p:txBody>
      </p:sp>
    </p:spTree>
    <p:extLst>
      <p:ext uri="{BB962C8B-B14F-4D97-AF65-F5344CB8AC3E}">
        <p14:creationId xmlns:p14="http://schemas.microsoft.com/office/powerpoint/2010/main" val="459890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1171" y="1020854"/>
            <a:ext cx="772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o-RO" sz="2400" dirty="0"/>
              <a:t>Analiza p</a:t>
            </a:r>
            <a:r>
              <a:rPr lang="ro-RO" sz="2400" b="1" dirty="0"/>
              <a:t>entru Municipiile Alba Iulia și Sebeș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r="30682" b="6398"/>
          <a:stretch/>
        </p:blipFill>
        <p:spPr>
          <a:xfrm>
            <a:off x="123553" y="1840523"/>
            <a:ext cx="5906088" cy="4001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31313" b="5724"/>
          <a:stretch/>
        </p:blipFill>
        <p:spPr>
          <a:xfrm>
            <a:off x="6119447" y="1840523"/>
            <a:ext cx="5937206" cy="39945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2633" y="420690"/>
            <a:ext cx="1005583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  <a:r>
              <a:rPr lang="en-US" sz="3300" b="1" dirty="0"/>
              <a:t> - </a:t>
            </a:r>
            <a:r>
              <a:rPr lang="ro-RO" sz="3300" b="1" dirty="0"/>
              <a:t>Surse liniare de emisii – reprezentare pe hartă</a:t>
            </a:r>
          </a:p>
        </p:txBody>
      </p:sp>
    </p:spTree>
    <p:extLst>
      <p:ext uri="{BB962C8B-B14F-4D97-AF65-F5344CB8AC3E}">
        <p14:creationId xmlns:p14="http://schemas.microsoft.com/office/powerpoint/2010/main" val="544037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174" y="196886"/>
            <a:ext cx="121768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2. Niveluri evaluate în zona de evaluare a calității aerului ALBA </a:t>
            </a:r>
          </a:p>
          <a:p>
            <a:pPr lvl="4"/>
            <a:r>
              <a:rPr lang="ro-RO" sz="3100" b="1" dirty="0"/>
              <a:t>2.1 Măsurare - Rezultate RNMCA</a:t>
            </a: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9812063"/>
              </p:ext>
            </p:extLst>
          </p:nvPr>
        </p:nvGraphicFramePr>
        <p:xfrm>
          <a:off x="227187" y="2296878"/>
          <a:ext cx="5334000" cy="3968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8983669"/>
              </p:ext>
            </p:extLst>
          </p:nvPr>
        </p:nvGraphicFramePr>
        <p:xfrm>
          <a:off x="5835803" y="2296878"/>
          <a:ext cx="6006353" cy="3968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/>
          <p:cNvSpPr/>
          <p:nvPr/>
        </p:nvSpPr>
        <p:spPr>
          <a:xfrm>
            <a:off x="759711" y="1320142"/>
            <a:ext cx="101521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AB-1, AB-2, AB-3</a:t>
            </a:r>
            <a:r>
              <a:rPr lang="en-US" sz="3300" b="1" dirty="0"/>
              <a:t> - </a:t>
            </a:r>
            <a:r>
              <a:rPr lang="ro-RO" sz="3300" b="1" dirty="0"/>
              <a:t>Determinări gravimetrice PM</a:t>
            </a:r>
            <a:r>
              <a:rPr lang="ro-RO" sz="3300" b="1" baseline="-25000" dirty="0"/>
              <a:t>10</a:t>
            </a:r>
            <a:endParaRPr lang="ro-RO" sz="31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618033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22031" y="521110"/>
            <a:ext cx="10931772" cy="59780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o-RO" sz="3200" dirty="0"/>
              <a:t>Activitatea A1.1 - Analiza privind situaţia actuală a monitorizării calităţii aerului la nivel naţional şi </a:t>
            </a:r>
            <a:r>
              <a:rPr lang="ro-RO" sz="3200" b="1" dirty="0"/>
              <a:t>identificarea amplasamentelor unor puncte suplimentare de prelevare pentru măsurări fixe </a:t>
            </a:r>
            <a:r>
              <a:rPr lang="ro-RO" sz="3200" dirty="0"/>
              <a:t>(noi staţii de monitorizare/ staţii existente în RNMCA)</a:t>
            </a:r>
            <a:endParaRPr lang="en-US" sz="3200" dirty="0"/>
          </a:p>
          <a:p>
            <a:pPr marL="0" indent="0" algn="just">
              <a:buNone/>
            </a:pPr>
            <a:endParaRPr lang="en-US" sz="3200" dirty="0"/>
          </a:p>
          <a:p>
            <a:pPr lvl="1" algn="just"/>
            <a:r>
              <a:rPr lang="ro-RO" i="1" dirty="0"/>
              <a:t>A1.1.3.</a:t>
            </a:r>
            <a:r>
              <a:rPr lang="ro-RO" sz="3600" dirty="0"/>
              <a:t> </a:t>
            </a:r>
            <a:r>
              <a:rPr lang="ro-RO" i="1" dirty="0"/>
              <a:t>Efectuarea de măsurători indicative în fiecare areal identificat și analiza datelor pentru stabilirea cu precizie a amplasamentelor  noilor  stații.</a:t>
            </a:r>
            <a:r>
              <a:rPr lang="ro-RO" sz="3600" dirty="0"/>
              <a:t> </a:t>
            </a:r>
          </a:p>
          <a:p>
            <a:pPr lvl="2" algn="just"/>
            <a:r>
              <a:rPr lang="ro-RO" dirty="0"/>
              <a:t>Efectuarea de campanii de măsurări ale poluanților cu respectarea procedurilor și programului stabilit de MMAP, </a:t>
            </a:r>
          </a:p>
          <a:p>
            <a:pPr lvl="2" algn="just"/>
            <a:r>
              <a:rPr lang="ro-RO" b="1" u="sng" dirty="0"/>
              <a:t>Evaluarea datelor și furnizarea unor propuneri de amplasament pentru noile locații, </a:t>
            </a:r>
          </a:p>
          <a:p>
            <a:pPr lvl="2" algn="just"/>
            <a:r>
              <a:rPr lang="ro-RO" dirty="0"/>
              <a:t>Rezultatele campaniilor vor fi verificate de ANPM. </a:t>
            </a:r>
            <a:endParaRPr lang="en-US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123595"/>
              </p:ext>
            </p:extLst>
          </p:nvPr>
        </p:nvGraphicFramePr>
        <p:xfrm>
          <a:off x="469900" y="1333978"/>
          <a:ext cx="5400000" cy="2669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10"/>
          <p:cNvSpPr/>
          <p:nvPr/>
        </p:nvSpPr>
        <p:spPr>
          <a:xfrm>
            <a:off x="27738" y="-14129"/>
            <a:ext cx="121768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2. Niveluri evaluate în zona de evaluare a calității aerului ALBA </a:t>
            </a:r>
          </a:p>
          <a:p>
            <a:pPr lvl="4"/>
            <a:r>
              <a:rPr lang="ro-RO" sz="3100" b="1" dirty="0"/>
              <a:t>2.1 Măsurare - Rezultate RNMCA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020" y="964646"/>
            <a:ext cx="358194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o-RO" dirty="0"/>
              <a:t>Municipiul Alba Iulia, stația AB-1, FU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1937895"/>
              </p:ext>
            </p:extLst>
          </p:nvPr>
        </p:nvGraphicFramePr>
        <p:xfrm>
          <a:off x="6459415" y="1333978"/>
          <a:ext cx="5506483" cy="2528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489298"/>
              </p:ext>
            </p:extLst>
          </p:nvPr>
        </p:nvGraphicFramePr>
        <p:xfrm>
          <a:off x="469900" y="3976528"/>
          <a:ext cx="5400000" cy="2588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15" y="3978933"/>
            <a:ext cx="5307192" cy="258599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14" name="Straight Connector 13"/>
          <p:cNvCxnSpPr/>
          <p:nvPr/>
        </p:nvCxnSpPr>
        <p:spPr>
          <a:xfrm>
            <a:off x="6955875" y="5213853"/>
            <a:ext cx="4967501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01111" y="406481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518438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48" y="5090466"/>
            <a:ext cx="5395759" cy="1764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3319588"/>
              </p:ext>
            </p:extLst>
          </p:nvPr>
        </p:nvGraphicFramePr>
        <p:xfrm>
          <a:off x="469900" y="1063089"/>
          <a:ext cx="54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27738" y="-14129"/>
            <a:ext cx="121768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2. Niveluri evaluate în zona de evaluare a calității aerului ALBA </a:t>
            </a:r>
          </a:p>
          <a:p>
            <a:pPr lvl="4"/>
            <a:r>
              <a:rPr lang="ro-RO" sz="3100" b="1" dirty="0"/>
              <a:t>2.1 Măsurare - Rezultate RNMCA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020" y="964646"/>
            <a:ext cx="321485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o-RO" dirty="0"/>
              <a:t>Municipiul Sebeș, stația AB-2, IU</a:t>
            </a: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9677782"/>
              </p:ext>
            </p:extLst>
          </p:nvPr>
        </p:nvGraphicFramePr>
        <p:xfrm>
          <a:off x="6366107" y="1063089"/>
          <a:ext cx="5400000" cy="243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166849"/>
              </p:ext>
            </p:extLst>
          </p:nvPr>
        </p:nvGraphicFramePr>
        <p:xfrm>
          <a:off x="469900" y="3978000"/>
          <a:ext cx="54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6689276" y="5933274"/>
            <a:ext cx="4967501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401111" y="516209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916340" y="52333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07" y="3558406"/>
            <a:ext cx="5400000" cy="14254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21" name="Straight Connector 20"/>
          <p:cNvCxnSpPr/>
          <p:nvPr/>
        </p:nvCxnSpPr>
        <p:spPr>
          <a:xfrm>
            <a:off x="6689276" y="4379641"/>
            <a:ext cx="4967501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252945" y="357375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68174" y="36449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solidFill>
                  <a:srgbClr val="FF0000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382998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60276" y="3966130"/>
            <a:ext cx="9044287" cy="2727748"/>
            <a:chOff x="2000322" y="3930749"/>
            <a:chExt cx="9705952" cy="29272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322" y="3930749"/>
              <a:ext cx="9705952" cy="2927251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2705253" y="5331226"/>
              <a:ext cx="8863991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2954214" y="1063089"/>
            <a:ext cx="9130099" cy="2778270"/>
            <a:chOff x="2005057" y="964646"/>
            <a:chExt cx="9700568" cy="29661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057" y="964646"/>
              <a:ext cx="9700568" cy="2966103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2616809" y="2677841"/>
              <a:ext cx="8863991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27738" y="-14129"/>
            <a:ext cx="121768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2. Niveluri evaluate în zona de evaluare a calității aerului ALBA </a:t>
            </a:r>
          </a:p>
          <a:p>
            <a:pPr lvl="4"/>
            <a:r>
              <a:rPr lang="ro-RO" sz="3100" b="1" dirty="0"/>
              <a:t>2.1 Măsurare - Rezultate RNMCA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31258" y="1256537"/>
            <a:ext cx="3669081" cy="369332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o-RO" b="1" dirty="0">
                <a:solidFill>
                  <a:schemeClr val="tx2">
                    <a:lumMod val="75000"/>
                  </a:schemeClr>
                </a:solidFill>
              </a:rPr>
              <a:t>Municipiul Alba Iulia, stația AB-1, FU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10612" y="1220450"/>
            <a:ext cx="3327642" cy="369332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o-RO" b="1" dirty="0">
                <a:solidFill>
                  <a:srgbClr val="DBED33"/>
                </a:solidFill>
              </a:rPr>
              <a:t>Municipiul Sebeș, stația AB-2, IU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7516" y="1792937"/>
            <a:ext cx="652743" cy="369332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o-RO" b="1" dirty="0">
                <a:solidFill>
                  <a:schemeClr val="tx2">
                    <a:lumMod val="75000"/>
                  </a:schemeClr>
                </a:solidFill>
              </a:rPr>
              <a:t>2019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65799" y="4292594"/>
            <a:ext cx="652743" cy="369332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o-RO" b="1" dirty="0">
                <a:solidFill>
                  <a:schemeClr val="tx2">
                    <a:lumMod val="75000"/>
                  </a:schemeClr>
                </a:solidFill>
              </a:rPr>
              <a:t>2020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962721"/>
              </p:ext>
            </p:extLst>
          </p:nvPr>
        </p:nvGraphicFramePr>
        <p:xfrm>
          <a:off x="269630" y="1063088"/>
          <a:ext cx="2472981" cy="2533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431">
                  <a:extLst>
                    <a:ext uri="{9D8B030D-6E8A-4147-A177-3AD203B41FA5}">
                      <a16:colId xmlns:a16="http://schemas.microsoft.com/office/drawing/2014/main" val="926956836"/>
                    </a:ext>
                  </a:extLst>
                </a:gridCol>
                <a:gridCol w="283425">
                  <a:extLst>
                    <a:ext uri="{9D8B030D-6E8A-4147-A177-3AD203B41FA5}">
                      <a16:colId xmlns:a16="http://schemas.microsoft.com/office/drawing/2014/main" val="996903924"/>
                    </a:ext>
                  </a:extLst>
                </a:gridCol>
                <a:gridCol w="283425">
                  <a:extLst>
                    <a:ext uri="{9D8B030D-6E8A-4147-A177-3AD203B41FA5}">
                      <a16:colId xmlns:a16="http://schemas.microsoft.com/office/drawing/2014/main" val="531287435"/>
                    </a:ext>
                  </a:extLst>
                </a:gridCol>
                <a:gridCol w="283425">
                  <a:extLst>
                    <a:ext uri="{9D8B030D-6E8A-4147-A177-3AD203B41FA5}">
                      <a16:colId xmlns:a16="http://schemas.microsoft.com/office/drawing/2014/main" val="2141871176"/>
                    </a:ext>
                  </a:extLst>
                </a:gridCol>
                <a:gridCol w="283425">
                  <a:extLst>
                    <a:ext uri="{9D8B030D-6E8A-4147-A177-3AD203B41FA5}">
                      <a16:colId xmlns:a16="http://schemas.microsoft.com/office/drawing/2014/main" val="1011156328"/>
                    </a:ext>
                  </a:extLst>
                </a:gridCol>
                <a:gridCol w="283425">
                  <a:extLst>
                    <a:ext uri="{9D8B030D-6E8A-4147-A177-3AD203B41FA5}">
                      <a16:colId xmlns:a16="http://schemas.microsoft.com/office/drawing/2014/main" val="3343849528"/>
                    </a:ext>
                  </a:extLst>
                </a:gridCol>
                <a:gridCol w="283425">
                  <a:extLst>
                    <a:ext uri="{9D8B030D-6E8A-4147-A177-3AD203B41FA5}">
                      <a16:colId xmlns:a16="http://schemas.microsoft.com/office/drawing/2014/main" val="4213555983"/>
                    </a:ext>
                  </a:extLst>
                </a:gridCol>
              </a:tblGrid>
              <a:tr h="15258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o-RO" sz="1000" u="none" strike="noStrike" dirty="0">
                          <a:effectLst/>
                        </a:rPr>
                        <a:t> </a:t>
                      </a:r>
                      <a:endParaRPr lang="ro-RO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o-RO" sz="1000" u="none" strike="noStrike">
                          <a:effectLst/>
                        </a:rPr>
                        <a:t>2019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o-RO" sz="1000" u="none" strike="noStrike">
                          <a:effectLst/>
                        </a:rPr>
                        <a:t>2020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029102"/>
                  </a:ext>
                </a:extLst>
              </a:tr>
              <a:tr h="152582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AB-1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AB-2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AB-3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AB-1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AB-2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AB-3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77789629"/>
                  </a:ext>
                </a:extLst>
              </a:tr>
              <a:tr h="152582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Ianuarie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6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4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 dirty="0">
                          <a:effectLst/>
                        </a:rPr>
                        <a:t>14</a:t>
                      </a:r>
                      <a:endParaRPr lang="ro-RO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7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42925988"/>
                  </a:ext>
                </a:extLst>
              </a:tr>
              <a:tr h="152582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Februarie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1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12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3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3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6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05969226"/>
                  </a:ext>
                </a:extLst>
              </a:tr>
              <a:tr h="152582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Martie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1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2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 dirty="0">
                          <a:effectLst/>
                        </a:rPr>
                        <a:t>2</a:t>
                      </a:r>
                      <a:endParaRPr lang="ro-RO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6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6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45441277"/>
                  </a:ext>
                </a:extLst>
              </a:tr>
              <a:tr h="152582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Aprilie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1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2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1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3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2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44223112"/>
                  </a:ext>
                </a:extLst>
              </a:tr>
              <a:tr h="152582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 dirty="0">
                          <a:effectLst/>
                        </a:rPr>
                        <a:t>Mai</a:t>
                      </a:r>
                      <a:endParaRPr lang="ro-RO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 dirty="0">
                          <a:effectLst/>
                        </a:rPr>
                        <a:t> </a:t>
                      </a:r>
                      <a:endParaRPr lang="ro-RO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 dirty="0">
                          <a:effectLst/>
                        </a:rPr>
                        <a:t> </a:t>
                      </a:r>
                      <a:endParaRPr lang="ro-RO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 dirty="0">
                          <a:effectLst/>
                        </a:rPr>
                        <a:t> </a:t>
                      </a:r>
                      <a:endParaRPr lang="ro-RO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 dirty="0">
                          <a:effectLst/>
                        </a:rPr>
                        <a:t> </a:t>
                      </a:r>
                      <a:endParaRPr lang="ro-RO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945995"/>
                  </a:ext>
                </a:extLst>
              </a:tr>
              <a:tr h="152582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 dirty="0">
                          <a:effectLst/>
                        </a:rPr>
                        <a:t>Iunie</a:t>
                      </a:r>
                      <a:endParaRPr lang="ro-RO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 dirty="0">
                          <a:effectLst/>
                        </a:rPr>
                        <a:t> </a:t>
                      </a:r>
                      <a:endParaRPr lang="ro-RO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 dirty="0">
                          <a:effectLst/>
                        </a:rPr>
                        <a:t> </a:t>
                      </a:r>
                      <a:endParaRPr lang="ro-RO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90625"/>
                  </a:ext>
                </a:extLst>
              </a:tr>
              <a:tr h="152582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 dirty="0">
                          <a:effectLst/>
                        </a:rPr>
                        <a:t>Iulie</a:t>
                      </a:r>
                      <a:endParaRPr lang="ro-RO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 dirty="0">
                          <a:effectLst/>
                        </a:rPr>
                        <a:t> </a:t>
                      </a:r>
                      <a:endParaRPr lang="ro-RO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 dirty="0">
                          <a:effectLst/>
                        </a:rPr>
                        <a:t> </a:t>
                      </a:r>
                      <a:endParaRPr lang="ro-RO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578768"/>
                  </a:ext>
                </a:extLst>
              </a:tr>
              <a:tr h="152582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 dirty="0">
                          <a:effectLst/>
                        </a:rPr>
                        <a:t>August</a:t>
                      </a:r>
                      <a:endParaRPr lang="ro-RO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 dirty="0">
                          <a:effectLst/>
                        </a:rPr>
                        <a:t> </a:t>
                      </a:r>
                      <a:endParaRPr lang="ro-RO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941270"/>
                  </a:ext>
                </a:extLst>
              </a:tr>
              <a:tr h="152582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Septembrie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1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1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74145327"/>
                  </a:ext>
                </a:extLst>
              </a:tr>
              <a:tr h="152582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Octombrie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6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6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2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5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34632565"/>
                  </a:ext>
                </a:extLst>
              </a:tr>
              <a:tr h="152582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Noiembrie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1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6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2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53963012"/>
                  </a:ext>
                </a:extLst>
              </a:tr>
              <a:tr h="152582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 dirty="0">
                          <a:effectLst/>
                        </a:rPr>
                        <a:t>Decembrie</a:t>
                      </a:r>
                      <a:endParaRPr lang="ro-RO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4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13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4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u="none" strike="noStrike">
                          <a:effectLst/>
                        </a:rPr>
                        <a:t> 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3</a:t>
                      </a:r>
                      <a:endParaRPr lang="ro-RO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9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55584703"/>
                  </a:ext>
                </a:extLst>
              </a:tr>
              <a:tr h="299061"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 dirty="0">
                          <a:effectLst/>
                        </a:rPr>
                        <a:t>Nr zile cu depășiri</a:t>
                      </a:r>
                      <a:endParaRPr lang="ro-RO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15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48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12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16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>
                          <a:effectLst/>
                        </a:rPr>
                        <a:t>38</a:t>
                      </a:r>
                      <a:endParaRPr lang="ro-RO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000" u="none" strike="noStrike" dirty="0">
                          <a:effectLst/>
                        </a:rPr>
                        <a:t>16</a:t>
                      </a:r>
                      <a:endParaRPr lang="ro-RO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96153962"/>
                  </a:ext>
                </a:extLst>
              </a:tr>
            </a:tbl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7559633"/>
              </p:ext>
            </p:extLst>
          </p:nvPr>
        </p:nvGraphicFramePr>
        <p:xfrm>
          <a:off x="60125" y="3495463"/>
          <a:ext cx="2686343" cy="1594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5587600"/>
              </p:ext>
            </p:extLst>
          </p:nvPr>
        </p:nvGraphicFramePr>
        <p:xfrm>
          <a:off x="17753" y="5092558"/>
          <a:ext cx="2668590" cy="1765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34972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069" y="1695174"/>
            <a:ext cx="6853711" cy="444304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140902"/>
            <a:ext cx="121920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2.2 Niveluri evaluate în zona de evaluare a calității aerului ALBA</a:t>
            </a:r>
            <a:endParaRPr lang="ro-RO" sz="3100" b="1" dirty="0"/>
          </a:p>
          <a:p>
            <a:pPr lvl="4">
              <a:buFont typeface="Wingdings" panose="05000000000000000000" pitchFamily="2" charset="2"/>
              <a:buChar char="Ø"/>
            </a:pPr>
            <a:r>
              <a:rPr lang="ro-RO" sz="3100" b="1" dirty="0"/>
              <a:t>Modelare - Dispersia emisiilor (conform PMCA ALBA, an proiecție 2024)</a:t>
            </a:r>
          </a:p>
        </p:txBody>
      </p:sp>
      <p:sp>
        <p:nvSpPr>
          <p:cNvPr id="4" name="Rectangle 3"/>
          <p:cNvSpPr/>
          <p:nvPr/>
        </p:nvSpPr>
        <p:spPr>
          <a:xfrm>
            <a:off x="1628953" y="6361554"/>
            <a:ext cx="853265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o-RO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Figura 1. </a:t>
            </a:r>
            <a:r>
              <a:rPr lang="ro-RO" b="1" u="sng" dirty="0">
                <a:latin typeface="Arial Narrow" panose="020B0606020202030204" pitchFamily="34" charset="0"/>
                <a:ea typeface="Times New Roman" panose="02020603050405020304" pitchFamily="18" charset="0"/>
              </a:rPr>
              <a:t>PM10 – Concentrația medie anuală pentru județul Alba, pentru an de proiecție 2024.</a:t>
            </a:r>
            <a:endParaRPr lang="ro-RO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204010" y="4014439"/>
            <a:ext cx="3512634" cy="334537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204010" y="3593594"/>
            <a:ext cx="3659830" cy="530350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265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488081" y="1695174"/>
            <a:ext cx="3904931" cy="3066542"/>
            <a:chOff x="4488081" y="1218117"/>
            <a:chExt cx="4434246" cy="3543599"/>
          </a:xfrm>
        </p:grpSpPr>
        <p:pic>
          <p:nvPicPr>
            <p:cNvPr id="15" name="Picture 1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081" y="1218117"/>
              <a:ext cx="4434246" cy="3543599"/>
            </a:xfrm>
            <a:prstGeom prst="rect">
              <a:avLst/>
            </a:prstGeom>
            <a:noFill/>
          </p:spPr>
        </p:pic>
        <p:sp>
          <p:nvSpPr>
            <p:cNvPr id="18" name="Right Arrow 17"/>
            <p:cNvSpPr/>
            <p:nvPr/>
          </p:nvSpPr>
          <p:spPr>
            <a:xfrm>
              <a:off x="5805054" y="4553899"/>
              <a:ext cx="895927" cy="5966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1289" y="1695174"/>
            <a:ext cx="3927231" cy="2839131"/>
            <a:chOff x="0" y="1218120"/>
            <a:chExt cx="4618181" cy="3863982"/>
          </a:xfrm>
        </p:grpSpPr>
        <p:pic>
          <p:nvPicPr>
            <p:cNvPr id="14" name="Picture 13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18120"/>
              <a:ext cx="4618181" cy="3863982"/>
            </a:xfrm>
            <a:prstGeom prst="rect">
              <a:avLst/>
            </a:prstGeom>
            <a:noFill/>
          </p:spPr>
        </p:pic>
        <p:sp>
          <p:nvSpPr>
            <p:cNvPr id="17" name="Right Arrow 16"/>
            <p:cNvSpPr/>
            <p:nvPr/>
          </p:nvSpPr>
          <p:spPr>
            <a:xfrm>
              <a:off x="1634836" y="4761717"/>
              <a:ext cx="895927" cy="59665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6" name="Picture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717" y="1572768"/>
            <a:ext cx="3599930" cy="3188949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" y="140902"/>
            <a:ext cx="121920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2.2 Niveluri evaluate în zona de evaluare a calității aerului ALBA</a:t>
            </a:r>
            <a:endParaRPr lang="ro-RO" sz="3100" b="1" dirty="0"/>
          </a:p>
          <a:p>
            <a:pPr lvl="4">
              <a:buFont typeface="Wingdings" panose="05000000000000000000" pitchFamily="2" charset="2"/>
              <a:buChar char="Ø"/>
            </a:pPr>
            <a:r>
              <a:rPr lang="ro-RO" sz="3100" b="1" dirty="0"/>
              <a:t>Modelare - Dispersia emisiilor (conform PMCA ALBA, repartizarea surselor, an referință 2017)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185" y="4794195"/>
            <a:ext cx="423744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o-RO" dirty="0"/>
              <a:t>Fondul urban pentru Municipiul Alba Iulia</a:t>
            </a:r>
          </a:p>
          <a:p>
            <a:pPr algn="just"/>
            <a:r>
              <a:rPr lang="ro-RO" dirty="0"/>
              <a:t>FU = 20,48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µg/m</a:t>
            </a:r>
            <a:r>
              <a:rPr lang="ro-RO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o-RO" dirty="0"/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83625" y="4794194"/>
            <a:ext cx="390938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o-RO" dirty="0"/>
              <a:t>Nivelul local </a:t>
            </a:r>
            <a:r>
              <a:rPr lang="en-US" dirty="0"/>
              <a:t>- </a:t>
            </a:r>
            <a:r>
              <a:rPr lang="ro-RO" dirty="0"/>
              <a:t>Receptor AB-2, Municipiul Sebeș</a:t>
            </a:r>
            <a:r>
              <a:rPr lang="en-US" dirty="0"/>
              <a:t> - </a:t>
            </a:r>
            <a:r>
              <a:rPr lang="ro-RO" dirty="0"/>
              <a:t>Nivel local = 30,82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µg/m</a:t>
            </a:r>
            <a:r>
              <a:rPr lang="ro-RO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o-RO" dirty="0"/>
              <a:t>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10717" y="4794194"/>
            <a:ext cx="374060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o-RO" dirty="0"/>
              <a:t>Nivelul local</a:t>
            </a:r>
            <a:r>
              <a:rPr lang="en-US" dirty="0"/>
              <a:t> - </a:t>
            </a:r>
            <a:r>
              <a:rPr lang="ro-RO" dirty="0"/>
              <a:t>Receptor AB-3,</a:t>
            </a:r>
            <a:r>
              <a:rPr lang="en-US" dirty="0"/>
              <a:t> </a:t>
            </a:r>
            <a:r>
              <a:rPr lang="ro-RO" dirty="0"/>
              <a:t>Oraș Zlatna</a:t>
            </a:r>
            <a:r>
              <a:rPr lang="en-US" dirty="0"/>
              <a:t> - </a:t>
            </a:r>
            <a:r>
              <a:rPr lang="ro-RO" dirty="0"/>
              <a:t>Nivel local = 20,68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µg/m</a:t>
            </a:r>
            <a:r>
              <a:rPr lang="ro-RO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o-RO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41991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3415" y="210449"/>
            <a:ext cx="11868678" cy="6533447"/>
            <a:chOff x="1" y="140902"/>
            <a:chExt cx="12449565" cy="6533447"/>
          </a:xfrm>
        </p:grpSpPr>
        <p:pic>
          <p:nvPicPr>
            <p:cNvPr id="4098" name="Picture 2" descr="Imagini pentru source apportionment lutz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1" t="23833" r="48567" b="34748"/>
            <a:stretch/>
          </p:blipFill>
          <p:spPr bwMode="auto">
            <a:xfrm>
              <a:off x="3944319" y="3011766"/>
              <a:ext cx="3453003" cy="2714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1" y="140902"/>
              <a:ext cx="1219200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algn="ctr"/>
              <a:r>
                <a:rPr lang="ro-RO" sz="3300" b="1" dirty="0"/>
                <a:t>2.2 Niveluri evaluate în zona de evaluare a calității</a:t>
              </a:r>
              <a:r>
                <a:rPr lang="en-US" sz="3300" b="1" dirty="0"/>
                <a:t> </a:t>
              </a:r>
              <a:r>
                <a:rPr lang="en-US" sz="3300" b="1" dirty="0" err="1"/>
                <a:t>aerului</a:t>
              </a:r>
              <a:endParaRPr lang="ro-RO" sz="31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8633" y="756637"/>
              <a:ext cx="2264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dirty="0"/>
                <a:t>Municipiul ALBA IULIA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55008" y="779205"/>
              <a:ext cx="1790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dirty="0"/>
                <a:t>Municipiul SEBEȘ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90915" y="1277568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 2020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1201" y="1277569"/>
              <a:ext cx="2016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FU = </a:t>
              </a:r>
              <a:r>
                <a:rPr lang="ro-RO" dirty="0"/>
                <a:t>24</a:t>
              </a:r>
              <a:r>
                <a:rPr lang="en-US" dirty="0"/>
                <a:t>,</a:t>
              </a:r>
              <a:r>
                <a:rPr lang="ro-RO" dirty="0"/>
                <a:t>14</a:t>
              </a:r>
              <a:r>
                <a:rPr lang="en-US" dirty="0"/>
                <a:t> µg/m3</a:t>
              </a:r>
              <a:endParaRPr lang="ro-RO" dirty="0"/>
            </a:p>
            <a:p>
              <a:r>
                <a:rPr lang="ro-RO" dirty="0"/>
                <a:t>Nr. dep VL = 16 zile</a:t>
              </a:r>
              <a:r>
                <a:rPr lang="en-US" dirty="0"/>
                <a:t> </a:t>
              </a:r>
              <a:endParaRPr lang="ro-RO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84738" y="1277569"/>
              <a:ext cx="28304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dirty="0"/>
                <a:t>Nivel local (I)</a:t>
              </a:r>
              <a:r>
                <a:rPr lang="en-US" dirty="0"/>
                <a:t> = </a:t>
              </a:r>
              <a:r>
                <a:rPr lang="ro-RO" i="1" dirty="0"/>
                <a:t>32,62</a:t>
              </a:r>
              <a:r>
                <a:rPr lang="en-US" i="1" dirty="0"/>
                <a:t> </a:t>
              </a:r>
              <a:r>
                <a:rPr lang="en-US" dirty="0"/>
                <a:t>µg/m3</a:t>
              </a:r>
              <a:endParaRPr lang="ro-RO" dirty="0"/>
            </a:p>
            <a:p>
              <a:r>
                <a:rPr lang="ro-RO" dirty="0"/>
                <a:t>Nr. dep VL = 38 zile</a:t>
              </a:r>
              <a:r>
                <a:rPr lang="en-US" dirty="0"/>
                <a:t> </a:t>
              </a:r>
              <a:endParaRPr lang="ro-RO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90398" y="2146951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 </a:t>
              </a:r>
              <a:r>
                <a:rPr lang="ro-RO" dirty="0"/>
                <a:t>2019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8669" y="2146950"/>
              <a:ext cx="2016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FU = </a:t>
              </a:r>
              <a:r>
                <a:rPr lang="ro-RO" dirty="0"/>
                <a:t>23,75</a:t>
              </a:r>
              <a:r>
                <a:rPr lang="en-US" dirty="0"/>
                <a:t> µg/m3</a:t>
              </a:r>
              <a:endParaRPr lang="ro-RO" dirty="0"/>
            </a:p>
            <a:p>
              <a:r>
                <a:rPr lang="ro-RO" dirty="0"/>
                <a:t>Nr. dep VL = 15 zile</a:t>
              </a:r>
              <a:r>
                <a:rPr lang="en-US" dirty="0"/>
                <a:t> </a:t>
              </a:r>
              <a:endParaRPr lang="ro-RO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984738" y="2146951"/>
              <a:ext cx="28304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dirty="0"/>
                <a:t>Nivel local (I)</a:t>
              </a:r>
              <a:r>
                <a:rPr lang="en-US" dirty="0"/>
                <a:t> = </a:t>
              </a:r>
              <a:r>
                <a:rPr lang="ro-RO" dirty="0"/>
                <a:t>32,37</a:t>
              </a:r>
              <a:r>
                <a:rPr lang="en-US" i="1" dirty="0"/>
                <a:t> </a:t>
              </a:r>
              <a:r>
                <a:rPr lang="en-US" dirty="0"/>
                <a:t>µg/m3</a:t>
              </a:r>
              <a:endParaRPr lang="ro-RO" dirty="0"/>
            </a:p>
            <a:p>
              <a:r>
                <a:rPr lang="ro-RO" dirty="0"/>
                <a:t>Nr. dep VL = 42 zile</a:t>
              </a:r>
              <a:r>
                <a:rPr lang="en-US" dirty="0"/>
                <a:t> </a:t>
              </a:r>
              <a:endParaRPr lang="ro-RO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70400" y="3105799"/>
              <a:ext cx="1679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dirty="0"/>
                <a:t>Nivel local trafic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2383" y="3476104"/>
              <a:ext cx="3601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/>
                <a:t>Nivel local (T)</a:t>
              </a:r>
              <a:r>
                <a:rPr lang="en-US" dirty="0"/>
                <a:t> = FU + </a:t>
              </a:r>
              <a:r>
                <a:rPr lang="en-US" dirty="0">
                  <a:solidFill>
                    <a:srgbClr val="FF0000"/>
                  </a:solidFill>
                </a:rPr>
                <a:t>Cr. </a:t>
              </a:r>
              <a:r>
                <a:rPr lang="en-US" dirty="0" err="1">
                  <a:solidFill>
                    <a:srgbClr val="FF0000"/>
                  </a:solidFill>
                </a:rPr>
                <a:t>loc</a:t>
              </a:r>
              <a:r>
                <a:rPr lang="en-US" dirty="0">
                  <a:solidFill>
                    <a:srgbClr val="FF0000"/>
                  </a:solidFill>
                </a:rPr>
                <a:t> (T)* </a:t>
              </a:r>
              <a:r>
                <a:rPr lang="en-US" dirty="0"/>
                <a:t>&gt; </a:t>
              </a:r>
              <a:r>
                <a:rPr lang="ro-RO" dirty="0"/>
                <a:t>24,14</a:t>
              </a:r>
              <a:r>
                <a:rPr lang="en-US" i="1" dirty="0"/>
                <a:t> </a:t>
              </a:r>
              <a:r>
                <a:rPr lang="en-US" dirty="0"/>
                <a:t>µg/m3</a:t>
              </a:r>
              <a:endParaRPr lang="ro-RO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12183" y="3220739"/>
              <a:ext cx="3690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/>
                <a:t>Nivel local (T)</a:t>
              </a:r>
              <a:r>
                <a:rPr lang="en-US" dirty="0"/>
                <a:t> = </a:t>
              </a:r>
              <a:r>
                <a:rPr lang="en-US" dirty="0">
                  <a:solidFill>
                    <a:srgbClr val="FF0000"/>
                  </a:solidFill>
                </a:rPr>
                <a:t>F</a:t>
              </a:r>
              <a:r>
                <a:rPr lang="ro-RO" dirty="0">
                  <a:solidFill>
                    <a:srgbClr val="FF0000"/>
                  </a:solidFill>
                </a:rPr>
                <a:t>U</a:t>
              </a:r>
              <a:r>
                <a:rPr lang="en-US" dirty="0">
                  <a:solidFill>
                    <a:srgbClr val="FF0000"/>
                  </a:solidFill>
                </a:rPr>
                <a:t>*</a:t>
              </a:r>
              <a:r>
                <a:rPr lang="en-US" dirty="0"/>
                <a:t> + </a:t>
              </a:r>
              <a:r>
                <a:rPr lang="en-US" dirty="0">
                  <a:solidFill>
                    <a:srgbClr val="FF0000"/>
                  </a:solidFill>
                </a:rPr>
                <a:t>Cr. </a:t>
              </a:r>
              <a:r>
                <a:rPr lang="en-US" dirty="0" err="1">
                  <a:solidFill>
                    <a:srgbClr val="FF0000"/>
                  </a:solidFill>
                </a:rPr>
                <a:t>Loc</a:t>
              </a:r>
              <a:r>
                <a:rPr lang="en-US" dirty="0">
                  <a:solidFill>
                    <a:srgbClr val="FF0000"/>
                  </a:solidFill>
                </a:rPr>
                <a:t> (T)* </a:t>
              </a:r>
              <a:r>
                <a:rPr lang="en-US" dirty="0"/>
                <a:t>≥ </a:t>
              </a:r>
              <a:r>
                <a:rPr lang="ro-RO" dirty="0"/>
                <a:t>32,62</a:t>
              </a:r>
              <a:r>
                <a:rPr lang="en-US" i="1" dirty="0"/>
                <a:t> </a:t>
              </a:r>
              <a:r>
                <a:rPr lang="en-US" dirty="0"/>
                <a:t>µg/m3 ??</a:t>
              </a:r>
              <a:endParaRPr lang="ro-RO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50544" y="4180768"/>
              <a:ext cx="42015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/>
                <a:t>Nivel local (</a:t>
              </a:r>
              <a:r>
                <a:rPr lang="en-US" dirty="0"/>
                <a:t>I</a:t>
              </a:r>
              <a:r>
                <a:rPr lang="ro-RO" dirty="0"/>
                <a:t>)</a:t>
              </a:r>
              <a:r>
                <a:rPr lang="en-US" dirty="0"/>
                <a:t> = </a:t>
              </a:r>
              <a:r>
                <a:rPr lang="ro-RO" dirty="0"/>
                <a:t>32,62</a:t>
              </a:r>
              <a:r>
                <a:rPr lang="en-US" i="1" dirty="0"/>
                <a:t> </a:t>
              </a:r>
              <a:r>
                <a:rPr lang="en-US" dirty="0"/>
                <a:t>µg/m3, </a:t>
              </a:r>
              <a:r>
                <a:rPr lang="en-US" dirty="0" err="1"/>
                <a:t>dar</a:t>
              </a:r>
              <a:r>
                <a:rPr lang="en-US" dirty="0"/>
                <a:t> F</a:t>
              </a:r>
              <a:r>
                <a:rPr lang="ro-RO" dirty="0"/>
                <a:t>U</a:t>
              </a:r>
              <a:r>
                <a:rPr lang="en-US" dirty="0"/>
                <a:t> nu </a:t>
              </a:r>
              <a:r>
                <a:rPr lang="en-US" dirty="0" err="1"/>
                <a:t>este</a:t>
              </a:r>
              <a:r>
                <a:rPr lang="en-US" dirty="0"/>
                <a:t> </a:t>
              </a:r>
              <a:r>
                <a:rPr lang="en-US" dirty="0" err="1"/>
                <a:t>evaluat</a:t>
              </a:r>
              <a:r>
                <a:rPr lang="en-US" dirty="0"/>
                <a:t> </a:t>
              </a:r>
              <a:r>
                <a:rPr lang="en-US" dirty="0" err="1"/>
                <a:t>pentru</a:t>
              </a:r>
              <a:r>
                <a:rPr lang="en-US" dirty="0"/>
                <a:t> se </a:t>
              </a:r>
              <a:r>
                <a:rPr lang="en-US" dirty="0" err="1"/>
                <a:t>putea</a:t>
              </a:r>
              <a:r>
                <a:rPr lang="en-US" dirty="0"/>
                <a:t> </a:t>
              </a:r>
              <a:r>
                <a:rPr lang="en-US" dirty="0" err="1"/>
                <a:t>determina</a:t>
              </a:r>
              <a:r>
                <a:rPr lang="en-US" dirty="0"/>
                <a:t> </a:t>
              </a:r>
              <a:r>
                <a:rPr lang="en-US" dirty="0" err="1"/>
                <a:t>Cr.loc</a:t>
              </a:r>
              <a:r>
                <a:rPr lang="ro-RO" dirty="0"/>
                <a:t> </a:t>
              </a:r>
              <a:r>
                <a:rPr lang="en-US" dirty="0"/>
                <a:t>(I)</a:t>
              </a:r>
              <a:endParaRPr lang="ro-RO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3239126" y="4774563"/>
              <a:ext cx="7212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37040" y="4571932"/>
              <a:ext cx="721217" cy="0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822385" y="4642433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FU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29265" y="4289606"/>
              <a:ext cx="1731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 &gt; </a:t>
              </a:r>
              <a:r>
                <a:rPr lang="ro-RO" dirty="0"/>
                <a:t>24,14 </a:t>
              </a:r>
              <a:r>
                <a:rPr lang="en-US" dirty="0"/>
                <a:t>µg/m3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6433684" y="5543002"/>
              <a:ext cx="7212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9030313" y="5074833"/>
              <a:ext cx="896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</a:t>
              </a:r>
              <a:r>
                <a:rPr lang="ro-RO" dirty="0">
                  <a:solidFill>
                    <a:srgbClr val="FF0000"/>
                  </a:solidFill>
                </a:rPr>
                <a:t>U</a:t>
              </a:r>
              <a:r>
                <a:rPr lang="en-US" dirty="0">
                  <a:solidFill>
                    <a:srgbClr val="FF0000"/>
                  </a:solidFill>
                </a:rPr>
                <a:t> *(?)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268668" y="4774563"/>
              <a:ext cx="7212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120230" y="4531695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5310213" y="4537328"/>
              <a:ext cx="7212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460430" y="4162363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 (?)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340875" y="5427491"/>
              <a:ext cx="51086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Nu se </a:t>
              </a:r>
              <a:r>
                <a:rPr lang="en-US" b="1" i="1" dirty="0" err="1"/>
                <a:t>poate</a:t>
              </a:r>
              <a:r>
                <a:rPr lang="en-US" b="1" i="1" dirty="0"/>
                <a:t> </a:t>
              </a:r>
              <a:r>
                <a:rPr lang="en-US" b="1" i="1" dirty="0" err="1"/>
                <a:t>concluziona</a:t>
              </a:r>
              <a:r>
                <a:rPr lang="en-US" b="1" i="1" dirty="0"/>
                <a:t> </a:t>
              </a:r>
              <a:r>
                <a:rPr lang="ro-RO" b="1" i="1" dirty="0"/>
                <a:t>pe baza valorilor deținute dacă</a:t>
              </a:r>
              <a:r>
                <a:rPr lang="en-US" b="1" i="1" dirty="0"/>
                <a:t> </a:t>
              </a:r>
              <a:r>
                <a:rPr lang="en-US" b="1" i="1" dirty="0" err="1"/>
                <a:t>nivelul</a:t>
              </a:r>
              <a:r>
                <a:rPr lang="en-US" b="1" i="1" dirty="0"/>
                <a:t> local maxi</a:t>
              </a:r>
              <a:r>
                <a:rPr lang="ro-RO" b="1" i="1" dirty="0"/>
                <a:t>m</a:t>
              </a:r>
              <a:r>
                <a:rPr lang="en-US" b="1" i="1" dirty="0"/>
                <a:t> </a:t>
              </a:r>
              <a:r>
                <a:rPr lang="en-US" b="1" i="1" dirty="0" err="1"/>
                <a:t>pentru</a:t>
              </a:r>
              <a:r>
                <a:rPr lang="en-US" b="1" i="1" dirty="0"/>
                <a:t> </a:t>
              </a:r>
              <a:r>
                <a:rPr lang="en-US" b="1" i="1" dirty="0" err="1"/>
                <a:t>trafic</a:t>
              </a:r>
              <a:r>
                <a:rPr lang="en-US" b="1" i="1" dirty="0"/>
                <a:t> </a:t>
              </a:r>
              <a:r>
                <a:rPr lang="en-US" b="1" i="1" dirty="0" err="1"/>
                <a:t>este</a:t>
              </a:r>
              <a:r>
                <a:rPr lang="en-US" b="1" i="1" dirty="0"/>
                <a:t> </a:t>
              </a:r>
              <a:r>
                <a:rPr lang="ro-RO" b="1" i="1" dirty="0"/>
                <a:t>în</a:t>
              </a:r>
              <a:r>
                <a:rPr lang="en-US" b="1" i="1" dirty="0"/>
                <a:t> </a:t>
              </a:r>
              <a:r>
                <a:rPr lang="en-US" b="1" i="1" dirty="0" err="1"/>
                <a:t>Municipiul</a:t>
              </a:r>
              <a:r>
                <a:rPr lang="en-US" b="1" i="1" dirty="0"/>
                <a:t> </a:t>
              </a:r>
              <a:r>
                <a:rPr lang="ro-RO" b="1" i="1" dirty="0"/>
                <a:t>Alba Iulia</a:t>
              </a:r>
              <a:r>
                <a:rPr lang="en-US" b="1" i="1" dirty="0"/>
                <a:t> </a:t>
              </a:r>
              <a:r>
                <a:rPr lang="en-US" b="1" i="1" dirty="0" err="1"/>
                <a:t>sau</a:t>
              </a:r>
              <a:r>
                <a:rPr lang="en-US" b="1" i="1" dirty="0"/>
                <a:t> </a:t>
              </a:r>
              <a:r>
                <a:rPr lang="ro-RO" b="1" i="1" dirty="0"/>
                <a:t>în</a:t>
              </a:r>
              <a:r>
                <a:rPr lang="en-US" b="1" i="1" dirty="0"/>
                <a:t> </a:t>
              </a:r>
              <a:r>
                <a:rPr lang="en-US" b="1" i="1" dirty="0" err="1"/>
                <a:t>Municipiul</a:t>
              </a:r>
              <a:r>
                <a:rPr lang="en-US" b="1" i="1" dirty="0"/>
                <a:t> </a:t>
              </a:r>
              <a:r>
                <a:rPr lang="ro-RO" b="1" i="1" dirty="0"/>
                <a:t>Sebeș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3184" y="5654414"/>
              <a:ext cx="308156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o-RO" b="1" dirty="0"/>
                <a:t>Estimare: unde este nivelul mai ridicat?</a:t>
              </a:r>
              <a:endParaRPr 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143351" y="6305017"/>
              <a:ext cx="498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* </a:t>
              </a:r>
              <a:r>
                <a:rPr lang="en-US" dirty="0" err="1">
                  <a:solidFill>
                    <a:srgbClr val="FF0000"/>
                  </a:solidFill>
                </a:rPr>
                <a:t>valori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necunoscute</a:t>
              </a:r>
              <a:r>
                <a:rPr lang="en-US" dirty="0">
                  <a:solidFill>
                    <a:srgbClr val="FF0000"/>
                  </a:solidFill>
                </a:rPr>
                <a:t> – </a:t>
              </a:r>
              <a:r>
                <a:rPr lang="en-US" dirty="0" err="1">
                  <a:solidFill>
                    <a:srgbClr val="FF0000"/>
                  </a:solidFill>
                </a:rPr>
                <a:t>marcate</a:t>
              </a:r>
              <a:r>
                <a:rPr lang="en-US" dirty="0">
                  <a:solidFill>
                    <a:srgbClr val="FF0000"/>
                  </a:solidFill>
                </a:rPr>
                <a:t> cu </a:t>
              </a:r>
              <a:r>
                <a:rPr lang="en-US" dirty="0" err="1">
                  <a:solidFill>
                    <a:srgbClr val="FF0000"/>
                  </a:solidFill>
                </a:rPr>
                <a:t>culoarea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roșie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111101" y="693093"/>
              <a:ext cx="473944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o-RO" b="1" dirty="0"/>
                <a:t>repartizarea surselor</a:t>
              </a:r>
              <a:r>
                <a:rPr lang="en-US" b="1" dirty="0"/>
                <a:t> – ”sources apportionment”</a:t>
              </a:r>
              <a:endParaRPr lang="en-US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009048" y="4319268"/>
              <a:ext cx="2920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?</a:t>
              </a:r>
            </a:p>
          </p:txBody>
        </p:sp>
        <p:cxnSp>
          <p:nvCxnSpPr>
            <p:cNvPr id="5" name="Straight Arrow Connector 4"/>
            <p:cNvCxnSpPr>
              <a:stCxn id="35" idx="3"/>
            </p:cNvCxnSpPr>
            <p:nvPr/>
          </p:nvCxnSpPr>
          <p:spPr>
            <a:xfrm>
              <a:off x="6058671" y="4347029"/>
              <a:ext cx="1835535" cy="523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5977371" y="4289486"/>
              <a:ext cx="64945" cy="3991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 flipV="1">
            <a:off x="6140057" y="4453376"/>
            <a:ext cx="4945954" cy="233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588506" y="1531781"/>
            <a:ext cx="23870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3" idx="1"/>
          </p:cNvCxnSpPr>
          <p:nvPr/>
        </p:nvCxnSpPr>
        <p:spPr>
          <a:xfrm flipH="1">
            <a:off x="3068357" y="1531781"/>
            <a:ext cx="1481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8" idx="3"/>
          </p:cNvCxnSpPr>
          <p:nvPr/>
        </p:nvCxnSpPr>
        <p:spPr>
          <a:xfrm>
            <a:off x="5464662" y="2401164"/>
            <a:ext cx="24246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8" idx="1"/>
          </p:cNvCxnSpPr>
          <p:nvPr/>
        </p:nvCxnSpPr>
        <p:spPr>
          <a:xfrm flipH="1">
            <a:off x="3068357" y="2401164"/>
            <a:ext cx="1480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634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 r="36017" b="7340"/>
          <a:stretch/>
        </p:blipFill>
        <p:spPr>
          <a:xfrm>
            <a:off x="151681" y="668160"/>
            <a:ext cx="7995188" cy="605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681" y="775882"/>
            <a:ext cx="4918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600" b="1" dirty="0"/>
              <a:t>Municipiul SEBEȘ</a:t>
            </a:r>
          </a:p>
          <a:p>
            <a:r>
              <a:rPr lang="ro-RO" sz="1600" dirty="0"/>
              <a:t>La stația </a:t>
            </a:r>
            <a:r>
              <a:rPr lang="ro-RO" sz="1600" b="1" dirty="0"/>
              <a:t>AB-2</a:t>
            </a:r>
            <a:r>
              <a:rPr lang="ro-RO" sz="1600" dirty="0"/>
              <a:t> viteza medie multianuală a vântului în perioada 2019 – 2020 a fost de </a:t>
            </a:r>
            <a:r>
              <a:rPr lang="ro-RO" sz="1600" b="1" dirty="0"/>
              <a:t>0,67 m/s</a:t>
            </a:r>
            <a:r>
              <a:rPr lang="ro-RO" sz="1600" dirty="0"/>
              <a:t>, frecvența </a:t>
            </a:r>
            <a:r>
              <a:rPr lang="ro-RO" sz="1600" b="1" dirty="0"/>
              <a:t>calmului atmosferic fiind de 52,10%.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86182" y="100362"/>
            <a:ext cx="5427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/>
              <a:t>Viteza medie multianuală a vântului pe clase de viteze și direcții, perioada 2019 - 2020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-41032" y="-74364"/>
            <a:ext cx="2138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Caracteristici meteo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010045" y="746693"/>
            <a:ext cx="31819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Ariile monitorizate din județul Alba (Municipiul Alba Iulia – stație de fond) și Municipiul Sebeș (stație industrială) pentru care se face analiza, sunt caracterizate </a:t>
            </a:r>
            <a:r>
              <a:rPr lang="ro-RO" b="1" dirty="0"/>
              <a:t>condiții defavorabile dispersiei</a:t>
            </a:r>
            <a:r>
              <a:rPr lang="ro-RO" dirty="0"/>
              <a:t>, respectiv de calmul atmosferic.</a:t>
            </a:r>
          </a:p>
          <a:p>
            <a:endParaRPr lang="ro-RO" dirty="0"/>
          </a:p>
          <a:p>
            <a:r>
              <a:rPr lang="ro-RO" b="1" dirty="0"/>
              <a:t>Municipiul Sebeș este mai dezavantajat din acest punct de vedere - frecvența mai mare a calmului atmosferic și viteza medie a vântului mai scăzută - față de Municipiul Alba Iulia.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1681" y="3720843"/>
            <a:ext cx="5246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600" b="1" dirty="0"/>
              <a:t>Municipiul ALBA IULIA</a:t>
            </a:r>
          </a:p>
          <a:p>
            <a:r>
              <a:rPr lang="ro-RO" sz="1600" dirty="0"/>
              <a:t>La stația </a:t>
            </a:r>
            <a:r>
              <a:rPr lang="ro-RO" sz="1600" b="1" dirty="0"/>
              <a:t>AB-1</a:t>
            </a:r>
            <a:r>
              <a:rPr lang="ro-RO" sz="1600" dirty="0"/>
              <a:t> viteza medie multianuală a vântului în perioada 2019 – 2020 a fost de </a:t>
            </a:r>
            <a:r>
              <a:rPr lang="ro-RO" sz="1600" b="1" dirty="0"/>
              <a:t>1,03 m/s</a:t>
            </a:r>
            <a:r>
              <a:rPr lang="ro-RO" sz="1600" dirty="0"/>
              <a:t>, frecvența </a:t>
            </a:r>
            <a:r>
              <a:rPr lang="ro-RO" sz="1600" b="1" dirty="0"/>
              <a:t>calmului atmosferic fiind de 38,68%. </a:t>
            </a:r>
          </a:p>
        </p:txBody>
      </p:sp>
    </p:spTree>
    <p:extLst>
      <p:ext uri="{BB962C8B-B14F-4D97-AF65-F5344CB8AC3E}">
        <p14:creationId xmlns:p14="http://schemas.microsoft.com/office/powerpoint/2010/main" val="3315974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545" y="72836"/>
            <a:ext cx="1198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4. Receptori sensibili la poluare </a:t>
            </a:r>
            <a:r>
              <a:rPr lang="ro-RO" sz="3300" dirty="0"/>
              <a:t>(în vecinătatea căilor de trafic)</a:t>
            </a:r>
            <a:r>
              <a:rPr lang="ro-RO" sz="3300" b="1" dirty="0"/>
              <a:t> – identificați pe hartă. Municipiul Alba Iulia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 b="5976"/>
          <a:stretch/>
        </p:blipFill>
        <p:spPr>
          <a:xfrm>
            <a:off x="861166" y="1395045"/>
            <a:ext cx="10965474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77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4" b="5632"/>
          <a:stretch/>
        </p:blipFill>
        <p:spPr>
          <a:xfrm>
            <a:off x="1031524" y="1418491"/>
            <a:ext cx="11095821" cy="52167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545" y="72836"/>
            <a:ext cx="1198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4. Receptori sensibili la poluare </a:t>
            </a:r>
            <a:r>
              <a:rPr lang="ro-RO" sz="3300" dirty="0"/>
              <a:t>(în vecinătatea căilor de trafic)</a:t>
            </a:r>
            <a:r>
              <a:rPr lang="ro-RO" sz="3300" b="1" dirty="0"/>
              <a:t> – identificați pe hartă. Municipiul Alba Iulia</a:t>
            </a:r>
          </a:p>
        </p:txBody>
      </p:sp>
    </p:spTree>
    <p:extLst>
      <p:ext uri="{BB962C8B-B14F-4D97-AF65-F5344CB8AC3E}">
        <p14:creationId xmlns:p14="http://schemas.microsoft.com/office/powerpoint/2010/main" val="3046878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 b="6766"/>
          <a:stretch/>
        </p:blipFill>
        <p:spPr>
          <a:xfrm>
            <a:off x="643378" y="1535722"/>
            <a:ext cx="10979133" cy="50409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8545" y="72836"/>
            <a:ext cx="1198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4. Receptori sensibili la poluare </a:t>
            </a:r>
            <a:r>
              <a:rPr lang="ro-RO" sz="3300" dirty="0"/>
              <a:t>(în vecinătatea căilor de trafic)</a:t>
            </a:r>
            <a:r>
              <a:rPr lang="ro-RO" sz="3300" b="1" dirty="0"/>
              <a:t> – identificați pe hartă. Muniipiul Alba Iulia</a:t>
            </a:r>
          </a:p>
        </p:txBody>
      </p:sp>
    </p:spTree>
    <p:extLst>
      <p:ext uri="{BB962C8B-B14F-4D97-AF65-F5344CB8AC3E}">
        <p14:creationId xmlns:p14="http://schemas.microsoft.com/office/powerpoint/2010/main" val="3714591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22031" y="992459"/>
            <a:ext cx="10931772" cy="518450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o-RO" sz="4000" dirty="0"/>
              <a:t>REGIUNEA CENTRU</a:t>
            </a:r>
          </a:p>
          <a:p>
            <a:pPr marL="0" lvl="0" indent="0">
              <a:buNone/>
            </a:pPr>
            <a:r>
              <a:rPr lang="ro-RO" sz="4000" dirty="0"/>
              <a:t>	</a:t>
            </a:r>
            <a:r>
              <a:rPr lang="en-US" sz="4000" dirty="0"/>
              <a:t>Zona de </a:t>
            </a:r>
            <a:r>
              <a:rPr lang="en-US" sz="4000" dirty="0" err="1"/>
              <a:t>evaluare</a:t>
            </a:r>
            <a:r>
              <a:rPr lang="en-US" sz="4000" dirty="0"/>
              <a:t> a </a:t>
            </a:r>
            <a:r>
              <a:rPr lang="en-US" sz="4000" dirty="0" err="1"/>
              <a:t>calit</a:t>
            </a:r>
            <a:r>
              <a:rPr lang="ro-RO" sz="4000" dirty="0"/>
              <a:t>ății aerului Județul ALBA		</a:t>
            </a:r>
          </a:p>
          <a:p>
            <a:pPr marL="0" lvl="0" indent="0">
              <a:buNone/>
            </a:pPr>
            <a:r>
              <a:rPr lang="ro-RO" sz="4000" dirty="0"/>
              <a:t>		propunere proiect: </a:t>
            </a:r>
            <a:r>
              <a:rPr lang="en-US" sz="4000" dirty="0" err="1"/>
              <a:t>Municipiul</a:t>
            </a:r>
            <a:r>
              <a:rPr lang="en-US" sz="4000" dirty="0"/>
              <a:t> </a:t>
            </a:r>
            <a:r>
              <a:rPr lang="ro-RO" sz="4000" dirty="0"/>
              <a:t>Alba Iulia</a:t>
            </a:r>
          </a:p>
          <a:p>
            <a:pPr marL="0" lvl="0" indent="0">
              <a:buNone/>
            </a:pPr>
            <a:r>
              <a:rPr lang="ro-RO" sz="4000" dirty="0"/>
              <a:t>		suplimentare propunere: Municipiul Sebeș</a:t>
            </a:r>
          </a:p>
          <a:p>
            <a:pPr marL="0" lvl="0" indent="0">
              <a:buNone/>
            </a:pPr>
            <a:endParaRPr lang="ro-RO" sz="4000" dirty="0"/>
          </a:p>
          <a:p>
            <a:pPr marL="1371600" lvl="3" indent="0">
              <a:buNone/>
            </a:pPr>
            <a:r>
              <a:rPr lang="en-US" sz="4000" dirty="0" err="1"/>
              <a:t>Amplasare</a:t>
            </a:r>
            <a:r>
              <a:rPr lang="en-US" sz="4000" dirty="0"/>
              <a:t> </a:t>
            </a:r>
            <a:r>
              <a:rPr lang="en-US" sz="4000" dirty="0" err="1"/>
              <a:t>staţie</a:t>
            </a:r>
            <a:r>
              <a:rPr lang="en-US" sz="4000" dirty="0"/>
              <a:t> de </a:t>
            </a:r>
            <a:r>
              <a:rPr lang="en-US" sz="4000" dirty="0" err="1"/>
              <a:t>monitorizare</a:t>
            </a:r>
            <a:r>
              <a:rPr lang="en-US" sz="4000" dirty="0"/>
              <a:t> (</a:t>
            </a:r>
            <a:r>
              <a:rPr lang="en-US" sz="4000" dirty="0" err="1"/>
              <a:t>Trafic</a:t>
            </a:r>
            <a:r>
              <a:rPr lang="en-US" sz="4000" dirty="0"/>
              <a:t>)</a:t>
            </a:r>
            <a:br>
              <a:rPr lang="en-US" sz="4000" dirty="0"/>
            </a:br>
            <a:r>
              <a:rPr lang="en-US" sz="4000" dirty="0" err="1"/>
              <a:t>Instalare</a:t>
            </a:r>
            <a:r>
              <a:rPr lang="en-US" sz="4000" dirty="0"/>
              <a:t> </a:t>
            </a:r>
            <a:r>
              <a:rPr lang="en-US" sz="4000" dirty="0" err="1"/>
              <a:t>echipamente</a:t>
            </a:r>
            <a:r>
              <a:rPr lang="en-US" sz="4000" dirty="0"/>
              <a:t> </a:t>
            </a:r>
            <a:r>
              <a:rPr lang="en-US" sz="4000" dirty="0" err="1"/>
              <a:t>prelevare</a:t>
            </a:r>
            <a:r>
              <a:rPr lang="en-US" sz="4000" dirty="0"/>
              <a:t> PM10 </a:t>
            </a:r>
          </a:p>
        </p:txBody>
      </p:sp>
    </p:spTree>
    <p:extLst>
      <p:ext uri="{BB962C8B-B14F-4D97-AF65-F5344CB8AC3E}">
        <p14:creationId xmlns:p14="http://schemas.microsoft.com/office/powerpoint/2010/main" val="1389661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8545" y="72836"/>
            <a:ext cx="1198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4. Receptori sensibili la poluare </a:t>
            </a:r>
            <a:r>
              <a:rPr lang="ro-RO" sz="3300" dirty="0"/>
              <a:t>(în vecinătatea căilor de trafic)</a:t>
            </a:r>
            <a:r>
              <a:rPr lang="ro-RO" sz="3300" b="1" dirty="0"/>
              <a:t> – identificați pe hartă. Municipiul Sebeș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13842" r="-608" b="-392"/>
          <a:stretch/>
        </p:blipFill>
        <p:spPr>
          <a:xfrm>
            <a:off x="937846" y="1484728"/>
            <a:ext cx="10701251" cy="509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24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2" y="1122361"/>
            <a:ext cx="9389803" cy="3162256"/>
          </a:xfrm>
        </p:spPr>
        <p:txBody>
          <a:bodyPr/>
          <a:lstStyle/>
          <a:p>
            <a:pPr lvl="0"/>
            <a:r>
              <a:rPr lang="ro-RO" sz="5400" b="1" dirty="0"/>
              <a:t>Propunere A.N.P.M pentru amplasare stație trafic</a:t>
            </a:r>
            <a:br>
              <a:rPr lang="ro-RO" sz="5400" b="1" dirty="0"/>
            </a:br>
            <a:r>
              <a:rPr lang="ro-RO" sz="5400" b="1" dirty="0"/>
              <a:t>Municipiul ALBA IULIA</a:t>
            </a:r>
            <a:endParaRPr lang="en-US" sz="54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2365" y="270248"/>
            <a:ext cx="12433341" cy="6587752"/>
            <a:chOff x="-32365" y="270248"/>
            <a:chExt cx="12433341" cy="6587752"/>
          </a:xfrm>
        </p:grpSpPr>
        <p:sp>
          <p:nvSpPr>
            <p:cNvPr id="12" name="TextBox 11"/>
            <p:cNvSpPr txBox="1"/>
            <p:nvPr/>
          </p:nvSpPr>
          <p:spPr>
            <a:xfrm>
              <a:off x="961292" y="270248"/>
              <a:ext cx="104055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2400" b="1" dirty="0"/>
                <a:t>Municipiul Alba Iulia</a:t>
              </a:r>
              <a:r>
                <a:rPr lang="en-US" sz="2400" b="1" dirty="0"/>
                <a:t> - </a:t>
              </a:r>
              <a:r>
                <a:rPr lang="ro-RO" sz="2400" b="1" dirty="0"/>
                <a:t>Imagine de ansamblu</a:t>
              </a:r>
              <a:r>
                <a:rPr lang="en-US" sz="2400" b="1" dirty="0"/>
                <a:t> - </a:t>
              </a:r>
              <a:r>
                <a:rPr lang="ro-RO" sz="2400" b="1" dirty="0"/>
                <a:t>Infrastructură de trafic și receptori sensibili la poluare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727884" y="2209800"/>
              <a:ext cx="1618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/>
                <a:t>Propunerea 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782969" y="2850467"/>
              <a:ext cx="1618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/>
                <a:t>Propunerea 2</a:t>
              </a:r>
            </a:p>
          </p:txBody>
        </p:sp>
        <p:sp>
          <p:nvSpPr>
            <p:cNvPr id="10" name="7-Point Star 9"/>
            <p:cNvSpPr/>
            <p:nvPr/>
          </p:nvSpPr>
          <p:spPr>
            <a:xfrm>
              <a:off x="10289317" y="2209800"/>
              <a:ext cx="493652" cy="469322"/>
            </a:xfrm>
            <a:prstGeom prst="star7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1" name="7-Point Star 10"/>
            <p:cNvSpPr/>
            <p:nvPr/>
          </p:nvSpPr>
          <p:spPr>
            <a:xfrm>
              <a:off x="10289317" y="2850467"/>
              <a:ext cx="466109" cy="532230"/>
            </a:xfrm>
            <a:prstGeom prst="star7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32365" y="1653044"/>
              <a:ext cx="3353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/>
                <a:t>– Bulevardul Transilvaniei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0" y="1932801"/>
              <a:ext cx="10169236" cy="4925199"/>
              <a:chOff x="0" y="1932801"/>
              <a:chExt cx="10169236" cy="4925199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0" y="2209800"/>
                <a:ext cx="10169236" cy="4648200"/>
                <a:chOff x="0" y="1168400"/>
                <a:chExt cx="12192000" cy="5689600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640" b="6397"/>
                <a:stretch/>
              </p:blipFill>
              <p:spPr>
                <a:xfrm>
                  <a:off x="0" y="1168400"/>
                  <a:ext cx="12192000" cy="5689600"/>
                </a:xfrm>
                <a:prstGeom prst="rect">
                  <a:avLst/>
                </a:prstGeom>
              </p:spPr>
            </p:pic>
            <p:sp>
              <p:nvSpPr>
                <p:cNvPr id="6" name="7-Point Star 5"/>
                <p:cNvSpPr/>
                <p:nvPr/>
              </p:nvSpPr>
              <p:spPr>
                <a:xfrm>
                  <a:off x="3537522" y="3112652"/>
                  <a:ext cx="493652" cy="587663"/>
                </a:xfrm>
                <a:prstGeom prst="star7">
                  <a:avLst/>
                </a:prstGeom>
                <a:noFill/>
                <a:ln w="38100">
                  <a:solidFill>
                    <a:srgbClr val="002060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o-RO"/>
                </a:p>
              </p:txBody>
            </p:sp>
            <p:sp>
              <p:nvSpPr>
                <p:cNvPr id="7" name="7-Point Star 6"/>
                <p:cNvSpPr/>
                <p:nvPr/>
              </p:nvSpPr>
              <p:spPr>
                <a:xfrm>
                  <a:off x="9167101" y="4511955"/>
                  <a:ext cx="493652" cy="587663"/>
                </a:xfrm>
                <a:prstGeom prst="star7">
                  <a:avLst/>
                </a:pr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o-RO"/>
                </a:p>
              </p:txBody>
            </p:sp>
          </p:grpSp>
          <p:cxnSp>
            <p:nvCxnSpPr>
              <p:cNvPr id="15" name="Straight Arrow Connector 14"/>
              <p:cNvCxnSpPr/>
              <p:nvPr/>
            </p:nvCxnSpPr>
            <p:spPr>
              <a:xfrm>
                <a:off x="748145" y="1932801"/>
                <a:ext cx="2202470" cy="279621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Arrow Connector 17"/>
            <p:cNvCxnSpPr>
              <a:stCxn id="31" idx="3"/>
              <a:endCxn id="6" idx="0"/>
            </p:cNvCxnSpPr>
            <p:nvPr/>
          </p:nvCxnSpPr>
          <p:spPr>
            <a:xfrm flipH="1">
              <a:off x="3321590" y="2081761"/>
              <a:ext cx="511965" cy="181151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738582" y="1654423"/>
              <a:ext cx="1704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/>
                <a:t> – strada Cloșca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3447820" y="1932800"/>
              <a:ext cx="1864207" cy="147921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950615" y="1224327"/>
              <a:ext cx="4519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/>
                <a:t>Intersecțiile B-dul Revoluției 1989 cu: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97759" y="1668541"/>
              <a:ext cx="2081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/>
                <a:t> – strada Toporașilor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>
              <a:off x="3709631" y="1839089"/>
              <a:ext cx="4640107" cy="84362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697054" y="1668541"/>
              <a:ext cx="2081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/>
                <a:t> – strada Vânătorilor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86516" y="1897095"/>
              <a:ext cx="26470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>
                  <a:solidFill>
                    <a:srgbClr val="FFC000"/>
                  </a:solidFill>
                </a:rPr>
                <a:t>Reprezentatitivate: 320 m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88986" y="1439375"/>
              <a:ext cx="3215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>
                  <a:solidFill>
                    <a:srgbClr val="FF0000"/>
                  </a:solidFill>
                </a:rPr>
                <a:t>Reprezentativitate: circa 190 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78765" y="1432316"/>
              <a:ext cx="3163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>
                  <a:solidFill>
                    <a:srgbClr val="FF0000"/>
                  </a:solidFill>
                </a:rPr>
                <a:t>Reprezentativitate: circa 250 m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158621" y="4943913"/>
              <a:ext cx="19107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>
                  <a:solidFill>
                    <a:srgbClr val="FFC000"/>
                  </a:solidFill>
                </a:rPr>
                <a:t>Reprezentativitate 650 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169236" y="3554042"/>
              <a:ext cx="1970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/>
                <a:t>Intersecțiile străzii I.C. Brătianu cu: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065313" y="4094719"/>
              <a:ext cx="2280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/>
                <a:t> – strada Avram Iancu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 flipV="1">
              <a:off x="7963711" y="3975370"/>
              <a:ext cx="2496766" cy="421532"/>
            </a:xfrm>
            <a:prstGeom prst="straightConnector1">
              <a:avLst/>
            </a:prstGeom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0014389" y="6089826"/>
              <a:ext cx="2280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/>
                <a:t> – strada București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 flipV="1">
              <a:off x="7963711" y="5826149"/>
              <a:ext cx="2496766" cy="330826"/>
            </a:xfrm>
            <a:prstGeom prst="straightConnector1">
              <a:avLst/>
            </a:prstGeom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7747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b="5858"/>
          <a:stretch/>
        </p:blipFill>
        <p:spPr>
          <a:xfrm>
            <a:off x="175846" y="1043354"/>
            <a:ext cx="11805139" cy="5814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236" y="794327"/>
            <a:ext cx="584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Vest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2878424" y="125819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Rectangle 12"/>
          <p:cNvSpPr/>
          <p:nvPr/>
        </p:nvSpPr>
        <p:spPr>
          <a:xfrm>
            <a:off x="4640473" y="159389"/>
            <a:ext cx="145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Propunerea 1</a:t>
            </a:r>
          </a:p>
        </p:txBody>
      </p:sp>
      <p:sp>
        <p:nvSpPr>
          <p:cNvPr id="15" name="Down Arrow 14"/>
          <p:cNvSpPr/>
          <p:nvPr/>
        </p:nvSpPr>
        <p:spPr>
          <a:xfrm rot="10145755">
            <a:off x="4951960" y="3472929"/>
            <a:ext cx="220133" cy="19855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7-Point Star 15"/>
          <p:cNvSpPr/>
          <p:nvPr/>
        </p:nvSpPr>
        <p:spPr>
          <a:xfrm>
            <a:off x="4119915" y="2911069"/>
            <a:ext cx="2105394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7" name="Rectangle 16"/>
          <p:cNvSpPr/>
          <p:nvPr/>
        </p:nvSpPr>
        <p:spPr>
          <a:xfrm>
            <a:off x="503735" y="4371170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mult 10 m de bordura trotuarului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0404003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17236" y="794327"/>
            <a:ext cx="46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Est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2878424" y="125819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Rectangle 12"/>
          <p:cNvSpPr/>
          <p:nvPr/>
        </p:nvSpPr>
        <p:spPr>
          <a:xfrm>
            <a:off x="4640473" y="159389"/>
            <a:ext cx="145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Propunerea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b="6946"/>
          <a:stretch/>
        </p:blipFill>
        <p:spPr>
          <a:xfrm>
            <a:off x="0" y="1163659"/>
            <a:ext cx="12206960" cy="569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43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634976" y="6289964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Sud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2878424" y="125819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Rectangle 12"/>
          <p:cNvSpPr/>
          <p:nvPr/>
        </p:nvSpPr>
        <p:spPr>
          <a:xfrm>
            <a:off x="4640473" y="159389"/>
            <a:ext cx="145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Propunerea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" b="6132"/>
          <a:stretch/>
        </p:blipFill>
        <p:spPr>
          <a:xfrm>
            <a:off x="321191" y="748145"/>
            <a:ext cx="11695812" cy="554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62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40473" y="794327"/>
            <a:ext cx="6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Nord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2878424" y="125819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Rectangle 12"/>
          <p:cNvSpPr/>
          <p:nvPr/>
        </p:nvSpPr>
        <p:spPr>
          <a:xfrm>
            <a:off x="4640473" y="159389"/>
            <a:ext cx="145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Propunerea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6" b="6775"/>
          <a:stretch/>
        </p:blipFill>
        <p:spPr>
          <a:xfrm>
            <a:off x="73890" y="1163659"/>
            <a:ext cx="12135295" cy="569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18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5589"/>
          <a:stretch/>
        </p:blipFill>
        <p:spPr>
          <a:xfrm>
            <a:off x="0" y="1080654"/>
            <a:ext cx="12192000" cy="5754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97674" y="711322"/>
            <a:ext cx="572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Est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0473" y="159389"/>
            <a:ext cx="145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Propunerea 2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496731" y="159389"/>
            <a:ext cx="466109" cy="532230"/>
          </a:xfrm>
          <a:prstGeom prst="star7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6" name="Down Arrow 5"/>
          <p:cNvSpPr/>
          <p:nvPr/>
        </p:nvSpPr>
        <p:spPr>
          <a:xfrm rot="10145755">
            <a:off x="5980672" y="2882553"/>
            <a:ext cx="230654" cy="23137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Rectangle 6"/>
          <p:cNvSpPr/>
          <p:nvPr/>
        </p:nvSpPr>
        <p:spPr>
          <a:xfrm>
            <a:off x="6516607" y="4620552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mult 10 m de bordura trotuarului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737210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0" b="7591"/>
          <a:stretch/>
        </p:blipFill>
        <p:spPr>
          <a:xfrm>
            <a:off x="0" y="1170639"/>
            <a:ext cx="12192000" cy="5687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364" y="830818"/>
            <a:ext cx="70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Vest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0473" y="159389"/>
            <a:ext cx="145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Propunerea 2</a:t>
            </a:r>
          </a:p>
        </p:txBody>
      </p:sp>
      <p:sp>
        <p:nvSpPr>
          <p:cNvPr id="6" name="7-Point Star 5"/>
          <p:cNvSpPr/>
          <p:nvPr/>
        </p:nvSpPr>
        <p:spPr>
          <a:xfrm>
            <a:off x="496731" y="159389"/>
            <a:ext cx="466109" cy="532230"/>
          </a:xfrm>
          <a:prstGeom prst="star7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09825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9" y="646152"/>
            <a:ext cx="70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Nord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5" b="5958"/>
          <a:stretch/>
        </p:blipFill>
        <p:spPr>
          <a:xfrm>
            <a:off x="108354" y="1099126"/>
            <a:ext cx="12083646" cy="57588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40473" y="159389"/>
            <a:ext cx="145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Propunerea 2</a:t>
            </a:r>
          </a:p>
        </p:txBody>
      </p:sp>
      <p:sp>
        <p:nvSpPr>
          <p:cNvPr id="6" name="7-Point Star 5"/>
          <p:cNvSpPr/>
          <p:nvPr/>
        </p:nvSpPr>
        <p:spPr>
          <a:xfrm>
            <a:off x="496731" y="159389"/>
            <a:ext cx="466109" cy="532230"/>
          </a:xfrm>
          <a:prstGeom prst="star7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34090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8203" y="365130"/>
            <a:ext cx="10515600" cy="713394"/>
          </a:xfrm>
        </p:spPr>
        <p:txBody>
          <a:bodyPr>
            <a:normAutofit/>
          </a:bodyPr>
          <a:lstStyle/>
          <a:p>
            <a:r>
              <a:rPr lang="ro-RO" b="1" dirty="0"/>
              <a:t>SURSE DATE ȘI INFORMAȚII</a:t>
            </a:r>
            <a:endParaRPr lang="en-US" b="1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211014" y="1262744"/>
            <a:ext cx="11512063" cy="5255288"/>
          </a:xfrm>
        </p:spPr>
        <p:txBody>
          <a:bodyPr>
            <a:normAutofit fontScale="47500" lnSpcReduction="20000"/>
          </a:bodyPr>
          <a:lstStyle/>
          <a:p>
            <a:pPr marL="0" lvl="0" indent="0">
              <a:buNone/>
            </a:pPr>
            <a:r>
              <a:rPr lang="ro-RO" sz="3200" b="1" dirty="0"/>
              <a:t>Google maps</a:t>
            </a:r>
            <a:r>
              <a:rPr lang="ro-RO" sz="3200" dirty="0"/>
              <a:t>:		- hărți</a:t>
            </a:r>
          </a:p>
          <a:p>
            <a:pPr marL="0" lvl="0" indent="0">
              <a:buNone/>
            </a:pPr>
            <a:r>
              <a:rPr lang="ro-RO" sz="3200" dirty="0"/>
              <a:t>			- imagini satelitare</a:t>
            </a:r>
          </a:p>
          <a:p>
            <a:pPr marL="0" lvl="0" indent="0">
              <a:buNone/>
            </a:pPr>
            <a:r>
              <a:rPr lang="ro-RO" sz="3200" b="1" dirty="0"/>
              <a:t>Eionet	</a:t>
            </a:r>
            <a:r>
              <a:rPr lang="ro-RO" sz="3200" dirty="0"/>
              <a:t>		- Data Dictionary</a:t>
            </a:r>
          </a:p>
          <a:p>
            <a:pPr marL="0" lvl="0" indent="0">
              <a:buNone/>
            </a:pPr>
            <a:r>
              <a:rPr lang="ro-RO" sz="3200" dirty="0"/>
              <a:t>			- </a:t>
            </a:r>
            <a:r>
              <a:rPr lang="en-US" sz="3200" i="1" dirty="0"/>
              <a:t>Commission Implementing Decision laying down rules for Directives 2004/107/EC and 2008/50/EC of the European Parliament and of the Council as regards the reciprocal exchange of information and reporting on ambient air (Decision 2011/850/EU)</a:t>
            </a:r>
            <a:r>
              <a:rPr lang="en-US" sz="3200" dirty="0"/>
              <a:t> Version of 15 March 2018</a:t>
            </a:r>
            <a:endParaRPr lang="ro-RO" sz="3200" dirty="0"/>
          </a:p>
          <a:p>
            <a:pPr marL="0" lvl="0" indent="0">
              <a:buNone/>
            </a:pPr>
            <a:r>
              <a:rPr lang="ro-RO" sz="3200" b="1" dirty="0"/>
              <a:t>Baza de date a RNMCA</a:t>
            </a:r>
            <a:r>
              <a:rPr lang="ro-RO" sz="3200" dirty="0"/>
              <a:t>:	- amplasarea stațiilor existente</a:t>
            </a:r>
          </a:p>
          <a:p>
            <a:pPr marL="0" lvl="0" indent="0">
              <a:buNone/>
            </a:pPr>
            <a:r>
              <a:rPr lang="ro-RO" sz="3200" dirty="0"/>
              <a:t>			- datele certificate de calitate a aerului obținute la stațiile RNMCA din județul Alba</a:t>
            </a:r>
          </a:p>
          <a:p>
            <a:pPr marL="0" indent="0">
              <a:buNone/>
            </a:pPr>
            <a:r>
              <a:rPr lang="ro-RO" sz="3200" dirty="0"/>
              <a:t>			- date meteo obținute la stațiile RNMCA din județul Alba</a:t>
            </a:r>
          </a:p>
          <a:p>
            <a:pPr marL="0" lvl="0" indent="0">
              <a:buNone/>
            </a:pPr>
            <a:r>
              <a:rPr lang="ro-RO" sz="3200" b="1" dirty="0"/>
              <a:t>Inventare de emisii</a:t>
            </a:r>
          </a:p>
          <a:p>
            <a:pPr marL="0" lvl="0" indent="0">
              <a:buNone/>
            </a:pPr>
            <a:r>
              <a:rPr lang="ro-RO" sz="3200" b="1" dirty="0"/>
              <a:t>Plan de menținere a calității aerului în județul ALBA – PMCA Alba</a:t>
            </a:r>
          </a:p>
          <a:p>
            <a:pPr marL="0" indent="0">
              <a:buNone/>
            </a:pPr>
            <a:r>
              <a:rPr lang="ro-RO" sz="3300" b="1" dirty="0"/>
              <a:t>Planul de mobilitate urbană durabilă Alba Iulia, actualizat 2017 </a:t>
            </a:r>
            <a:r>
              <a:rPr lang="ro-RO" sz="3300" dirty="0">
                <a:hlinkClick r:id="rId3"/>
              </a:rPr>
              <a:t>https://www.apulum.ro/ro/pdf7/FINAL_PMUD-Consolidat_2_-_23102017.pdf</a:t>
            </a:r>
            <a:endParaRPr lang="ro-RO" sz="3300" dirty="0"/>
          </a:p>
          <a:p>
            <a:pPr marL="0" indent="0">
              <a:buNone/>
            </a:pPr>
            <a:r>
              <a:rPr lang="ro-RO" sz="3300" b="1" dirty="0"/>
              <a:t>Plan de mobilitate urbană durabilă al Municipiului Sebeș, Raport final – Actualizat </a:t>
            </a:r>
            <a:r>
              <a:rPr lang="ro-RO" sz="3300" dirty="0"/>
              <a:t>https://www.primariasebes.ro/wp-content/uploads/2018/12/PMUD-Sebes-final_actualizat_final.pdf </a:t>
            </a:r>
          </a:p>
          <a:p>
            <a:pPr marL="0" indent="0">
              <a:buNone/>
            </a:pPr>
            <a:endParaRPr lang="ro-RO" sz="3300" dirty="0"/>
          </a:p>
          <a:p>
            <a:pPr marL="0" lvl="0" indent="0">
              <a:buNone/>
            </a:pPr>
            <a:r>
              <a:rPr lang="ro-RO" sz="3200" dirty="0"/>
              <a:t>Alte surse de date și informații:	</a:t>
            </a:r>
          </a:p>
          <a:p>
            <a:pPr marL="0" lvl="0" indent="0">
              <a:buNone/>
            </a:pPr>
            <a:r>
              <a:rPr lang="ro-RO" sz="2000" dirty="0"/>
              <a:t>			-	- </a:t>
            </a:r>
            <a:r>
              <a:rPr lang="en-US" sz="3200" dirty="0"/>
              <a:t>Source apportionment to support air quality management practices</a:t>
            </a:r>
            <a:r>
              <a:rPr lang="ro-RO" sz="3200" dirty="0"/>
              <a:t>,</a:t>
            </a:r>
            <a:r>
              <a:rPr lang="en-US" sz="3200" dirty="0"/>
              <a:t> A fitness-for-purpose guide (V 3.1) </a:t>
            </a:r>
            <a:r>
              <a:rPr lang="en-US" sz="3200" dirty="0" err="1"/>
              <a:t>Thunis</a:t>
            </a:r>
            <a:r>
              <a:rPr lang="en-US" sz="3200" dirty="0"/>
              <a:t>, P., </a:t>
            </a:r>
            <a:r>
              <a:rPr lang="en-US" sz="3200" dirty="0" err="1"/>
              <a:t>Clappier</a:t>
            </a:r>
            <a:r>
              <a:rPr lang="en-US" sz="3200" dirty="0"/>
              <a:t>, A., </a:t>
            </a:r>
            <a:r>
              <a:rPr lang="en-US" sz="3200" dirty="0" err="1"/>
              <a:t>Pirovano</a:t>
            </a:r>
            <a:r>
              <a:rPr lang="en-US" sz="3200" dirty="0"/>
              <a:t>, G</a:t>
            </a:r>
          </a:p>
          <a:p>
            <a:pPr marL="0" indent="0">
              <a:buNone/>
            </a:pPr>
            <a:r>
              <a:rPr lang="en-US" dirty="0"/>
              <a:t>				- On the validity of the incremental approach to estimate the impact of cities on air quality, Author </a:t>
            </a:r>
            <a:r>
              <a:rPr lang="en-US" dirty="0" err="1"/>
              <a:t>PhilippeThunis</a:t>
            </a:r>
            <a:endParaRPr lang="ro-RO" sz="32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8" b="7265"/>
          <a:stretch/>
        </p:blipFill>
        <p:spPr>
          <a:xfrm>
            <a:off x="0" y="812501"/>
            <a:ext cx="12192000" cy="5676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4036" y="6488668"/>
            <a:ext cx="70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Sud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0473" y="159389"/>
            <a:ext cx="145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Propunerea 2</a:t>
            </a:r>
          </a:p>
        </p:txBody>
      </p:sp>
      <p:sp>
        <p:nvSpPr>
          <p:cNvPr id="7" name="7-Point Star 6"/>
          <p:cNvSpPr/>
          <p:nvPr/>
        </p:nvSpPr>
        <p:spPr>
          <a:xfrm>
            <a:off x="496731" y="159389"/>
            <a:ext cx="466109" cy="532230"/>
          </a:xfrm>
          <a:prstGeom prst="star7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65983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2" y="1122361"/>
            <a:ext cx="9389803" cy="3031628"/>
          </a:xfrm>
        </p:spPr>
        <p:txBody>
          <a:bodyPr/>
          <a:lstStyle/>
          <a:p>
            <a:pPr lvl="0"/>
            <a:r>
              <a:rPr lang="ro-RO" sz="5400" b="1" dirty="0"/>
              <a:t>Propunere A.N.P.M pentru amplasare stație trafic</a:t>
            </a:r>
            <a:br>
              <a:rPr lang="ro-RO" sz="5400" b="1" dirty="0"/>
            </a:br>
            <a:r>
              <a:rPr lang="ro-RO" sz="5400" b="1" dirty="0"/>
              <a:t>Municipiul SEBEȘ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8817907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b="6132"/>
          <a:stretch/>
        </p:blipFill>
        <p:spPr>
          <a:xfrm>
            <a:off x="16808" y="2082799"/>
            <a:ext cx="10058400" cy="4775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4124" y="163630"/>
            <a:ext cx="11500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dirty="0"/>
              <a:t>Municipiul Sebeș</a:t>
            </a:r>
            <a:r>
              <a:rPr lang="en-US" sz="2800" b="1" dirty="0"/>
              <a:t> - </a:t>
            </a:r>
            <a:r>
              <a:rPr lang="ro-RO" sz="2800" b="1" dirty="0"/>
              <a:t>Imagine de ansamblu</a:t>
            </a:r>
            <a:r>
              <a:rPr lang="en-US" sz="2800" b="1" dirty="0"/>
              <a:t> - </a:t>
            </a:r>
            <a:r>
              <a:rPr lang="ro-RO" sz="2800" b="1" dirty="0"/>
              <a:t>Infrastructură de trafic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85085" y="2257099"/>
            <a:ext cx="1618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Propunerea 3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10055444" y="2239244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TextBox 12"/>
          <p:cNvSpPr txBox="1"/>
          <p:nvPr/>
        </p:nvSpPr>
        <p:spPr>
          <a:xfrm>
            <a:off x="55084" y="1603517"/>
            <a:ext cx="335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– E 81 și strada Aviator Olteanu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82126" y="1980100"/>
            <a:ext cx="3743842" cy="25312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6" idx="0"/>
          </p:cNvCxnSpPr>
          <p:nvPr/>
        </p:nvCxnSpPr>
        <p:spPr>
          <a:xfrm flipH="1">
            <a:off x="3055571" y="2071054"/>
            <a:ext cx="67592" cy="18695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684596" y="1271626"/>
            <a:ext cx="45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Intersecțiile B-dul Lucian Blaga cu: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778034" y="1886388"/>
            <a:ext cx="2305686" cy="29350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72283" y="1694663"/>
            <a:ext cx="264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FFC000"/>
                </a:solidFill>
              </a:rPr>
              <a:t>Reprezentatitivate: 620 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52394" y="1639459"/>
            <a:ext cx="335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– E 81 și strada Călărași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055444" y="3492380"/>
            <a:ext cx="22518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Fără </a:t>
            </a:r>
            <a:r>
              <a:rPr lang="ro-RO" dirty="0">
                <a:solidFill>
                  <a:srgbClr val="FF0000"/>
                </a:solidFill>
              </a:rPr>
              <a:t>Reprezentativitatea pentru amplasamente similare care nu se află în imediata vecinătate</a:t>
            </a:r>
          </a:p>
        </p:txBody>
      </p:sp>
      <p:sp>
        <p:nvSpPr>
          <p:cNvPr id="41" name="7-Point Star 40"/>
          <p:cNvSpPr/>
          <p:nvPr/>
        </p:nvSpPr>
        <p:spPr>
          <a:xfrm>
            <a:off x="4298520" y="4345084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910480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0" b="6377"/>
          <a:stretch/>
        </p:blipFill>
        <p:spPr>
          <a:xfrm>
            <a:off x="0" y="1131581"/>
            <a:ext cx="12108873" cy="5726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5217" y="691619"/>
            <a:ext cx="757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Nord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0473" y="159389"/>
            <a:ext cx="145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Propunerea 3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496731" y="159389"/>
            <a:ext cx="466109" cy="532230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Rectangle 6"/>
          <p:cNvSpPr/>
          <p:nvPr/>
        </p:nvSpPr>
        <p:spPr>
          <a:xfrm>
            <a:off x="6442717" y="4999241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mult 10 m de bordura trotuarului</a:t>
            </a:r>
            <a:endParaRPr lang="ro-RO" dirty="0"/>
          </a:p>
        </p:txBody>
      </p:sp>
      <p:sp>
        <p:nvSpPr>
          <p:cNvPr id="10" name="7-Point Star 9"/>
          <p:cNvSpPr/>
          <p:nvPr/>
        </p:nvSpPr>
        <p:spPr>
          <a:xfrm>
            <a:off x="6015811" y="2583935"/>
            <a:ext cx="1798153" cy="532230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1" name="Left Arrow 10"/>
          <p:cNvSpPr/>
          <p:nvPr/>
        </p:nvSpPr>
        <p:spPr>
          <a:xfrm rot="6526527">
            <a:off x="4852638" y="4338445"/>
            <a:ext cx="2808870" cy="3168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81014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1093" y="762249"/>
            <a:ext cx="757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Vest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0473" y="159389"/>
            <a:ext cx="145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Propunerea 3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496731" y="159389"/>
            <a:ext cx="466109" cy="532230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 b="7112"/>
          <a:stretch/>
        </p:blipFill>
        <p:spPr>
          <a:xfrm>
            <a:off x="0" y="1202211"/>
            <a:ext cx="12100500" cy="565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182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277711" y="762249"/>
            <a:ext cx="757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Est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0473" y="159389"/>
            <a:ext cx="145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Propunerea 3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496731" y="159389"/>
            <a:ext cx="466109" cy="532230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" b="5642"/>
          <a:stretch/>
        </p:blipFill>
        <p:spPr>
          <a:xfrm>
            <a:off x="0" y="1047486"/>
            <a:ext cx="12192000" cy="58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387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89544" y="6488668"/>
            <a:ext cx="757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Sud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0473" y="159389"/>
            <a:ext cx="145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Propunerea 3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496731" y="159389"/>
            <a:ext cx="466109" cy="532230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8" b="6132"/>
          <a:stretch/>
        </p:blipFill>
        <p:spPr>
          <a:xfrm>
            <a:off x="0" y="691619"/>
            <a:ext cx="12282074" cy="579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812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096748"/>
              </p:ext>
            </p:extLst>
          </p:nvPr>
        </p:nvGraphicFramePr>
        <p:xfrm>
          <a:off x="797168" y="703383"/>
          <a:ext cx="10608883" cy="4767877"/>
        </p:xfrm>
        <a:graphic>
          <a:graphicData uri="http://schemas.openxmlformats.org/drawingml/2006/table">
            <a:tbl>
              <a:tblPr/>
              <a:tblGrid>
                <a:gridCol w="4555147">
                  <a:extLst>
                    <a:ext uri="{9D8B030D-6E8A-4147-A177-3AD203B41FA5}">
                      <a16:colId xmlns:a16="http://schemas.microsoft.com/office/drawing/2014/main" val="1163956936"/>
                    </a:ext>
                  </a:extLst>
                </a:gridCol>
                <a:gridCol w="975496">
                  <a:extLst>
                    <a:ext uri="{9D8B030D-6E8A-4147-A177-3AD203B41FA5}">
                      <a16:colId xmlns:a16="http://schemas.microsoft.com/office/drawing/2014/main" val="77262700"/>
                    </a:ext>
                  </a:extLst>
                </a:gridCol>
                <a:gridCol w="1379834">
                  <a:extLst>
                    <a:ext uri="{9D8B030D-6E8A-4147-A177-3AD203B41FA5}">
                      <a16:colId xmlns:a16="http://schemas.microsoft.com/office/drawing/2014/main" val="3637639589"/>
                    </a:ext>
                  </a:extLst>
                </a:gridCol>
                <a:gridCol w="1662586">
                  <a:extLst>
                    <a:ext uri="{9D8B030D-6E8A-4147-A177-3AD203B41FA5}">
                      <a16:colId xmlns:a16="http://schemas.microsoft.com/office/drawing/2014/main" val="1803655866"/>
                    </a:ext>
                  </a:extLst>
                </a:gridCol>
                <a:gridCol w="1006600">
                  <a:extLst>
                    <a:ext uri="{9D8B030D-6E8A-4147-A177-3AD203B41FA5}">
                      <a16:colId xmlns:a16="http://schemas.microsoft.com/office/drawing/2014/main" val="699808316"/>
                    </a:ext>
                  </a:extLst>
                </a:gridCol>
                <a:gridCol w="1029220">
                  <a:extLst>
                    <a:ext uri="{9D8B030D-6E8A-4147-A177-3AD203B41FA5}">
                      <a16:colId xmlns:a16="http://schemas.microsoft.com/office/drawing/2014/main" val="904906980"/>
                    </a:ext>
                  </a:extLst>
                </a:gridCol>
              </a:tblGrid>
              <a:tr h="179961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CRITERII DE AMPLASARE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Sebes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Alba Iulia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rezultat analiză pentru propunere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0423"/>
                  </a:ext>
                </a:extLst>
              </a:tr>
              <a:tr h="17996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 1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 2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945017"/>
                  </a:ext>
                </a:extLst>
              </a:tr>
              <a:tr h="17996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Slide 25. traffic and industrial sites represent areas where the highest concentrations occur 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307625"/>
                  </a:ext>
                </a:extLst>
              </a:tr>
              <a:tr h="179961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Slide 15. Densitatea populației (loc/kmp)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Alba Iulia 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243877"/>
                  </a:ext>
                </a:extLst>
              </a:tr>
              <a:tr h="498283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Slide 26. Calm atmosferic /Viteza medie anuală a vântului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0,67 m/s cu frecvența calmului atmosferic de 52,10%.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 m/s cu frecvența calmului atmosferic de 38,68%.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Sebeș 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078432"/>
                  </a:ext>
                </a:extLst>
              </a:tr>
              <a:tr h="33518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Slide 32 și 42. Reprezentativitatea pentru un segment de stradă cu o lungime mai mare sau egală cu 100 m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 m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 m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m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ambele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90250"/>
                  </a:ext>
                </a:extLst>
              </a:tr>
              <a:tr h="17996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Slide 32 și 42. Reprezentativitatea pentru amplasamente similare care nu se află în imediata vecinătate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(440 m)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Alba Iulia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314145"/>
                  </a:ext>
                </a:extLst>
              </a:tr>
              <a:tr h="719843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Slide 27, 28, 29, 30. Infrastructura sensibilă la poluare din vecinătatea căilor de trafic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 de amplasare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- pentru tronsonul propus:</a:t>
                      </a:r>
                      <a:b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Colegiul Național Militar Mihai Viteazul;</a:t>
                      </a:r>
                      <a:b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Spitalul Județean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 - pentru tronsonul propus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Alba Iulia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511669"/>
                  </a:ext>
                </a:extLst>
              </a:tr>
              <a:tr h="3599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întreaga localitate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vecinătatea căilor de trafic există 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688229"/>
                  </a:ext>
                </a:extLst>
              </a:tr>
              <a:tr h="71984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Gestionare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PCA inițiat cu obligativitate de finalizare/raportare max 31.12.2021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PMCA existent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Sebeș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8946638"/>
                  </a:ext>
                </a:extLst>
              </a:tr>
              <a:tr h="33518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apportionment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- este necesar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 - dar este util (probabil la revizuriea PMCA)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Sebeș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89525"/>
                  </a:ext>
                </a:extLst>
              </a:tr>
              <a:tr h="17996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calibrare model dispersie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- este necesar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 - dar este util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Sebeș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42795"/>
                  </a:ext>
                </a:extLst>
              </a:tr>
              <a:tr h="17996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validare model dispersie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- este necesar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 - dar este util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Sebeș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933643"/>
                  </a:ext>
                </a:extLst>
              </a:tr>
              <a:tr h="17996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monitorizare plan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PMCA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este util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ambele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823801"/>
                  </a:ext>
                </a:extLst>
              </a:tr>
              <a:tr h="1799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PCA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- este necesar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Sebeș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971614"/>
                  </a:ext>
                </a:extLst>
              </a:tr>
              <a:tr h="17996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REZULTATE MĂSURĂRI INDICATIVE POIM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095574"/>
                  </a:ext>
                </a:extLst>
              </a:tr>
            </a:tbl>
          </a:graphicData>
        </a:graphic>
      </p:graphicFrame>
      <p:sp>
        <p:nvSpPr>
          <p:cNvPr id="7" name="Down Arrow Callout 6"/>
          <p:cNvSpPr/>
          <p:nvPr/>
        </p:nvSpPr>
        <p:spPr>
          <a:xfrm>
            <a:off x="2643063" y="5782492"/>
            <a:ext cx="2516777" cy="69668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/>
              <a:t>Măsurări indicative</a:t>
            </a:r>
            <a:endParaRPr lang="ro-RO" b="1" dirty="0"/>
          </a:p>
        </p:txBody>
      </p:sp>
    </p:spTree>
    <p:extLst>
      <p:ext uri="{BB962C8B-B14F-4D97-AF65-F5344CB8AC3E}">
        <p14:creationId xmlns:p14="http://schemas.microsoft.com/office/powerpoint/2010/main" val="20556373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791998" y="2274278"/>
            <a:ext cx="30365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/>
            <a:r>
              <a:rPr lang="ro-RO" sz="2400" b="1" dirty="0"/>
              <a:t>Scenarii – aplicarea programului de măsurări indicative 2020 și 2021 pentru rezultatele obținute la AB-1 și AB-2 în 2019 și 2020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103240"/>
              </p:ext>
            </p:extLst>
          </p:nvPr>
        </p:nvGraphicFramePr>
        <p:xfrm>
          <a:off x="330926" y="1570920"/>
          <a:ext cx="8238332" cy="5210550"/>
        </p:xfrm>
        <a:graphic>
          <a:graphicData uri="http://schemas.openxmlformats.org/drawingml/2006/table">
            <a:tbl>
              <a:tblPr/>
              <a:tblGrid>
                <a:gridCol w="809896">
                  <a:extLst>
                    <a:ext uri="{9D8B030D-6E8A-4147-A177-3AD203B41FA5}">
                      <a16:colId xmlns:a16="http://schemas.microsoft.com/office/drawing/2014/main" val="3068435283"/>
                    </a:ext>
                  </a:extLst>
                </a:gridCol>
                <a:gridCol w="134023">
                  <a:extLst>
                    <a:ext uri="{9D8B030D-6E8A-4147-A177-3AD203B41FA5}">
                      <a16:colId xmlns:a16="http://schemas.microsoft.com/office/drawing/2014/main" val="3786127769"/>
                    </a:ext>
                  </a:extLst>
                </a:gridCol>
                <a:gridCol w="641040">
                  <a:extLst>
                    <a:ext uri="{9D8B030D-6E8A-4147-A177-3AD203B41FA5}">
                      <a16:colId xmlns:a16="http://schemas.microsoft.com/office/drawing/2014/main" val="989296217"/>
                    </a:ext>
                  </a:extLst>
                </a:gridCol>
                <a:gridCol w="478972">
                  <a:extLst>
                    <a:ext uri="{9D8B030D-6E8A-4147-A177-3AD203B41FA5}">
                      <a16:colId xmlns:a16="http://schemas.microsoft.com/office/drawing/2014/main" val="2475156796"/>
                    </a:ext>
                  </a:extLst>
                </a:gridCol>
                <a:gridCol w="557348">
                  <a:extLst>
                    <a:ext uri="{9D8B030D-6E8A-4147-A177-3AD203B41FA5}">
                      <a16:colId xmlns:a16="http://schemas.microsoft.com/office/drawing/2014/main" val="2019075156"/>
                    </a:ext>
                  </a:extLst>
                </a:gridCol>
                <a:gridCol w="707985">
                  <a:extLst>
                    <a:ext uri="{9D8B030D-6E8A-4147-A177-3AD203B41FA5}">
                      <a16:colId xmlns:a16="http://schemas.microsoft.com/office/drawing/2014/main" val="555463180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1227636221"/>
                    </a:ext>
                  </a:extLst>
                </a:gridCol>
                <a:gridCol w="818620">
                  <a:extLst>
                    <a:ext uri="{9D8B030D-6E8A-4147-A177-3AD203B41FA5}">
                      <a16:colId xmlns:a16="http://schemas.microsoft.com/office/drawing/2014/main" val="2037813246"/>
                    </a:ext>
                  </a:extLst>
                </a:gridCol>
                <a:gridCol w="720470">
                  <a:extLst>
                    <a:ext uri="{9D8B030D-6E8A-4147-A177-3AD203B41FA5}">
                      <a16:colId xmlns:a16="http://schemas.microsoft.com/office/drawing/2014/main" val="3915332870"/>
                    </a:ext>
                  </a:extLst>
                </a:gridCol>
                <a:gridCol w="139067">
                  <a:extLst>
                    <a:ext uri="{9D8B030D-6E8A-4147-A177-3AD203B41FA5}">
                      <a16:colId xmlns:a16="http://schemas.microsoft.com/office/drawing/2014/main" val="2171151111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3391090864"/>
                    </a:ext>
                  </a:extLst>
                </a:gridCol>
                <a:gridCol w="609605">
                  <a:extLst>
                    <a:ext uri="{9D8B030D-6E8A-4147-A177-3AD203B41FA5}">
                      <a16:colId xmlns:a16="http://schemas.microsoft.com/office/drawing/2014/main" val="1326101488"/>
                    </a:ext>
                  </a:extLst>
                </a:gridCol>
                <a:gridCol w="531218">
                  <a:extLst>
                    <a:ext uri="{9D8B030D-6E8A-4147-A177-3AD203B41FA5}">
                      <a16:colId xmlns:a16="http://schemas.microsoft.com/office/drawing/2014/main" val="1405299459"/>
                    </a:ext>
                  </a:extLst>
                </a:gridCol>
                <a:gridCol w="487697">
                  <a:extLst>
                    <a:ext uri="{9D8B030D-6E8A-4147-A177-3AD203B41FA5}">
                      <a16:colId xmlns:a16="http://schemas.microsoft.com/office/drawing/2014/main" val="3111116946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2383519185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 </a:t>
                      </a:r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aplicat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în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2020</a:t>
                      </a: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AB-1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AB-2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 aplicat în 2021</a:t>
                      </a: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AB-1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AB-2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146957"/>
                  </a:ext>
                </a:extLst>
              </a:tr>
              <a:tr h="32574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Săptămâni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programate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perioadă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conc. medie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zile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dep VL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conc. medie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nr. zile dep VL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Săptămâni programate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perioadă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conc. medie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nr. zile dep VL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conc. medie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nr. zile dep VL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670026"/>
                  </a:ext>
                </a:extLst>
              </a:tr>
              <a:tr h="13681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I 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10.02 – 16.02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31.16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48.73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I 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17.01 – 23.01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54..63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748925"/>
                  </a:ext>
                </a:extLst>
              </a:tr>
              <a:tr h="13681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II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24.03 – 30.03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38.26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39.07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II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03.03 – 09.03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42.86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378476"/>
                  </a:ext>
                </a:extLst>
              </a:tr>
              <a:tr h="14841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III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09.05 – 15.05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28.92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III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16.04 – 22.04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27.49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3380224"/>
                  </a:ext>
                </a:extLst>
              </a:tr>
              <a:tr h="13681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IV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24.06. – 30.06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25.48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20.03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IV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01.06. – 07.06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25.94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17.34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150281"/>
                  </a:ext>
                </a:extLst>
              </a:tr>
              <a:tr h="13681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V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09.08. – 15.08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21.49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V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17.07. – 23.07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832854"/>
                  </a:ext>
                </a:extLst>
              </a:tr>
              <a:tr h="13681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VI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24.09. – 30.09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19.9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VI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01.09. – 07.09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17.94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19.6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949410"/>
                  </a:ext>
                </a:extLst>
              </a:tr>
              <a:tr h="6823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VII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09.11. – 15.11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20.26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33.3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VII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17.10. – 23.10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26.63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871393"/>
                  </a:ext>
                </a:extLst>
              </a:tr>
              <a:tr h="10763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VIII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25.12. – 31.12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18.17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33.54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VIII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01.12. – 07.12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23.79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46.49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308092"/>
                  </a:ext>
                </a:extLst>
              </a:tr>
              <a:tr h="118220">
                <a:tc row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 date din 2020</a:t>
                      </a: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INDICATIVE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25.455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32.13286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 date din 2020</a:t>
                      </a: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pPr algn="just" fontAlgn="t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INDICATIVE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23.5825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31.40167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78844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FIXE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24.14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32.62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365898"/>
                  </a:ext>
                </a:extLst>
              </a:tr>
              <a:tr h="1229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just" fontAlgn="t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FIXE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24.14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32.62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8537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 fontAlgn="t"/>
                      <a:r>
                        <a:rPr lang="nn-NO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</a:rPr>
                        <a:t>raport F/I</a:t>
                      </a:r>
                      <a:r>
                        <a:rPr lang="nn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și </a:t>
                      </a:r>
                      <a:r>
                        <a:rPr lang="nn-NO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procent ptr nr zile</a:t>
                      </a:r>
                      <a:endParaRPr lang="nn-NO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1.024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1.039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095110"/>
                  </a:ext>
                </a:extLst>
              </a:tr>
              <a:tr h="457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nn-NO" sz="1100" b="1" i="0" u="none" strike="noStrike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</a:rPr>
                        <a:t>raport F/I</a:t>
                      </a:r>
                      <a:r>
                        <a:rPr lang="nn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și </a:t>
                      </a:r>
                      <a:r>
                        <a:rPr lang="nn-NO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procent ptr nr zile</a:t>
                      </a:r>
                      <a:endParaRPr lang="nn-NO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0.948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1.015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 fontAlgn="t"/>
                      <a:endParaRPr lang="nn-NO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907785"/>
                  </a:ext>
                </a:extLst>
              </a:tr>
              <a:tr h="16287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aplicat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în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2020</a:t>
                      </a: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AB-1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AB-2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 aplicat în 2021</a:t>
                      </a: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AB-1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AB-2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402160"/>
                  </a:ext>
                </a:extLst>
              </a:tr>
              <a:tr h="236927"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Săptămâni programate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perioadă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conc. medie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nr. zile dep VL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conc. medie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nr. zile dep VL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Săptămâni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programate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perioadă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conc. medie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nr. zile dep VL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conc. medie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nr. zile dep VL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88824"/>
                  </a:ext>
                </a:extLst>
              </a:tr>
              <a:tr h="136812"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I 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10.02 – 16.02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47.67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I 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17.01 – 23.01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36.67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137641"/>
                  </a:ext>
                </a:extLst>
              </a:tr>
              <a:tr h="136812"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II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24.03 – 30.03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22.82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II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03.03 – 09.03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34.39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46.26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8577058"/>
                  </a:ext>
                </a:extLst>
              </a:tr>
              <a:tr h="136812"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III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09.05 – 15.05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20.37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III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16.04 – 22.04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19.14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25.58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9989060"/>
                  </a:ext>
                </a:extLst>
              </a:tr>
              <a:tr h="136812"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IV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24.06. – 30.06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16.84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18.66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IV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01.06. – 07.06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11.69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1239274"/>
                  </a:ext>
                </a:extLst>
              </a:tr>
              <a:tr h="136812"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V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09.08. – 15.08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17.87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22.45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V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17.07. – 23.07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17.86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37.81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497703"/>
                  </a:ext>
                </a:extLst>
              </a:tr>
              <a:tr h="136812"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VI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24.09. – 30.09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25.61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24.96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VI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01.09. – 07.09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20.78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724953"/>
                  </a:ext>
                </a:extLst>
              </a:tr>
              <a:tr h="124599"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VII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09.11. – 15.11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22.27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34.41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VII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17.10. – 23.10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36.94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44.37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065206"/>
                  </a:ext>
                </a:extLst>
              </a:tr>
              <a:tr h="78377"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VIII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23.12. – 29.12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12.78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Săptămâna VIII</a:t>
                      </a:r>
                    </a:p>
                  </a:txBody>
                  <a:tcPr marL="5559" marR="5559" marT="5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01.12. – 07.12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20.17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36.49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921579"/>
                  </a:ext>
                </a:extLst>
              </a:tr>
              <a:tr h="136812">
                <a:tc rowSpan="3"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 date din 2019</a:t>
                      </a: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INDICATIVE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20.8175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26.64125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 date din 2019</a:t>
                      </a: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INDICATIVE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22.92625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32.55125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98930"/>
                  </a:ext>
                </a:extLst>
              </a:tr>
              <a:tr h="136812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FIXE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23.75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32.37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FIXE</a:t>
                      </a: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23.75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32.37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177052"/>
                  </a:ext>
                </a:extLst>
              </a:tr>
              <a:tr h="9830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nn-NO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</a:rPr>
                        <a:t>raport F/I</a:t>
                      </a:r>
                      <a:r>
                        <a:rPr lang="nn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și </a:t>
                      </a:r>
                      <a:r>
                        <a:rPr lang="nn-NO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procent ptr nr zile</a:t>
                      </a:r>
                      <a:endParaRPr lang="nn-NO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1.141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1.215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9" marR="5559" marT="5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nn-NO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</a:rPr>
                        <a:t>raport F/I</a:t>
                      </a:r>
                      <a:r>
                        <a:rPr lang="nn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și </a:t>
                      </a:r>
                      <a:r>
                        <a:rPr lang="nn-NO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procent ptr nr zile</a:t>
                      </a:r>
                      <a:endParaRPr lang="nn-NO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59" marR="5559" marT="555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1.036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0.994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5559" marR="5559" marT="5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8468801"/>
                  </a:ext>
                </a:extLst>
              </a:tr>
            </a:tbl>
          </a:graphicData>
        </a:graphic>
      </p:graphicFrame>
      <p:sp>
        <p:nvSpPr>
          <p:cNvPr id="4" name="Down Arrow Callout 3"/>
          <p:cNvSpPr/>
          <p:nvPr/>
        </p:nvSpPr>
        <p:spPr>
          <a:xfrm>
            <a:off x="3191703" y="391886"/>
            <a:ext cx="2516777" cy="69668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/>
              <a:t>Măsurări indicative</a:t>
            </a:r>
            <a:endParaRPr lang="ro-RO" b="1" dirty="0"/>
          </a:p>
        </p:txBody>
      </p:sp>
    </p:spTree>
    <p:extLst>
      <p:ext uri="{BB962C8B-B14F-4D97-AF65-F5344CB8AC3E}">
        <p14:creationId xmlns:p14="http://schemas.microsoft.com/office/powerpoint/2010/main" val="25449159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717758" y="101757"/>
            <a:ext cx="11474242" cy="1655758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o-RO" sz="1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256888"/>
              </p:ext>
            </p:extLst>
          </p:nvPr>
        </p:nvGraphicFramePr>
        <p:xfrm>
          <a:off x="867508" y="2348820"/>
          <a:ext cx="10356015" cy="4298166"/>
        </p:xfrm>
        <a:graphic>
          <a:graphicData uri="http://schemas.openxmlformats.org/drawingml/2006/table">
            <a:tbl>
              <a:tblPr firstRow="1" bandRow="1">
                <a:solidFill>
                  <a:srgbClr val="FF66CC"/>
                </a:solidFill>
                <a:tableStyleId>{5C22544A-7EE6-4342-B048-85BDC9FD1C3A}</a:tableStyleId>
              </a:tblPr>
              <a:tblGrid>
                <a:gridCol w="1129444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1785520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7441051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699702"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REGIUNE	</a:t>
                      </a:r>
                    </a:p>
                    <a:p>
                      <a:pPr algn="ctr"/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Judet/municipiu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/>
                        <a:t>DESCRIERE ACHIZITII	</a:t>
                      </a:r>
                    </a:p>
                    <a:p>
                      <a:pPr algn="ctr" fontAlgn="ctr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1199488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CENTRU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b="1" i="0" u="none" strike="noStrike" dirty="0">
                          <a:effectLst/>
                        </a:rPr>
                        <a:t>ALBA</a:t>
                      </a:r>
                    </a:p>
                    <a:p>
                      <a:pPr algn="l" fontAlgn="ctr"/>
                      <a:r>
                        <a:rPr lang="ro-RO" sz="1800" b="1" i="0" u="none" strike="noStrike" dirty="0">
                          <a:effectLst/>
                        </a:rPr>
                        <a:t>Municipiul Alba Iulia</a:t>
                      </a:r>
                    </a:p>
                    <a:p>
                      <a:pPr algn="l" fontAlgn="ctr"/>
                      <a:r>
                        <a:rPr lang="ro-R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Municipiul Sebeș</a:t>
                      </a:r>
                    </a:p>
                  </a:txBody>
                  <a:tcPr marL="0" marR="0" marT="0" marB="0" anchor="ctr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 i="0" u="none" strike="noStrike" dirty="0">
                          <a:effectLst/>
                        </a:rPr>
                        <a:t>Amplasare staţie de monitorizare (Trafic) (localitatea se va stabili prin activitatea A1.1.3) </a:t>
                      </a:r>
                      <a:br>
                        <a:rPr lang="it-IT" sz="1800" b="1" i="0" u="none" strike="noStrike" dirty="0">
                          <a:effectLst/>
                        </a:rPr>
                      </a:br>
                      <a:r>
                        <a:rPr lang="it-IT" sz="1800" b="1" i="0" u="none" strike="noStrike" dirty="0">
                          <a:effectLst/>
                        </a:rPr>
                        <a:t>Instalare echipamente prelevare PM10 (localitatea se va stabili prin activitatea A1.1.3)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1199488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BRASOV</a:t>
                      </a:r>
                    </a:p>
                  </a:txBody>
                  <a:tcPr marL="0" marR="0" marT="0" marB="0" anchor="ctr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Amplasare staţie de monitorizare (Trafic) (Localitatea se va stabili prin activitatea A1.1.3</a:t>
                      </a:r>
                      <a:r>
                        <a:rPr lang="ro-RO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br>
                        <a:rPr lang="it-IT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it-IT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Instalare echipamente prelevare PM10 (Localitatea se va stabili prin activitatea A1.1.3) </a:t>
                      </a:r>
                    </a:p>
                  </a:txBody>
                  <a:tcPr marL="0" marR="0" marT="0" marB="0" anchor="ctr"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599744">
                <a:tc v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u="none" strike="noStrike" dirty="0">
                          <a:effectLst/>
                        </a:rPr>
                        <a:t>HARGHITA</a:t>
                      </a: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 dirty="0">
                          <a:effectLst/>
                        </a:rPr>
                        <a:t>Instalare echipamente prelevare PM10 (localitatea se va stabili prin activitatea A1.1.3)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4474175"/>
                  </a:ext>
                </a:extLst>
              </a:tr>
              <a:tr h="599744">
                <a:tc v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u="none" strike="noStrike" dirty="0">
                          <a:effectLst/>
                        </a:rPr>
                        <a:t>SIBIU/Municipiul Sibiu</a:t>
                      </a: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u="none" strike="noStrike" dirty="0">
                          <a:effectLst/>
                        </a:rPr>
                        <a:t>Amplasare staţie de monitorizare (Trafic) </a:t>
                      </a:r>
                      <a:br>
                        <a:rPr lang="ro-RO" sz="1800" u="none" strike="noStrike" dirty="0">
                          <a:effectLst/>
                        </a:rPr>
                      </a:br>
                      <a:r>
                        <a:rPr lang="ro-RO" sz="1800" u="none" strike="noStrike" dirty="0">
                          <a:effectLst/>
                        </a:rPr>
                        <a:t>Instalare echipamente prelevare PM10</a:t>
                      </a: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810208"/>
                  </a:ext>
                </a:extLst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65471" y="-12781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9" name="Rectangular Callout 8"/>
          <p:cNvSpPr/>
          <p:nvPr/>
        </p:nvSpPr>
        <p:spPr>
          <a:xfrm rot="1212818">
            <a:off x="7341854" y="2698428"/>
            <a:ext cx="3743662" cy="1466139"/>
          </a:xfrm>
          <a:prstGeom prst="wedgeRectCallout">
            <a:avLst>
              <a:gd name="adj1" fmla="val -140400"/>
              <a:gd name="adj2" fmla="val 2929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err="1"/>
              <a:t>Urm</a:t>
            </a:r>
            <a:r>
              <a:rPr lang="ro-RO" b="1" dirty="0"/>
              <a:t>ătoarea ședință: 3.03.2021</a:t>
            </a:r>
          </a:p>
          <a:p>
            <a:r>
              <a:rPr lang="it-IT" dirty="0"/>
              <a:t>localitatea se va stabili</a:t>
            </a:r>
            <a:r>
              <a:rPr lang="ro-RO" dirty="0"/>
              <a:t> 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33597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4" t="13190" r="7648" b="8674"/>
          <a:stretch/>
        </p:blipFill>
        <p:spPr>
          <a:xfrm>
            <a:off x="3140582" y="274204"/>
            <a:ext cx="8185114" cy="4604127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380161" y="902676"/>
            <a:ext cx="2738177" cy="1934309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ALBA </a:t>
            </a:r>
            <a:br>
              <a:rPr lang="ro-RO" sz="4000" b="1" dirty="0"/>
            </a:br>
            <a:r>
              <a:rPr lang="ro-RO" sz="4000" b="1" dirty="0"/>
              <a:t>SITUAȚIE EXISTENTĂ</a:t>
            </a:r>
            <a:endParaRPr lang="en-US" sz="40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557071"/>
              </p:ext>
            </p:extLst>
          </p:nvPr>
        </p:nvGraphicFramePr>
        <p:xfrm>
          <a:off x="907700" y="4937590"/>
          <a:ext cx="10417996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1941">
                  <a:extLst>
                    <a:ext uri="{9D8B030D-6E8A-4147-A177-3AD203B41FA5}">
                      <a16:colId xmlns:a16="http://schemas.microsoft.com/office/drawing/2014/main" val="1915248521"/>
                    </a:ext>
                  </a:extLst>
                </a:gridCol>
                <a:gridCol w="853198">
                  <a:extLst>
                    <a:ext uri="{9D8B030D-6E8A-4147-A177-3AD203B41FA5}">
                      <a16:colId xmlns:a16="http://schemas.microsoft.com/office/drawing/2014/main" val="483327071"/>
                    </a:ext>
                  </a:extLst>
                </a:gridCol>
                <a:gridCol w="691539">
                  <a:extLst>
                    <a:ext uri="{9D8B030D-6E8A-4147-A177-3AD203B41FA5}">
                      <a16:colId xmlns:a16="http://schemas.microsoft.com/office/drawing/2014/main" val="2990433128"/>
                    </a:ext>
                  </a:extLst>
                </a:gridCol>
                <a:gridCol w="6951318">
                  <a:extLst>
                    <a:ext uri="{9D8B030D-6E8A-4147-A177-3AD203B41FA5}">
                      <a16:colId xmlns:a16="http://schemas.microsoft.com/office/drawing/2014/main" val="4113189283"/>
                    </a:ext>
                  </a:extLst>
                </a:gridCol>
              </a:tblGrid>
              <a:tr h="458385"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STAȚIE DE  MONITORIZARE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Tip stație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Tip arie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Localitate și adresa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757017"/>
                  </a:ext>
                </a:extLst>
              </a:tr>
              <a:tr h="269638">
                <a:tc>
                  <a:txBody>
                    <a:bodyPr/>
                    <a:lstStyle/>
                    <a:p>
                      <a:r>
                        <a:rPr lang="ro-RO" sz="1400" b="0" dirty="0"/>
                        <a:t>AB-1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Municipiul Alba Iulia, </a:t>
                      </a:r>
                      <a:r>
                        <a:rPr lang="en-US" sz="1400" dirty="0"/>
                        <a:t>Str. </a:t>
                      </a:r>
                      <a:r>
                        <a:rPr lang="en-US" sz="1400" dirty="0" err="1"/>
                        <a:t>Lalelelor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nr</a:t>
                      </a:r>
                      <a:r>
                        <a:rPr lang="en-US" sz="1400" dirty="0"/>
                        <a:t>. 7B </a:t>
                      </a:r>
                      <a:endParaRPr lang="ro-RO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329243"/>
                  </a:ext>
                </a:extLst>
              </a:tr>
              <a:tr h="269638">
                <a:tc>
                  <a:txBody>
                    <a:bodyPr/>
                    <a:lstStyle/>
                    <a:p>
                      <a:r>
                        <a:rPr lang="ro-RO" sz="1400" b="0" dirty="0"/>
                        <a:t>AB-2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Municipiul Sebeș, </a:t>
                      </a:r>
                      <a:r>
                        <a:rPr lang="en-US" sz="1400" dirty="0"/>
                        <a:t>Str. </a:t>
                      </a:r>
                      <a:r>
                        <a:rPr lang="en-US" sz="1400" dirty="0" err="1"/>
                        <a:t>Mihail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Kogălniceanu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Şcoala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Generală</a:t>
                      </a:r>
                      <a:r>
                        <a:rPr lang="en-US" sz="1400" dirty="0"/>
                        <a:t> nr.4) </a:t>
                      </a:r>
                      <a:endParaRPr lang="ro-RO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127859"/>
                  </a:ext>
                </a:extLst>
              </a:tr>
              <a:tr h="269638">
                <a:tc>
                  <a:txBody>
                    <a:bodyPr/>
                    <a:lstStyle/>
                    <a:p>
                      <a:r>
                        <a:rPr lang="ro-RO" sz="1400" dirty="0"/>
                        <a:t>AB-3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/>
                        <a:t>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/>
                        <a:t>U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Oraș</a:t>
                      </a:r>
                      <a:r>
                        <a:rPr lang="ro-RO" sz="1400" b="1" baseline="0" dirty="0"/>
                        <a:t> </a:t>
                      </a:r>
                      <a:r>
                        <a:rPr lang="ro-RO" sz="1400" b="1" dirty="0"/>
                        <a:t>Zlatna, </a:t>
                      </a:r>
                      <a:r>
                        <a:rPr lang="en-US" sz="1400" dirty="0" err="1"/>
                        <a:t>Zlatna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Str.Tudor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Vladimirescu</a:t>
                      </a:r>
                      <a:r>
                        <a:rPr lang="en-US" sz="1400" dirty="0"/>
                        <a:t> nr.14 (</a:t>
                      </a:r>
                      <a:r>
                        <a:rPr lang="en-US" sz="1400" dirty="0" err="1"/>
                        <a:t>Grup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Şcolar</a:t>
                      </a:r>
                      <a:r>
                        <a:rPr lang="en-US" sz="1400" dirty="0"/>
                        <a:t> Industrial </a:t>
                      </a:r>
                      <a:r>
                        <a:rPr lang="en-US" sz="1400" dirty="0" err="1"/>
                        <a:t>Avram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Iancu</a:t>
                      </a:r>
                      <a:r>
                        <a:rPr lang="en-US" sz="1400" dirty="0"/>
                        <a:t>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44248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404314" y="6488668"/>
            <a:ext cx="2787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i="1" dirty="0"/>
              <a:t>Sursa: baza de date RNMCA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6" b="3889"/>
          <a:stretch/>
        </p:blipFill>
        <p:spPr>
          <a:xfrm>
            <a:off x="389122" y="139527"/>
            <a:ext cx="11614456" cy="532476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9122" y="50864"/>
            <a:ext cx="3823061" cy="6452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ro-RO" sz="4000" b="1" dirty="0"/>
              <a:t>ZONA HARGHITA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9122" y="740044"/>
            <a:ext cx="8324850" cy="32795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ro-RO" sz="4000" b="1" dirty="0"/>
              <a:t>Propunere preliminară</a:t>
            </a:r>
          </a:p>
          <a:p>
            <a:r>
              <a:rPr lang="ro-RO" sz="4000" b="1" dirty="0"/>
              <a:t>Municipiul Mie</a:t>
            </a:r>
            <a:r>
              <a:rPr lang="en-US" sz="4000" b="1" dirty="0"/>
              <a:t>r</a:t>
            </a:r>
            <a:r>
              <a:rPr lang="ro-RO" sz="4000" b="1" dirty="0"/>
              <a:t>curea Ciuc</a:t>
            </a:r>
          </a:p>
          <a:p>
            <a:endParaRPr lang="ro-RO" sz="4000" b="1" dirty="0"/>
          </a:p>
          <a:p>
            <a:r>
              <a:rPr lang="ro-RO" sz="4000" b="1" dirty="0"/>
              <a:t>Întrebare:	Gheorghieni, 1 punct? 				Odorheiu Secuiesc, 1 pct?</a:t>
            </a:r>
            <a:br>
              <a:rPr lang="ro-RO" sz="4000" b="1" dirty="0"/>
            </a:br>
            <a:endParaRPr lang="ro-RO" sz="4000" b="1" dirty="0"/>
          </a:p>
          <a:p>
            <a:endParaRPr lang="ro-RO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904968" y="3875550"/>
            <a:ext cx="1618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Propunerea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8419" y="4517952"/>
            <a:ext cx="1618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Propunerea 2</a:t>
            </a:r>
          </a:p>
        </p:txBody>
      </p:sp>
      <p:sp>
        <p:nvSpPr>
          <p:cNvPr id="11" name="7-Point Star 10"/>
          <p:cNvSpPr/>
          <p:nvPr/>
        </p:nvSpPr>
        <p:spPr>
          <a:xfrm>
            <a:off x="7287845" y="3429000"/>
            <a:ext cx="763198" cy="727219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7-Point Star 11"/>
          <p:cNvSpPr/>
          <p:nvPr/>
        </p:nvSpPr>
        <p:spPr>
          <a:xfrm>
            <a:off x="4615363" y="3998434"/>
            <a:ext cx="664936" cy="615521"/>
          </a:xfrm>
          <a:prstGeom prst="star7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TextBox 12"/>
          <p:cNvSpPr txBox="1"/>
          <p:nvPr/>
        </p:nvSpPr>
        <p:spPr>
          <a:xfrm>
            <a:off x="6860441" y="1724826"/>
            <a:ext cx="1618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Propunerea 3</a:t>
            </a:r>
          </a:p>
        </p:txBody>
      </p:sp>
      <p:sp>
        <p:nvSpPr>
          <p:cNvPr id="14" name="7-Point Star 13"/>
          <p:cNvSpPr/>
          <p:nvPr/>
        </p:nvSpPr>
        <p:spPr>
          <a:xfrm>
            <a:off x="6196350" y="1046826"/>
            <a:ext cx="764441" cy="656030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Rectangle 14"/>
          <p:cNvSpPr/>
          <p:nvPr/>
        </p:nvSpPr>
        <p:spPr>
          <a:xfrm>
            <a:off x="1437103" y="5457491"/>
            <a:ext cx="984128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o-R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 cofinanțat din Fondul European de Dezvoltare Regională prin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Programul Operațional Infrastructură Mare 2014-2020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ine 3">
            <a:extLst>
              <a:ext uri="{FF2B5EF4-FFF2-40B4-BE49-F238E27FC236}">
                <a16:creationId xmlns:a16="http://schemas.microsoft.com/office/drawing/2014/main" id="{7C0110FB-8A63-4722-A3B4-0CDCF859A0E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2" y="5910840"/>
            <a:ext cx="7504430" cy="374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C81C5F-F36B-45A6-90FA-CFB40B8D64E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6152826"/>
            <a:ext cx="2495550" cy="690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7154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60" y="647646"/>
            <a:ext cx="10095523" cy="58410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801987" y="6488668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i="1" dirty="0"/>
              <a:t>Sursa: PMCA Alba</a:t>
            </a:r>
          </a:p>
        </p:txBody>
      </p:sp>
    </p:spTree>
    <p:extLst>
      <p:ext uri="{BB962C8B-B14F-4D97-AF65-F5344CB8AC3E}">
        <p14:creationId xmlns:p14="http://schemas.microsoft.com/office/powerpoint/2010/main" val="3247846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9156"/>
            <a:ext cx="11383108" cy="6402998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160586" y="2786347"/>
            <a:ext cx="3985846" cy="2678154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>
                <a:solidFill>
                  <a:schemeClr val="bg1"/>
                </a:solidFill>
              </a:rPr>
              <a:t>ZONA ALBA </a:t>
            </a:r>
            <a:br>
              <a:rPr lang="ro-RO" sz="4000" b="1" dirty="0">
                <a:solidFill>
                  <a:schemeClr val="bg1"/>
                </a:solidFill>
              </a:rPr>
            </a:br>
            <a:r>
              <a:rPr lang="ro-RO" sz="4000" b="1" dirty="0">
                <a:solidFill>
                  <a:schemeClr val="bg1"/>
                </a:solidFill>
              </a:rPr>
              <a:t>SITUAȚIE EXISTENTĂ</a:t>
            </a:r>
            <a:br>
              <a:rPr lang="ro-RO" sz="4000" b="1" dirty="0">
                <a:solidFill>
                  <a:schemeClr val="bg1"/>
                </a:solidFill>
              </a:rPr>
            </a:br>
            <a:r>
              <a:rPr lang="ro-RO" sz="4000" i="1" dirty="0">
                <a:solidFill>
                  <a:schemeClr val="bg1"/>
                </a:solidFill>
              </a:rPr>
              <a:t>imagini satelitare</a:t>
            </a:r>
            <a:endParaRPr lang="en-US" sz="4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45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55026"/>
            <a:ext cx="10714892" cy="6027127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905334" y="1086471"/>
            <a:ext cx="2869498" cy="1621559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>
                <a:solidFill>
                  <a:schemeClr val="bg1"/>
                </a:solidFill>
              </a:rPr>
              <a:t>STAȚIA AB-1, Municipiul ALBA IULIA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5" t="7363" b="29076"/>
          <a:stretch/>
        </p:blipFill>
        <p:spPr>
          <a:xfrm>
            <a:off x="6881446" y="4243295"/>
            <a:ext cx="4595446" cy="211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50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70112" y="534352"/>
            <a:ext cx="3950904" cy="1528909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>
                <a:solidFill>
                  <a:schemeClr val="bg1"/>
                </a:solidFill>
              </a:rPr>
              <a:t>STAȚIA AB-2, Municipiul SEBEȘ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7" b="3378"/>
          <a:stretch/>
        </p:blipFill>
        <p:spPr>
          <a:xfrm>
            <a:off x="7325032" y="3725183"/>
            <a:ext cx="4866968" cy="278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68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3620</TotalTime>
  <Words>3607</Words>
  <Application>Microsoft Office PowerPoint</Application>
  <PresentationFormat>Widescreen</PresentationFormat>
  <Paragraphs>795</Paragraphs>
  <Slides>50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Arial Narrow</vt:lpstr>
      <vt:lpstr>Calibri</vt:lpstr>
      <vt:lpstr>Calibri Light</vt:lpstr>
      <vt:lpstr>Nimbus sans L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SURSE DATE ȘI INFORMAȚII</vt:lpstr>
      <vt:lpstr>ZONA ALBA  SITUAȚIE EXISTENTĂ</vt:lpstr>
      <vt:lpstr>PowerPoint Presentation</vt:lpstr>
      <vt:lpstr>ZONA ALBA  SITUAȚIE EXISTENTĂ imagini satelitare</vt:lpstr>
      <vt:lpstr>STAȚIA AB-1, Municipiul ALBA IULIA</vt:lpstr>
      <vt:lpstr>STAȚIA AB-2, Municipiul SEBEȘ</vt:lpstr>
      <vt:lpstr>STAȚIA AB-3, Oraș ZLATNA</vt:lpstr>
      <vt:lpstr>ZONA ALBA SITUAȚIE EXISTENTĂ - INFORMAȚII GENERALE</vt:lpstr>
      <vt:lpstr>Criterii de amplasare a stației de trafic</vt:lpstr>
      <vt:lpstr>Criterii de amplasare a stației de trafic</vt:lpstr>
      <vt:lpstr>La amplasare se iau în considerare: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Propunere A.N.P.M pentru amplasare stație trafic Municipiul ALBA IULIA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Propunere A.N.P.M pentru amplasare stație trafic Municipiul SEBEȘ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Propunere amplasare statie trafic Targu Jiu</dc:title>
  <dc:creator>Patricia Lungu</dc:creator>
  <cp:lastModifiedBy>Simona Marcusohn</cp:lastModifiedBy>
  <cp:revision>291</cp:revision>
  <dcterms:created xsi:type="dcterms:W3CDTF">2020-11-24T09:09:59Z</dcterms:created>
  <dcterms:modified xsi:type="dcterms:W3CDTF">2021-07-28T16:59:17Z</dcterms:modified>
</cp:coreProperties>
</file>