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1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2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3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3.xml" ContentType="application/vnd.openxmlformats-officedocument.presentationml.notesSlide+xml"/>
  <Override PartName="/ppt/charts/chart14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5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86" r:id="rId2"/>
    <p:sldId id="257" r:id="rId3"/>
    <p:sldId id="258" r:id="rId4"/>
    <p:sldId id="263" r:id="rId5"/>
    <p:sldId id="272" r:id="rId6"/>
    <p:sldId id="259" r:id="rId7"/>
    <p:sldId id="277" r:id="rId8"/>
    <p:sldId id="278" r:id="rId9"/>
    <p:sldId id="279" r:id="rId10"/>
    <p:sldId id="285" r:id="rId11"/>
    <p:sldId id="283" r:id="rId12"/>
    <p:sldId id="284" r:id="rId13"/>
    <p:sldId id="261" r:id="rId14"/>
    <p:sldId id="273" r:id="rId15"/>
    <p:sldId id="274" r:id="rId16"/>
    <p:sldId id="287" r:id="rId17"/>
    <p:sldId id="267" r:id="rId18"/>
    <p:sldId id="276" r:id="rId19"/>
    <p:sldId id="280" r:id="rId20"/>
    <p:sldId id="281" r:id="rId21"/>
    <p:sldId id="28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90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POIM\Olt\PM10%20NO2%20zi%20profil%20lunar%20saptamanal%20%20zilnic_OT-1.xls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OIM\Olt\emisii%20trafic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OIM\Olt\emisii%20trafic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OIM\Olt\emisii%20trafic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OIM\Olt\emisii%20trafic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OIM\Olt\emisii%20trafic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OIM\Olt\emisii%20trafic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POIM\Olt\PM10%20NO2%20zi%20profil%20lunar%20saptamanal%20%20zilnic_OT-1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POIM\Olt\PM10%20NO2%20zi%20profil%20lunar%20saptamanal%20%20zilnic_OT-1.xls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OIM\Olt\emisii%20trafic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OIM\Olt\emisii%20trafic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OIM\Olt\emisii%20trafic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OIM\Olt\emisii%20trafic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OIM\Olt\emisii%20trafic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OIM\Olt\emisii%20trafic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400" b="0" i="0" u="none" strike="noStrike" baseline="0">
                <a:solidFill>
                  <a:srgbClr val="333333"/>
                </a:solidFill>
                <a:latin typeface="Calibri"/>
                <a:cs typeface="Calibri"/>
              </a:rPr>
              <a:t>Evoluția PM10 anual raportat la VL, PSE și PIE</a:t>
            </a:r>
          </a:p>
        </c:rich>
      </c:tx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3.0555555555555555E-2"/>
          <c:y val="0.17111880046136102"/>
          <c:w val="0.8424739720034996"/>
          <c:h val="0.638655972086513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'PM10 DATE ZILNICE medii anuale'!$C$7</c:f>
              <c:strCache>
                <c:ptCount val="1"/>
                <c:pt idx="0">
                  <c:v>media anuala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</c:spPr>
          <c:invertIfNegative val="0"/>
          <c:cat>
            <c:numRef>
              <c:f>'PM10 DATE ZILNICE medii anuale'!$B$8:$B$12</c:f>
              <c:numCache>
                <c:formatCode>General</c:formatCode>
                <c:ptCount val="5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  <c:pt idx="4">
                  <c:v>2016</c:v>
                </c:pt>
              </c:numCache>
            </c:numRef>
          </c:cat>
          <c:val>
            <c:numRef>
              <c:f>'PM10 DATE ZILNICE medii anuale'!$C$8:$C$12</c:f>
              <c:numCache>
                <c:formatCode>#,##0.00</c:formatCode>
                <c:ptCount val="5"/>
                <c:pt idx="0">
                  <c:v>20.843016759776535</c:v>
                </c:pt>
                <c:pt idx="1">
                  <c:v>23.797571428571434</c:v>
                </c:pt>
                <c:pt idx="2">
                  <c:v>24.048333333333346</c:v>
                </c:pt>
                <c:pt idx="3">
                  <c:v>32.673794212218681</c:v>
                </c:pt>
                <c:pt idx="4">
                  <c:v>25.745541401273911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E9-4D41-92EA-813FE0F694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88824080"/>
        <c:axId val="1"/>
      </c:barChart>
      <c:lineChart>
        <c:grouping val="standard"/>
        <c:varyColors val="0"/>
        <c:ser>
          <c:idx val="1"/>
          <c:order val="1"/>
          <c:tx>
            <c:strRef>
              <c:f>'PM10 DATE ZILNICE medii anuale'!$D$7</c:f>
              <c:strCache>
                <c:ptCount val="1"/>
                <c:pt idx="0">
                  <c:v>VL an</c:v>
                </c:pt>
              </c:strCache>
            </c:strRef>
          </c:tx>
          <c:marker>
            <c:symbol val="none"/>
          </c:marker>
          <c:cat>
            <c:numRef>
              <c:f>'PM10 DATE ZILNICE medii anuale'!$B$8:$B$12</c:f>
              <c:numCache>
                <c:formatCode>General</c:formatCode>
                <c:ptCount val="5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  <c:pt idx="4">
                  <c:v>2016</c:v>
                </c:pt>
              </c:numCache>
            </c:numRef>
          </c:cat>
          <c:val>
            <c:numRef>
              <c:f>'PM10 DATE ZILNICE medii anuale'!$D$8:$D$12</c:f>
              <c:numCache>
                <c:formatCode>General</c:formatCode>
                <c:ptCount val="5"/>
                <c:pt idx="0">
                  <c:v>40</c:v>
                </c:pt>
                <c:pt idx="1">
                  <c:v>40</c:v>
                </c:pt>
                <c:pt idx="2">
                  <c:v>40</c:v>
                </c:pt>
                <c:pt idx="3">
                  <c:v>40</c:v>
                </c:pt>
                <c:pt idx="4">
                  <c:v>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6E9-4D41-92EA-813FE0F694B0}"/>
            </c:ext>
          </c:extLst>
        </c:ser>
        <c:ser>
          <c:idx val="2"/>
          <c:order val="2"/>
          <c:tx>
            <c:strRef>
              <c:f>'PM10 DATE ZILNICE medii anuale'!$E$7</c:f>
              <c:strCache>
                <c:ptCount val="1"/>
                <c:pt idx="0">
                  <c:v>PSE</c:v>
                </c:pt>
              </c:strCache>
            </c:strRef>
          </c:tx>
          <c:marker>
            <c:symbol val="none"/>
          </c:marker>
          <c:cat>
            <c:numRef>
              <c:f>'PM10 DATE ZILNICE medii anuale'!$B$8:$B$12</c:f>
              <c:numCache>
                <c:formatCode>General</c:formatCode>
                <c:ptCount val="5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  <c:pt idx="4">
                  <c:v>2016</c:v>
                </c:pt>
              </c:numCache>
            </c:numRef>
          </c:cat>
          <c:val>
            <c:numRef>
              <c:f>'PM10 DATE ZILNICE medii anuale'!$E$8:$E$12</c:f>
              <c:numCache>
                <c:formatCode>General</c:formatCode>
                <c:ptCount val="5"/>
                <c:pt idx="0">
                  <c:v>28</c:v>
                </c:pt>
                <c:pt idx="1">
                  <c:v>28</c:v>
                </c:pt>
                <c:pt idx="2">
                  <c:v>28</c:v>
                </c:pt>
                <c:pt idx="3">
                  <c:v>28</c:v>
                </c:pt>
                <c:pt idx="4">
                  <c:v>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6E9-4D41-92EA-813FE0F694B0}"/>
            </c:ext>
          </c:extLst>
        </c:ser>
        <c:ser>
          <c:idx val="3"/>
          <c:order val="3"/>
          <c:tx>
            <c:strRef>
              <c:f>'PM10 DATE ZILNICE medii anuale'!$F$7</c:f>
              <c:strCache>
                <c:ptCount val="1"/>
                <c:pt idx="0">
                  <c:v>PIE</c:v>
                </c:pt>
              </c:strCache>
            </c:strRef>
          </c:tx>
          <c:marker>
            <c:symbol val="none"/>
          </c:marker>
          <c:cat>
            <c:numRef>
              <c:f>'PM10 DATE ZILNICE medii anuale'!$B$8:$B$12</c:f>
              <c:numCache>
                <c:formatCode>General</c:formatCode>
                <c:ptCount val="5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  <c:pt idx="4">
                  <c:v>2016</c:v>
                </c:pt>
              </c:numCache>
            </c:numRef>
          </c:cat>
          <c:val>
            <c:numRef>
              <c:f>'PM10 DATE ZILNICE medii anuale'!$F$8:$F$12</c:f>
              <c:numCache>
                <c:formatCode>General</c:formatCode>
                <c:ptCount val="5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6E9-4D41-92EA-813FE0F694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8824080"/>
        <c:axId val="1"/>
      </c:lineChart>
      <c:catAx>
        <c:axId val="588824080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5888240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6458880139982501"/>
          <c:y val="0.88930217593768524"/>
          <c:w val="0.66668832020997371"/>
          <c:h val="8.6508170349674063E-2"/>
        </c:manualLayout>
      </c:layout>
      <c:overlay val="0"/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/>
              <a:t>Emisii Ni pe categorii de vehicule 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Sheet1!$E$1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Sheet1!$C$40:$C$43</c:f>
              <c:strCache>
                <c:ptCount val="4"/>
                <c:pt idx="0">
                  <c:v>Passenger Cars</c:v>
                </c:pt>
                <c:pt idx="1">
                  <c:v>Light Duty Vehicles</c:v>
                </c:pt>
                <c:pt idx="2">
                  <c:v>HDV-Buses and Trucks</c:v>
                </c:pt>
                <c:pt idx="3">
                  <c:v>Motorcycles &amp; Mopeds</c:v>
                </c:pt>
              </c:strCache>
            </c:strRef>
          </c:cat>
          <c:val>
            <c:numRef>
              <c:f>Sheet1!$E$40:$E$43</c:f>
              <c:numCache>
                <c:formatCode>General</c:formatCode>
                <c:ptCount val="4"/>
                <c:pt idx="0">
                  <c:v>0.88826145661219036</c:v>
                </c:pt>
                <c:pt idx="1">
                  <c:v>0.29612823352061801</c:v>
                </c:pt>
                <c:pt idx="2">
                  <c:v>0.68752501229577734</c:v>
                </c:pt>
                <c:pt idx="3">
                  <c:v>1.5196498871638045E-3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BE-4D86-93B1-DB238BD01902}"/>
            </c:ext>
          </c:extLst>
        </c:ser>
        <c:ser>
          <c:idx val="1"/>
          <c:order val="1"/>
          <c:tx>
            <c:strRef>
              <c:f>Sheet1!$F$1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Sheet1!$C$40:$C$43</c:f>
              <c:strCache>
                <c:ptCount val="4"/>
                <c:pt idx="0">
                  <c:v>Passenger Cars</c:v>
                </c:pt>
                <c:pt idx="1">
                  <c:v>Light Duty Vehicles</c:v>
                </c:pt>
                <c:pt idx="2">
                  <c:v>HDV-Buses and Trucks</c:v>
                </c:pt>
                <c:pt idx="3">
                  <c:v>Motorcycles &amp; Mopeds</c:v>
                </c:pt>
              </c:strCache>
            </c:strRef>
          </c:cat>
          <c:val>
            <c:numRef>
              <c:f>Sheet1!$F$40:$F$43</c:f>
              <c:numCache>
                <c:formatCode>General</c:formatCode>
                <c:ptCount val="4"/>
                <c:pt idx="0">
                  <c:v>0.99073652892486064</c:v>
                </c:pt>
                <c:pt idx="1">
                  <c:v>0.30923753733922477</c:v>
                </c:pt>
                <c:pt idx="2">
                  <c:v>0.71343765748684096</c:v>
                </c:pt>
                <c:pt idx="3">
                  <c:v>1.6671436601465096E-3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BBE-4D86-93B1-DB238BD01902}"/>
            </c:ext>
          </c:extLst>
        </c:ser>
        <c:ser>
          <c:idx val="2"/>
          <c:order val="2"/>
          <c:tx>
            <c:strRef>
              <c:f>Sheet1!$G$1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Sheet1!$C$40:$C$43</c:f>
              <c:strCache>
                <c:ptCount val="4"/>
                <c:pt idx="0">
                  <c:v>Passenger Cars</c:v>
                </c:pt>
                <c:pt idx="1">
                  <c:v>Light Duty Vehicles</c:v>
                </c:pt>
                <c:pt idx="2">
                  <c:v>HDV-Buses and Trucks</c:v>
                </c:pt>
                <c:pt idx="3">
                  <c:v>Motorcycles &amp; Mopeds</c:v>
                </c:pt>
              </c:strCache>
            </c:strRef>
          </c:cat>
          <c:val>
            <c:numRef>
              <c:f>Sheet1!$G$40:$G$43</c:f>
              <c:numCache>
                <c:formatCode>General</c:formatCode>
                <c:ptCount val="4"/>
                <c:pt idx="0">
                  <c:v>1.1138023730523345</c:v>
                </c:pt>
                <c:pt idx="1">
                  <c:v>0.33777022296882214</c:v>
                </c:pt>
                <c:pt idx="2">
                  <c:v>0.71612961871528991</c:v>
                </c:pt>
                <c:pt idx="3">
                  <c:v>2.3467813377983627E-3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BBE-4D86-93B1-DB238BD01902}"/>
            </c:ext>
          </c:extLst>
        </c:ser>
        <c:ser>
          <c:idx val="3"/>
          <c:order val="3"/>
          <c:tx>
            <c:strRef>
              <c:f>Sheet1!$H$1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Sheet1!$C$40:$C$43</c:f>
              <c:strCache>
                <c:ptCount val="4"/>
                <c:pt idx="0">
                  <c:v>Passenger Cars</c:v>
                </c:pt>
                <c:pt idx="1">
                  <c:v>Light Duty Vehicles</c:v>
                </c:pt>
                <c:pt idx="2">
                  <c:v>HDV-Buses and Trucks</c:v>
                </c:pt>
                <c:pt idx="3">
                  <c:v>Motorcycles &amp; Mopeds</c:v>
                </c:pt>
              </c:strCache>
            </c:strRef>
          </c:cat>
          <c:val>
            <c:numRef>
              <c:f>Sheet1!$H$40:$H$43</c:f>
              <c:numCache>
                <c:formatCode>General</c:formatCode>
                <c:ptCount val="4"/>
                <c:pt idx="0">
                  <c:v>1.0909332285059199</c:v>
                </c:pt>
                <c:pt idx="1">
                  <c:v>0.33950735649258801</c:v>
                </c:pt>
                <c:pt idx="2">
                  <c:v>0.61002680413142096</c:v>
                </c:pt>
                <c:pt idx="3">
                  <c:v>2.4603506031062598E-3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BBE-4D86-93B1-DB238BD019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29864080"/>
        <c:axId val="1929864496"/>
      </c:barChart>
      <c:catAx>
        <c:axId val="1929864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9864496"/>
        <c:crosses val="autoZero"/>
        <c:auto val="1"/>
        <c:lblAlgn val="ctr"/>
        <c:lblOffset val="100"/>
        <c:noMultiLvlLbl val="0"/>
      </c:catAx>
      <c:valAx>
        <c:axId val="1929864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9864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/>
              <a:t>Total emisii Ni din trafic</a:t>
            </a:r>
          </a:p>
        </c:rich>
      </c:tx>
      <c:layout>
        <c:manualLayout>
          <c:xMode val="edge"/>
          <c:yMode val="edge"/>
          <c:x val="3.8151041666666663E-2"/>
          <c:y val="3.62318840579710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Sheet1!$C$44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6790B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9E91-46E5-818C-8ED7316608DB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E91-46E5-818C-8ED7316608DB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9E91-46E5-818C-8ED7316608DB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E91-46E5-818C-8ED7316608DB}"/>
              </c:ext>
            </c:extLst>
          </c:dPt>
          <c:cat>
            <c:numRef>
              <c:f>Sheet1!$E$1:$H$1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Sheet1!$E$44:$H$44</c:f>
              <c:numCache>
                <c:formatCode>General</c:formatCode>
                <c:ptCount val="4"/>
                <c:pt idx="0">
                  <c:v>1.8734343523157497</c:v>
                </c:pt>
                <c:pt idx="1">
                  <c:v>2.0150788674110727</c:v>
                </c:pt>
                <c:pt idx="2">
                  <c:v>2.1700489960742448</c:v>
                </c:pt>
                <c:pt idx="3">
                  <c:v>2.042927739733035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33-428B-9066-9D5DC5E952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29954880"/>
        <c:axId val="1929959040"/>
      </c:barChart>
      <c:catAx>
        <c:axId val="1929954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9959040"/>
        <c:crosses val="autoZero"/>
        <c:auto val="1"/>
        <c:lblAlgn val="ctr"/>
        <c:lblOffset val="100"/>
        <c:noMultiLvlLbl val="0"/>
      </c:catAx>
      <c:valAx>
        <c:axId val="1929959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9954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accent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/>
              <a:t>Emisii Pb pe categorii de vehicule 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Sheet1!$E$1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Sheet1!$C$53:$C$56</c:f>
              <c:strCache>
                <c:ptCount val="4"/>
                <c:pt idx="0">
                  <c:v>Passenger Cars</c:v>
                </c:pt>
                <c:pt idx="1">
                  <c:v>Light Duty Vehicles</c:v>
                </c:pt>
                <c:pt idx="2">
                  <c:v>HDV-Buses and Trucks</c:v>
                </c:pt>
                <c:pt idx="3">
                  <c:v>Motorcycles &amp; Mopeds</c:v>
                </c:pt>
              </c:strCache>
            </c:strRef>
          </c:cat>
          <c:val>
            <c:numRef>
              <c:f>Sheet1!$E$53:$E$56</c:f>
              <c:numCache>
                <c:formatCode>General</c:formatCode>
                <c:ptCount val="4"/>
                <c:pt idx="0">
                  <c:v>11.22683719484553</c:v>
                </c:pt>
                <c:pt idx="1">
                  <c:v>4.0893997757304303</c:v>
                </c:pt>
                <c:pt idx="2">
                  <c:v>10.072789888161271</c:v>
                </c:pt>
                <c:pt idx="3">
                  <c:v>1.7147699868842303E-2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72-495D-9F2F-64893375130C}"/>
            </c:ext>
          </c:extLst>
        </c:ser>
        <c:ser>
          <c:idx val="1"/>
          <c:order val="1"/>
          <c:tx>
            <c:strRef>
              <c:f>Sheet1!$F$1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Sheet1!$C$53:$C$56</c:f>
              <c:strCache>
                <c:ptCount val="4"/>
                <c:pt idx="0">
                  <c:v>Passenger Cars</c:v>
                </c:pt>
                <c:pt idx="1">
                  <c:v>Light Duty Vehicles</c:v>
                </c:pt>
                <c:pt idx="2">
                  <c:v>HDV-Buses and Trucks</c:v>
                </c:pt>
                <c:pt idx="3">
                  <c:v>Motorcycles &amp; Mopeds</c:v>
                </c:pt>
              </c:strCache>
            </c:strRef>
          </c:cat>
          <c:val>
            <c:numRef>
              <c:f>Sheet1!$F$53:$F$56</c:f>
              <c:numCache>
                <c:formatCode>General</c:formatCode>
                <c:ptCount val="4"/>
                <c:pt idx="0">
                  <c:v>12.511111472705686</c:v>
                </c:pt>
                <c:pt idx="1">
                  <c:v>4.2653363051453921</c:v>
                </c:pt>
                <c:pt idx="2">
                  <c:v>10.446725611466016</c:v>
                </c:pt>
                <c:pt idx="3">
                  <c:v>1.8745459668953583E-2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72-495D-9F2F-64893375130C}"/>
            </c:ext>
          </c:extLst>
        </c:ser>
        <c:ser>
          <c:idx val="2"/>
          <c:order val="2"/>
          <c:tx>
            <c:strRef>
              <c:f>Sheet1!$G$1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Sheet1!$C$53:$C$56</c:f>
              <c:strCache>
                <c:ptCount val="4"/>
                <c:pt idx="0">
                  <c:v>Passenger Cars</c:v>
                </c:pt>
                <c:pt idx="1">
                  <c:v>Light Duty Vehicles</c:v>
                </c:pt>
                <c:pt idx="2">
                  <c:v>HDV-Buses and Trucks</c:v>
                </c:pt>
                <c:pt idx="3">
                  <c:v>Motorcycles &amp; Mopeds</c:v>
                </c:pt>
              </c:strCache>
            </c:strRef>
          </c:cat>
          <c:val>
            <c:numRef>
              <c:f>Sheet1!$G$53:$G$56</c:f>
              <c:numCache>
                <c:formatCode>General</c:formatCode>
                <c:ptCount val="4"/>
                <c:pt idx="0">
                  <c:v>14.18824391421364</c:v>
                </c:pt>
                <c:pt idx="1">
                  <c:v>4.674115422777489</c:v>
                </c:pt>
                <c:pt idx="2">
                  <c:v>10.492776837128682</c:v>
                </c:pt>
                <c:pt idx="3">
                  <c:v>2.6549950005625579E-2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872-495D-9F2F-64893375130C}"/>
            </c:ext>
          </c:extLst>
        </c:ser>
        <c:ser>
          <c:idx val="3"/>
          <c:order val="3"/>
          <c:tx>
            <c:strRef>
              <c:f>Sheet1!$H$1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Sheet1!$C$53:$C$56</c:f>
              <c:strCache>
                <c:ptCount val="4"/>
                <c:pt idx="0">
                  <c:v>Passenger Cars</c:v>
                </c:pt>
                <c:pt idx="1">
                  <c:v>Light Duty Vehicles</c:v>
                </c:pt>
                <c:pt idx="2">
                  <c:v>HDV-Buses and Trucks</c:v>
                </c:pt>
                <c:pt idx="3">
                  <c:v>Motorcycles &amp; Mopeds</c:v>
                </c:pt>
              </c:strCache>
            </c:strRef>
          </c:cat>
          <c:val>
            <c:numRef>
              <c:f>Sheet1!$H$53:$H$56</c:f>
              <c:numCache>
                <c:formatCode>General</c:formatCode>
                <c:ptCount val="4"/>
                <c:pt idx="0">
                  <c:v>13.979192581891001</c:v>
                </c:pt>
                <c:pt idx="1">
                  <c:v>4.7402876510574599</c:v>
                </c:pt>
                <c:pt idx="2">
                  <c:v>8.9326011819416102</c:v>
                </c:pt>
                <c:pt idx="3">
                  <c:v>2.7538063711563601E-2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872-495D-9F2F-6489337513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29864080"/>
        <c:axId val="1929864496"/>
      </c:barChart>
      <c:catAx>
        <c:axId val="1929864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9864496"/>
        <c:crosses val="autoZero"/>
        <c:auto val="1"/>
        <c:lblAlgn val="ctr"/>
        <c:lblOffset val="100"/>
        <c:noMultiLvlLbl val="0"/>
      </c:catAx>
      <c:valAx>
        <c:axId val="1929864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9864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/>
              <a:t>Total emisii Pb din trafic</a:t>
            </a:r>
          </a:p>
        </c:rich>
      </c:tx>
      <c:layout>
        <c:manualLayout>
          <c:xMode val="edge"/>
          <c:yMode val="edge"/>
          <c:x val="1.1529418197725277E-2"/>
          <c:y val="1.81159420289855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Sheet1!$C$57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6790B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51AF-4200-BDE7-7A89C73B058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1AF-4200-BDE7-7A89C73B058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1AF-4200-BDE7-7A89C73B058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1AF-4200-BDE7-7A89C73B0585}"/>
              </c:ext>
            </c:extLst>
          </c:dPt>
          <c:cat>
            <c:numRef>
              <c:f>Sheet1!$E$1:$H$1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Sheet1!$E$57:$H$57</c:f>
              <c:numCache>
                <c:formatCode>General</c:formatCode>
                <c:ptCount val="4"/>
                <c:pt idx="0">
                  <c:v>25.406174558606075</c:v>
                </c:pt>
                <c:pt idx="1">
                  <c:v>27.24191884898605</c:v>
                </c:pt>
                <c:pt idx="2">
                  <c:v>29.381686124125441</c:v>
                </c:pt>
                <c:pt idx="3">
                  <c:v>27.679619478601634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56-4E93-81E0-D8EE49920A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29954880"/>
        <c:axId val="1929959040"/>
      </c:barChart>
      <c:catAx>
        <c:axId val="1929954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9959040"/>
        <c:crosses val="autoZero"/>
        <c:auto val="1"/>
        <c:lblAlgn val="ctr"/>
        <c:lblOffset val="100"/>
        <c:noMultiLvlLbl val="0"/>
      </c:catAx>
      <c:valAx>
        <c:axId val="1929959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9954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accent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8359896557943751"/>
          <c:y val="0.10536596749692623"/>
          <c:w val="0.37493631076961514"/>
          <c:h val="0.65097781402650612"/>
        </c:manualLayout>
      </c:layout>
      <c:pie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"/>
          <c:y val="0.62283595526430835"/>
          <c:w val="0.71670525855676126"/>
          <c:h val="0.377164152551101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587485294934621"/>
          <c:y val="0.14620716176759396"/>
          <c:w val="0.37493631076961514"/>
          <c:h val="0.65097781402650612"/>
        </c:manualLayout>
      </c:layout>
      <c:pie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6.7884137210240753E-2"/>
          <c:y val="0.70892754134907721"/>
          <c:w val="0.7942371405843931"/>
          <c:h val="0.289236546624159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r>
              <a:rPr lang="en-US"/>
              <a:t>Evoluție PM10 zilnic raportat la VL și PSE</a:t>
            </a:r>
          </a:p>
        </c:rich>
      </c:tx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3.2093362509117436E-2"/>
          <c:y val="0.15169734151329242"/>
          <c:w val="0.82930902783760341"/>
          <c:h val="0.661493600169614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'PM10 DATE ZILNICE medii anuale'!$C$14</c:f>
              <c:strCache>
                <c:ptCount val="1"/>
                <c:pt idx="0">
                  <c:v>nr. zile &gt;50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</c:spPr>
          <c:invertIfNegative val="0"/>
          <c:cat>
            <c:numRef>
              <c:f>'PM10 DATE ZILNICE medii anuale'!$B$15:$B$19</c:f>
              <c:numCache>
                <c:formatCode>General</c:formatCode>
                <c:ptCount val="5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  <c:pt idx="4">
                  <c:v>2016</c:v>
                </c:pt>
              </c:numCache>
            </c:numRef>
          </c:cat>
          <c:val>
            <c:numRef>
              <c:f>'PM10 DATE ZILNICE medii anuale'!$C$15:$C$19</c:f>
              <c:numCache>
                <c:formatCode>General</c:formatCode>
                <c:ptCount val="5"/>
                <c:pt idx="0" formatCode="#,##0.00">
                  <c:v>8</c:v>
                </c:pt>
                <c:pt idx="1">
                  <c:v>7</c:v>
                </c:pt>
                <c:pt idx="2">
                  <c:v>2</c:v>
                </c:pt>
                <c:pt idx="3">
                  <c:v>12</c:v>
                </c:pt>
                <c:pt idx="4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11-40E0-BCBF-9565D45B9B51}"/>
            </c:ext>
          </c:extLst>
        </c:ser>
        <c:ser>
          <c:idx val="2"/>
          <c:order val="2"/>
          <c:tx>
            <c:strRef>
              <c:f>'PM10 DATE ZILNICE medii anuale'!$E$14</c:f>
              <c:strCache>
                <c:ptCount val="1"/>
                <c:pt idx="0">
                  <c:v>nr. zile &gt;35</c:v>
                </c:pt>
              </c:strCache>
            </c:strRef>
          </c:tx>
          <c:spPr>
            <a:solidFill>
              <a:srgbClr val="A5A5A5"/>
            </a:solidFill>
            <a:ln w="25400">
              <a:noFill/>
            </a:ln>
          </c:spPr>
          <c:invertIfNegative val="0"/>
          <c:cat>
            <c:numRef>
              <c:f>'PM10 DATE ZILNICE medii anuale'!$B$15:$B$19</c:f>
              <c:numCache>
                <c:formatCode>General</c:formatCode>
                <c:ptCount val="5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  <c:pt idx="4">
                  <c:v>2016</c:v>
                </c:pt>
              </c:numCache>
            </c:numRef>
          </c:cat>
          <c:val>
            <c:numRef>
              <c:f>'PM10 DATE ZILNICE medii anuale'!$E$15:$E$19</c:f>
              <c:numCache>
                <c:formatCode>General</c:formatCode>
                <c:ptCount val="5"/>
                <c:pt idx="0" formatCode="#,##0.00">
                  <c:v>31</c:v>
                </c:pt>
                <c:pt idx="1">
                  <c:v>42</c:v>
                </c:pt>
                <c:pt idx="2">
                  <c:v>52</c:v>
                </c:pt>
                <c:pt idx="3">
                  <c:v>107</c:v>
                </c:pt>
                <c:pt idx="4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11-40E0-BCBF-9565D45B9B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88822000"/>
        <c:axId val="1"/>
      </c:barChart>
      <c:lineChart>
        <c:grouping val="standard"/>
        <c:varyColors val="0"/>
        <c:ser>
          <c:idx val="1"/>
          <c:order val="1"/>
          <c:tx>
            <c:strRef>
              <c:f>'PM10 DATE ZILNICE medii anuale'!$D$14</c:f>
              <c:strCache>
                <c:ptCount val="1"/>
                <c:pt idx="0">
                  <c:v>VL 24 ore</c:v>
                </c:pt>
              </c:strCache>
            </c:strRef>
          </c:tx>
          <c:spPr>
            <a:ln w="28575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'PM10 DATE ZILNICE medii anuale'!$B$15:$B$19</c:f>
              <c:numCache>
                <c:formatCode>General</c:formatCode>
                <c:ptCount val="5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  <c:pt idx="4">
                  <c:v>2016</c:v>
                </c:pt>
              </c:numCache>
            </c:numRef>
          </c:cat>
          <c:val>
            <c:numRef>
              <c:f>'PM10 DATE ZILNICE medii anuale'!$D$15:$D$19</c:f>
              <c:numCache>
                <c:formatCode>General</c:formatCode>
                <c:ptCount val="5"/>
                <c:pt idx="0">
                  <c:v>50</c:v>
                </c:pt>
                <c:pt idx="1">
                  <c:v>50</c:v>
                </c:pt>
                <c:pt idx="2">
                  <c:v>50</c:v>
                </c:pt>
                <c:pt idx="3">
                  <c:v>50</c:v>
                </c:pt>
                <c:pt idx="4">
                  <c:v>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211-40E0-BCBF-9565D45B9B51}"/>
            </c:ext>
          </c:extLst>
        </c:ser>
        <c:ser>
          <c:idx val="3"/>
          <c:order val="3"/>
          <c:tx>
            <c:strRef>
              <c:f>'PM10 DATE ZILNICE medii anuale'!$F$14</c:f>
              <c:strCache>
                <c:ptCount val="1"/>
                <c:pt idx="0">
                  <c:v>PSE 24 ore</c:v>
                </c:pt>
              </c:strCache>
            </c:strRef>
          </c:tx>
          <c:spPr>
            <a:ln w="28575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'PM10 DATE ZILNICE medii anuale'!$B$15:$B$19</c:f>
              <c:numCache>
                <c:formatCode>General</c:formatCode>
                <c:ptCount val="5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  <c:pt idx="4">
                  <c:v>2016</c:v>
                </c:pt>
              </c:numCache>
            </c:numRef>
          </c:cat>
          <c:val>
            <c:numRef>
              <c:f>'PM10 DATE ZILNICE medii anuale'!$F$15:$F$19</c:f>
              <c:numCache>
                <c:formatCode>General</c:formatCode>
                <c:ptCount val="5"/>
                <c:pt idx="0">
                  <c:v>35</c:v>
                </c:pt>
                <c:pt idx="1">
                  <c:v>35</c:v>
                </c:pt>
                <c:pt idx="2">
                  <c:v>35</c:v>
                </c:pt>
                <c:pt idx="3">
                  <c:v>35</c:v>
                </c:pt>
                <c:pt idx="4">
                  <c:v>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211-40E0-BCBF-9565D45B9B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8822000"/>
        <c:axId val="1"/>
      </c:lineChart>
      <c:catAx>
        <c:axId val="588822000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5888220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6.5647581798445875E-2"/>
          <c:y val="0.89798946910777266"/>
          <c:w val="0.87311359603025551"/>
          <c:h val="7.4832455758981009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825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400" b="0" i="0" u="none" strike="noStrike" baseline="0">
                <a:solidFill>
                  <a:srgbClr val="333333"/>
                </a:solidFill>
                <a:latin typeface="Calibri"/>
                <a:cs typeface="Calibri"/>
              </a:rPr>
              <a:t>OT-1</a:t>
            </a:r>
          </a:p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400" b="0" i="0" u="none" strike="noStrike" baseline="0">
                <a:solidFill>
                  <a:srgbClr val="333333"/>
                </a:solidFill>
                <a:latin typeface="Calibri"/>
                <a:cs typeface="Calibri"/>
              </a:rPr>
              <a:t>PM10</a:t>
            </a:r>
          </a:p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400" b="0" i="0" u="none" strike="noStrike" baseline="0">
                <a:solidFill>
                  <a:srgbClr val="333333"/>
                </a:solidFill>
                <a:latin typeface="Calibri"/>
                <a:cs typeface="Calibri"/>
              </a:rPr>
              <a:t>Profil lunar</a:t>
            </a:r>
          </a:p>
        </c:rich>
      </c:tx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7.537226395431687E-2"/>
          <c:y val="0.23145854634226082"/>
          <c:w val="0.91489258952214614"/>
          <c:h val="0.42516083353998924"/>
        </c:manualLayout>
      </c:layout>
      <c:lineChart>
        <c:grouping val="standard"/>
        <c:varyColors val="0"/>
        <c:ser>
          <c:idx val="0"/>
          <c:order val="0"/>
          <c:tx>
            <c:strRef>
              <c:f>'PM10 LUNAR'!$I$379</c:f>
              <c:strCache>
                <c:ptCount val="1"/>
                <c:pt idx="0">
                  <c:v>2020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'PM10 LUNAR'!$H$380:$H$391</c:f>
              <c:strCache>
                <c:ptCount val="12"/>
                <c:pt idx="0">
                  <c:v>ianuarie</c:v>
                </c:pt>
                <c:pt idx="1">
                  <c:v>februarie</c:v>
                </c:pt>
                <c:pt idx="2">
                  <c:v>martie</c:v>
                </c:pt>
                <c:pt idx="3">
                  <c:v>aprilie</c:v>
                </c:pt>
                <c:pt idx="4">
                  <c:v>mai</c:v>
                </c:pt>
                <c:pt idx="5">
                  <c:v>iunie</c:v>
                </c:pt>
                <c:pt idx="6">
                  <c:v>iulie</c:v>
                </c:pt>
                <c:pt idx="7">
                  <c:v>august</c:v>
                </c:pt>
                <c:pt idx="8">
                  <c:v>septembrie</c:v>
                </c:pt>
                <c:pt idx="9">
                  <c:v>octombrie</c:v>
                </c:pt>
                <c:pt idx="10">
                  <c:v>noiembrie</c:v>
                </c:pt>
                <c:pt idx="11">
                  <c:v>decembrie</c:v>
                </c:pt>
              </c:strCache>
            </c:strRef>
          </c:cat>
          <c:val>
            <c:numRef>
              <c:f>'PM10 LUNAR'!$I$380:$I$391</c:f>
              <c:numCache>
                <c:formatCode>General</c:formatCode>
                <c:ptCount val="12"/>
                <c:pt idx="0">
                  <c:v>34.424193548387095</c:v>
                </c:pt>
                <c:pt idx="1">
                  <c:v>18.453103448275865</c:v>
                </c:pt>
                <c:pt idx="2">
                  <c:v>23.618666666666666</c:v>
                </c:pt>
                <c:pt idx="3">
                  <c:v>22.210333333333338</c:v>
                </c:pt>
                <c:pt idx="4">
                  <c:v>15.947096774193545</c:v>
                </c:pt>
                <c:pt idx="5">
                  <c:v>17.868666666666673</c:v>
                </c:pt>
                <c:pt idx="6">
                  <c:v>18.541290322580647</c:v>
                </c:pt>
                <c:pt idx="7">
                  <c:v>18.838999999999999</c:v>
                </c:pt>
                <c:pt idx="8">
                  <c:v>23.052500000000002</c:v>
                </c:pt>
                <c:pt idx="9">
                  <c:v>17.297419354838706</c:v>
                </c:pt>
                <c:pt idx="10">
                  <c:v>21.826428571428576</c:v>
                </c:pt>
                <c:pt idx="11">
                  <c:v>17.980689655172412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250-4812-84B0-E707AC31C52C}"/>
            </c:ext>
          </c:extLst>
        </c:ser>
        <c:ser>
          <c:idx val="1"/>
          <c:order val="1"/>
          <c:tx>
            <c:strRef>
              <c:f>'PM10 LUNAR'!$J$379</c:f>
              <c:strCache>
                <c:ptCount val="1"/>
                <c:pt idx="0">
                  <c:v>2019</c:v>
                </c:pt>
              </c:strCache>
            </c:strRef>
          </c:tx>
          <c:spPr>
            <a:ln w="28575" cap="rnd">
              <a:solidFill>
                <a:srgbClr val="C00000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'PM10 LUNAR'!$H$380:$H$391</c:f>
              <c:strCache>
                <c:ptCount val="12"/>
                <c:pt idx="0">
                  <c:v>ianuarie</c:v>
                </c:pt>
                <c:pt idx="1">
                  <c:v>februarie</c:v>
                </c:pt>
                <c:pt idx="2">
                  <c:v>martie</c:v>
                </c:pt>
                <c:pt idx="3">
                  <c:v>aprilie</c:v>
                </c:pt>
                <c:pt idx="4">
                  <c:v>mai</c:v>
                </c:pt>
                <c:pt idx="5">
                  <c:v>iunie</c:v>
                </c:pt>
                <c:pt idx="6">
                  <c:v>iulie</c:v>
                </c:pt>
                <c:pt idx="7">
                  <c:v>august</c:v>
                </c:pt>
                <c:pt idx="8">
                  <c:v>septembrie</c:v>
                </c:pt>
                <c:pt idx="9">
                  <c:v>octombrie</c:v>
                </c:pt>
                <c:pt idx="10">
                  <c:v>noiembrie</c:v>
                </c:pt>
                <c:pt idx="11">
                  <c:v>decembrie</c:v>
                </c:pt>
              </c:strCache>
            </c:strRef>
          </c:cat>
          <c:val>
            <c:numRef>
              <c:f>'PM10 LUNAR'!$J$380:$J$391</c:f>
              <c:numCache>
                <c:formatCode>General</c:formatCode>
                <c:ptCount val="12"/>
                <c:pt idx="0">
                  <c:v>23.95548387096774</c:v>
                </c:pt>
                <c:pt idx="1">
                  <c:v>23.601599999999998</c:v>
                </c:pt>
                <c:pt idx="2">
                  <c:v>25.661538461538459</c:v>
                </c:pt>
                <c:pt idx="3">
                  <c:v>22.779655172413793</c:v>
                </c:pt>
                <c:pt idx="4">
                  <c:v>21.958965517241381</c:v>
                </c:pt>
                <c:pt idx="5">
                  <c:v>24.194444444444439</c:v>
                </c:pt>
                <c:pt idx="6">
                  <c:v>20.561666666666664</c:v>
                </c:pt>
                <c:pt idx="7">
                  <c:v>21.183548387096767</c:v>
                </c:pt>
                <c:pt idx="8">
                  <c:v>25.769666666666662</c:v>
                </c:pt>
                <c:pt idx="9">
                  <c:v>33.360967741935475</c:v>
                </c:pt>
                <c:pt idx="10">
                  <c:v>17.98233333333333</c:v>
                </c:pt>
                <c:pt idx="11">
                  <c:v>24.462258064516135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250-4812-84B0-E707AC31C52C}"/>
            </c:ext>
          </c:extLst>
        </c:ser>
        <c:ser>
          <c:idx val="2"/>
          <c:order val="2"/>
          <c:tx>
            <c:strRef>
              <c:f>'PM10 LUNAR'!$K$379</c:f>
              <c:strCache>
                <c:ptCount val="1"/>
                <c:pt idx="0">
                  <c:v>2018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'PM10 LUNAR'!$H$380:$H$391</c:f>
              <c:strCache>
                <c:ptCount val="12"/>
                <c:pt idx="0">
                  <c:v>ianuarie</c:v>
                </c:pt>
                <c:pt idx="1">
                  <c:v>februarie</c:v>
                </c:pt>
                <c:pt idx="2">
                  <c:v>martie</c:v>
                </c:pt>
                <c:pt idx="3">
                  <c:v>aprilie</c:v>
                </c:pt>
                <c:pt idx="4">
                  <c:v>mai</c:v>
                </c:pt>
                <c:pt idx="5">
                  <c:v>iunie</c:v>
                </c:pt>
                <c:pt idx="6">
                  <c:v>iulie</c:v>
                </c:pt>
                <c:pt idx="7">
                  <c:v>august</c:v>
                </c:pt>
                <c:pt idx="8">
                  <c:v>septembrie</c:v>
                </c:pt>
                <c:pt idx="9">
                  <c:v>octombrie</c:v>
                </c:pt>
                <c:pt idx="10">
                  <c:v>noiembrie</c:v>
                </c:pt>
                <c:pt idx="11">
                  <c:v>decembrie</c:v>
                </c:pt>
              </c:strCache>
            </c:strRef>
          </c:cat>
          <c:val>
            <c:numRef>
              <c:f>'PM10 LUNAR'!$K$380:$K$391</c:f>
              <c:numCache>
                <c:formatCode>General</c:formatCode>
                <c:ptCount val="12"/>
                <c:pt idx="0">
                  <c:v>20.468571428571433</c:v>
                </c:pt>
                <c:pt idx="1">
                  <c:v>24.695000000000004</c:v>
                </c:pt>
                <c:pt idx="2">
                  <c:v>26.244516129032263</c:v>
                </c:pt>
                <c:pt idx="3">
                  <c:v>34.289333333333325</c:v>
                </c:pt>
                <c:pt idx="4">
                  <c:v>24.494333333333334</c:v>
                </c:pt>
                <c:pt idx="5">
                  <c:v>20.259333333333334</c:v>
                </c:pt>
                <c:pt idx="6">
                  <c:v>16.706774193548391</c:v>
                </c:pt>
                <c:pt idx="7">
                  <c:v>21.750344827586211</c:v>
                </c:pt>
                <c:pt idx="8">
                  <c:v>25.857692307692307</c:v>
                </c:pt>
                <c:pt idx="9">
                  <c:v>28.523225806451613</c:v>
                </c:pt>
                <c:pt idx="10">
                  <c:v>22.846333333333337</c:v>
                </c:pt>
                <c:pt idx="11">
                  <c:v>22.436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250-4812-84B0-E707AC31C52C}"/>
            </c:ext>
          </c:extLst>
        </c:ser>
        <c:ser>
          <c:idx val="3"/>
          <c:order val="3"/>
          <c:tx>
            <c:strRef>
              <c:f>'PM10 LUNAR'!$L$379</c:f>
              <c:strCache>
                <c:ptCount val="1"/>
                <c:pt idx="0">
                  <c:v>2017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'PM10 LUNAR'!$H$380:$H$391</c:f>
              <c:strCache>
                <c:ptCount val="12"/>
                <c:pt idx="0">
                  <c:v>ianuarie</c:v>
                </c:pt>
                <c:pt idx="1">
                  <c:v>februarie</c:v>
                </c:pt>
                <c:pt idx="2">
                  <c:v>martie</c:v>
                </c:pt>
                <c:pt idx="3">
                  <c:v>aprilie</c:v>
                </c:pt>
                <c:pt idx="4">
                  <c:v>mai</c:v>
                </c:pt>
                <c:pt idx="5">
                  <c:v>iunie</c:v>
                </c:pt>
                <c:pt idx="6">
                  <c:v>iulie</c:v>
                </c:pt>
                <c:pt idx="7">
                  <c:v>august</c:v>
                </c:pt>
                <c:pt idx="8">
                  <c:v>septembrie</c:v>
                </c:pt>
                <c:pt idx="9">
                  <c:v>octombrie</c:v>
                </c:pt>
                <c:pt idx="10">
                  <c:v>noiembrie</c:v>
                </c:pt>
                <c:pt idx="11">
                  <c:v>decembrie</c:v>
                </c:pt>
              </c:strCache>
            </c:strRef>
          </c:cat>
          <c:val>
            <c:numRef>
              <c:f>'PM10 LUNAR'!$L$380:$L$391</c:f>
              <c:numCache>
                <c:formatCode>General</c:formatCode>
                <c:ptCount val="12"/>
                <c:pt idx="0">
                  <c:v>42.757419354838703</c:v>
                </c:pt>
                <c:pt idx="1">
                  <c:v>47.899166666666673</c:v>
                </c:pt>
                <c:pt idx="2">
                  <c:v>30.809032258064512</c:v>
                </c:pt>
                <c:pt idx="3">
                  <c:v>30.002333333333336</c:v>
                </c:pt>
                <c:pt idx="4">
                  <c:v>32.003548387096778</c:v>
                </c:pt>
                <c:pt idx="5">
                  <c:v>30.939999999999998</c:v>
                </c:pt>
                <c:pt idx="6">
                  <c:v>29.707272727272724</c:v>
                </c:pt>
                <c:pt idx="7">
                  <c:v>36.227857142857147</c:v>
                </c:pt>
                <c:pt idx="8">
                  <c:v>29.932666666666673</c:v>
                </c:pt>
                <c:pt idx="9">
                  <c:v>28.504137931034478</c:v>
                </c:pt>
                <c:pt idx="10">
                  <c:v>23.00782608695652</c:v>
                </c:pt>
                <c:pt idx="11">
                  <c:v>24.31461538461539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250-4812-84B0-E707AC31C52C}"/>
            </c:ext>
          </c:extLst>
        </c:ser>
        <c:ser>
          <c:idx val="4"/>
          <c:order val="4"/>
          <c:tx>
            <c:strRef>
              <c:f>'PM10 LUNAR'!$M$379</c:f>
              <c:strCache>
                <c:ptCount val="1"/>
                <c:pt idx="0">
                  <c:v>2016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'PM10 LUNAR'!$H$380:$H$391</c:f>
              <c:strCache>
                <c:ptCount val="12"/>
                <c:pt idx="0">
                  <c:v>ianuarie</c:v>
                </c:pt>
                <c:pt idx="1">
                  <c:v>februarie</c:v>
                </c:pt>
                <c:pt idx="2">
                  <c:v>martie</c:v>
                </c:pt>
                <c:pt idx="3">
                  <c:v>aprilie</c:v>
                </c:pt>
                <c:pt idx="4">
                  <c:v>mai</c:v>
                </c:pt>
                <c:pt idx="5">
                  <c:v>iunie</c:v>
                </c:pt>
                <c:pt idx="6">
                  <c:v>iulie</c:v>
                </c:pt>
                <c:pt idx="7">
                  <c:v>august</c:v>
                </c:pt>
                <c:pt idx="8">
                  <c:v>septembrie</c:v>
                </c:pt>
                <c:pt idx="9">
                  <c:v>octombrie</c:v>
                </c:pt>
                <c:pt idx="10">
                  <c:v>noiembrie</c:v>
                </c:pt>
                <c:pt idx="11">
                  <c:v>decembrie</c:v>
                </c:pt>
              </c:strCache>
            </c:strRef>
          </c:cat>
          <c:val>
            <c:numRef>
              <c:f>'PM10 LUNAR'!$M$380:$M$391</c:f>
              <c:numCache>
                <c:formatCode>General</c:formatCode>
                <c:ptCount val="12"/>
                <c:pt idx="0">
                  <c:v>35.133571428571422</c:v>
                </c:pt>
                <c:pt idx="1">
                  <c:v>26.145172413793102</c:v>
                </c:pt>
                <c:pt idx="2">
                  <c:v>22.213225806451607</c:v>
                </c:pt>
                <c:pt idx="3">
                  <c:v>25.846666666666668</c:v>
                </c:pt>
                <c:pt idx="4">
                  <c:v>20.501666666666665</c:v>
                </c:pt>
                <c:pt idx="5">
                  <c:v>29.65111111111111</c:v>
                </c:pt>
                <c:pt idx="7">
                  <c:v>21.828235294117647</c:v>
                </c:pt>
                <c:pt idx="8">
                  <c:v>25.696333333333332</c:v>
                </c:pt>
                <c:pt idx="9">
                  <c:v>17.42064516129032</c:v>
                </c:pt>
                <c:pt idx="10">
                  <c:v>19.989333333333331</c:v>
                </c:pt>
                <c:pt idx="11">
                  <c:v>38.090967741935486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250-4812-84B0-E707AC31C52C}"/>
            </c:ext>
          </c:extLst>
        </c:ser>
        <c:ser>
          <c:idx val="5"/>
          <c:order val="5"/>
          <c:tx>
            <c:strRef>
              <c:f>'PM10 LUNAR'!$N$379</c:f>
              <c:strCache>
                <c:ptCount val="1"/>
                <c:pt idx="0">
                  <c:v>2015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'PM10 LUNAR'!$H$380:$H$391</c:f>
              <c:strCache>
                <c:ptCount val="12"/>
                <c:pt idx="0">
                  <c:v>ianuarie</c:v>
                </c:pt>
                <c:pt idx="1">
                  <c:v>februarie</c:v>
                </c:pt>
                <c:pt idx="2">
                  <c:v>martie</c:v>
                </c:pt>
                <c:pt idx="3">
                  <c:v>aprilie</c:v>
                </c:pt>
                <c:pt idx="4">
                  <c:v>mai</c:v>
                </c:pt>
                <c:pt idx="5">
                  <c:v>iunie</c:v>
                </c:pt>
                <c:pt idx="6">
                  <c:v>iulie</c:v>
                </c:pt>
                <c:pt idx="7">
                  <c:v>august</c:v>
                </c:pt>
                <c:pt idx="8">
                  <c:v>septembrie</c:v>
                </c:pt>
                <c:pt idx="9">
                  <c:v>octombrie</c:v>
                </c:pt>
                <c:pt idx="10">
                  <c:v>noiembrie</c:v>
                </c:pt>
                <c:pt idx="11">
                  <c:v>decembrie</c:v>
                </c:pt>
              </c:strCache>
            </c:strRef>
          </c:cat>
          <c:val>
            <c:numRef>
              <c:f>'PM10 LUNAR'!$N$380:$N$391</c:f>
              <c:numCache>
                <c:formatCode>General</c:formatCode>
                <c:ptCount val="12"/>
                <c:pt idx="0">
                  <c:v>35.133571428571422</c:v>
                </c:pt>
                <c:pt idx="1">
                  <c:v>26.145172413793102</c:v>
                </c:pt>
                <c:pt idx="2">
                  <c:v>22.213225806451607</c:v>
                </c:pt>
                <c:pt idx="3">
                  <c:v>25.846666666666668</c:v>
                </c:pt>
                <c:pt idx="4">
                  <c:v>22.910833333333333</c:v>
                </c:pt>
                <c:pt idx="5">
                  <c:v>20.990333333333336</c:v>
                </c:pt>
                <c:pt idx="6">
                  <c:v>28.841612903225812</c:v>
                </c:pt>
                <c:pt idx="7">
                  <c:v>27.859655172413799</c:v>
                </c:pt>
                <c:pt idx="8">
                  <c:v>22.186333333333327</c:v>
                </c:pt>
                <c:pt idx="9">
                  <c:v>22.014193548387091</c:v>
                </c:pt>
                <c:pt idx="10">
                  <c:v>34.536333333333332</c:v>
                </c:pt>
                <c:pt idx="11">
                  <c:v>42.538709677419362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6250-4812-84B0-E707AC31C52C}"/>
            </c:ext>
          </c:extLst>
        </c:ser>
        <c:ser>
          <c:idx val="6"/>
          <c:order val="6"/>
          <c:tx>
            <c:strRef>
              <c:f>'PM10 LUNAR'!$O$379</c:f>
              <c:strCache>
                <c:ptCount val="1"/>
                <c:pt idx="0">
                  <c:v>2014</c:v>
                </c:pt>
              </c:strCache>
            </c:strRef>
          </c:tx>
          <c:spPr>
            <a:ln w="28575" cap="rnd">
              <a:solidFill>
                <a:srgbClr val="7030A0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'PM10 LUNAR'!$H$380:$H$391</c:f>
              <c:strCache>
                <c:ptCount val="12"/>
                <c:pt idx="0">
                  <c:v>ianuarie</c:v>
                </c:pt>
                <c:pt idx="1">
                  <c:v>februarie</c:v>
                </c:pt>
                <c:pt idx="2">
                  <c:v>martie</c:v>
                </c:pt>
                <c:pt idx="3">
                  <c:v>aprilie</c:v>
                </c:pt>
                <c:pt idx="4">
                  <c:v>mai</c:v>
                </c:pt>
                <c:pt idx="5">
                  <c:v>iunie</c:v>
                </c:pt>
                <c:pt idx="6">
                  <c:v>iulie</c:v>
                </c:pt>
                <c:pt idx="7">
                  <c:v>august</c:v>
                </c:pt>
                <c:pt idx="8">
                  <c:v>septembrie</c:v>
                </c:pt>
                <c:pt idx="9">
                  <c:v>octombrie</c:v>
                </c:pt>
                <c:pt idx="10">
                  <c:v>noiembrie</c:v>
                </c:pt>
                <c:pt idx="11">
                  <c:v>decembrie</c:v>
                </c:pt>
              </c:strCache>
            </c:strRef>
          </c:cat>
          <c:val>
            <c:numRef>
              <c:f>'PM10 LUNAR'!$O$380:$O$391</c:f>
              <c:numCache>
                <c:formatCode>General</c:formatCode>
                <c:ptCount val="12"/>
                <c:pt idx="0">
                  <c:v>34.35709677419355</c:v>
                </c:pt>
                <c:pt idx="1">
                  <c:v>32.666071428571421</c:v>
                </c:pt>
                <c:pt idx="2">
                  <c:v>24.369677419354836</c:v>
                </c:pt>
                <c:pt idx="3">
                  <c:v>21.465666666666667</c:v>
                </c:pt>
                <c:pt idx="4">
                  <c:v>18.341290322580647</c:v>
                </c:pt>
                <c:pt idx="5">
                  <c:v>16.344137931034485</c:v>
                </c:pt>
                <c:pt idx="6">
                  <c:v>21.745333333333338</c:v>
                </c:pt>
                <c:pt idx="7">
                  <c:v>22.139655172413793</c:v>
                </c:pt>
                <c:pt idx="8">
                  <c:v>25.607333333333326</c:v>
                </c:pt>
                <c:pt idx="9">
                  <c:v>27.489032258064519</c:v>
                </c:pt>
                <c:pt idx="10">
                  <c:v>33.634999999999998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6250-4812-84B0-E707AC31C52C}"/>
            </c:ext>
          </c:extLst>
        </c:ser>
        <c:ser>
          <c:idx val="7"/>
          <c:order val="7"/>
          <c:tx>
            <c:strRef>
              <c:f>'PM10 LUNAR'!$P$379</c:f>
              <c:strCache>
                <c:ptCount val="1"/>
                <c:pt idx="0">
                  <c:v>MEDIA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'PM10 LUNAR'!$H$380:$H$391</c:f>
              <c:strCache>
                <c:ptCount val="12"/>
                <c:pt idx="0">
                  <c:v>ianuarie</c:v>
                </c:pt>
                <c:pt idx="1">
                  <c:v>februarie</c:v>
                </c:pt>
                <c:pt idx="2">
                  <c:v>martie</c:v>
                </c:pt>
                <c:pt idx="3">
                  <c:v>aprilie</c:v>
                </c:pt>
                <c:pt idx="4">
                  <c:v>mai</c:v>
                </c:pt>
                <c:pt idx="5">
                  <c:v>iunie</c:v>
                </c:pt>
                <c:pt idx="6">
                  <c:v>iulie</c:v>
                </c:pt>
                <c:pt idx="7">
                  <c:v>august</c:v>
                </c:pt>
                <c:pt idx="8">
                  <c:v>septembrie</c:v>
                </c:pt>
                <c:pt idx="9">
                  <c:v>octombrie</c:v>
                </c:pt>
                <c:pt idx="10">
                  <c:v>noiembrie</c:v>
                </c:pt>
                <c:pt idx="11">
                  <c:v>decembrie</c:v>
                </c:pt>
              </c:strCache>
            </c:strRef>
          </c:cat>
          <c:val>
            <c:numRef>
              <c:f>'PM10 LUNAR'!$P$380:$P$391</c:f>
              <c:numCache>
                <c:formatCode>General</c:formatCode>
                <c:ptCount val="12"/>
                <c:pt idx="0">
                  <c:v>32.318558262014484</c:v>
                </c:pt>
                <c:pt idx="1">
                  <c:v>28.515040910157165</c:v>
                </c:pt>
                <c:pt idx="2">
                  <c:v>25.018554649651428</c:v>
                </c:pt>
                <c:pt idx="3">
                  <c:v>26.06295073891626</c:v>
                </c:pt>
                <c:pt idx="4">
                  <c:v>22.308247762063669</c:v>
                </c:pt>
                <c:pt idx="5">
                  <c:v>22.892575259989052</c:v>
                </c:pt>
                <c:pt idx="6">
                  <c:v>22.683991691104595</c:v>
                </c:pt>
                <c:pt idx="7">
                  <c:v>24.261185142355053</c:v>
                </c:pt>
                <c:pt idx="8">
                  <c:v>25.443217948717944</c:v>
                </c:pt>
                <c:pt idx="9">
                  <c:v>24.944231686000315</c:v>
                </c:pt>
                <c:pt idx="10">
                  <c:v>24.831941141674061</c:v>
                </c:pt>
                <c:pt idx="11">
                  <c:v>28.303873420609801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6250-4812-84B0-E707AC31C5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88821168"/>
        <c:axId val="1"/>
      </c:lineChart>
      <c:catAx>
        <c:axId val="588821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5888211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21739807261723468"/>
          <c:y val="0.84678007495052421"/>
          <c:w val="0.57423099473885097"/>
          <c:h val="0.1194843291647367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825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 dirty="0"/>
              <a:t>Emisii PM</a:t>
            </a:r>
            <a:r>
              <a:rPr lang="ro-RO" baseline="-25000" dirty="0"/>
              <a:t>10</a:t>
            </a:r>
            <a:r>
              <a:rPr lang="ro-RO" dirty="0"/>
              <a:t> pe categorii de vehicule 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Sheet1!$E$1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6790B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5C6D-4523-A085-BCE1EC27FE64}"/>
              </c:ext>
            </c:extLst>
          </c:dPt>
          <c:cat>
            <c:strRef>
              <c:f>Sheet1!$C$2:$C$5</c:f>
              <c:strCache>
                <c:ptCount val="4"/>
                <c:pt idx="0">
                  <c:v>Passenger Cars</c:v>
                </c:pt>
                <c:pt idx="1">
                  <c:v>Light Duty Vehicles</c:v>
                </c:pt>
                <c:pt idx="2">
                  <c:v>HDV-Buses and Trucks</c:v>
                </c:pt>
                <c:pt idx="3">
                  <c:v>Motorcycles &amp; Mopeds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19.092026356912871</c:v>
                </c:pt>
                <c:pt idx="1">
                  <c:v>10.128611085399397</c:v>
                </c:pt>
                <c:pt idx="2">
                  <c:v>21.740207353080432</c:v>
                </c:pt>
                <c:pt idx="3">
                  <c:v>7.3397846255270377E-2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69-433E-AD3F-0C54C63F746F}"/>
            </c:ext>
          </c:extLst>
        </c:ser>
        <c:ser>
          <c:idx val="1"/>
          <c:order val="1"/>
          <c:tx>
            <c:strRef>
              <c:f>Sheet1!$F$1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C6D-4523-A085-BCE1EC27FE64}"/>
              </c:ext>
            </c:extLst>
          </c:dPt>
          <c:cat>
            <c:strRef>
              <c:f>Sheet1!$C$2:$C$5</c:f>
              <c:strCache>
                <c:ptCount val="4"/>
                <c:pt idx="0">
                  <c:v>Passenger Cars</c:v>
                </c:pt>
                <c:pt idx="1">
                  <c:v>Light Duty Vehicles</c:v>
                </c:pt>
                <c:pt idx="2">
                  <c:v>HDV-Buses and Trucks</c:v>
                </c:pt>
                <c:pt idx="3">
                  <c:v>Motorcycles &amp; Mopeds</c:v>
                </c:pt>
              </c:strCache>
            </c:strRef>
          </c:cat>
          <c:val>
            <c:numRef>
              <c:f>Sheet1!$F$2:$F$5</c:f>
              <c:numCache>
                <c:formatCode>General</c:formatCode>
                <c:ptCount val="4"/>
                <c:pt idx="0">
                  <c:v>21.101423545350617</c:v>
                </c:pt>
                <c:pt idx="1">
                  <c:v>10.522495504275959</c:v>
                </c:pt>
                <c:pt idx="2">
                  <c:v>21.825686113224151</c:v>
                </c:pt>
                <c:pt idx="3">
                  <c:v>7.9245920365930353E-2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069-433E-AD3F-0C54C63F746F}"/>
            </c:ext>
          </c:extLst>
        </c:ser>
        <c:ser>
          <c:idx val="2"/>
          <c:order val="2"/>
          <c:tx>
            <c:strRef>
              <c:f>Sheet1!$G$1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C6D-4523-A085-BCE1EC27FE64}"/>
              </c:ext>
            </c:extLst>
          </c:dPt>
          <c:cat>
            <c:strRef>
              <c:f>Sheet1!$C$2:$C$5</c:f>
              <c:strCache>
                <c:ptCount val="4"/>
                <c:pt idx="0">
                  <c:v>Passenger Cars</c:v>
                </c:pt>
                <c:pt idx="1">
                  <c:v>Light Duty Vehicles</c:v>
                </c:pt>
                <c:pt idx="2">
                  <c:v>HDV-Buses and Trucks</c:v>
                </c:pt>
                <c:pt idx="3">
                  <c:v>Motorcycles &amp; Mopeds</c:v>
                </c:pt>
              </c:strCache>
            </c:strRef>
          </c:cat>
          <c:val>
            <c:numRef>
              <c:f>Sheet1!$G$2:$G$5</c:f>
              <c:numCache>
                <c:formatCode>General</c:formatCode>
                <c:ptCount val="4"/>
                <c:pt idx="0">
                  <c:v>23.989296821055525</c:v>
                </c:pt>
                <c:pt idx="1">
                  <c:v>11.230444728068914</c:v>
                </c:pt>
                <c:pt idx="2">
                  <c:v>21.981255123584805</c:v>
                </c:pt>
                <c:pt idx="3">
                  <c:v>0.11096978609173368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069-433E-AD3F-0C54C63F746F}"/>
            </c:ext>
          </c:extLst>
        </c:ser>
        <c:ser>
          <c:idx val="3"/>
          <c:order val="3"/>
          <c:tx>
            <c:strRef>
              <c:f>Sheet1!$H$1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Sheet1!$C$2:$C$5</c:f>
              <c:strCache>
                <c:ptCount val="4"/>
                <c:pt idx="0">
                  <c:v>Passenger Cars</c:v>
                </c:pt>
                <c:pt idx="1">
                  <c:v>Light Duty Vehicles</c:v>
                </c:pt>
                <c:pt idx="2">
                  <c:v>HDV-Buses and Trucks</c:v>
                </c:pt>
                <c:pt idx="3">
                  <c:v>Motorcycles &amp; Mopeds</c:v>
                </c:pt>
              </c:strCache>
            </c:strRef>
          </c:cat>
          <c:val>
            <c:numRef>
              <c:f>Sheet1!$H$2:$H$5</c:f>
              <c:numCache>
                <c:formatCode>General</c:formatCode>
                <c:ptCount val="4"/>
                <c:pt idx="0">
                  <c:v>21.3548314278943</c:v>
                </c:pt>
                <c:pt idx="1">
                  <c:v>10.3220873820003</c:v>
                </c:pt>
                <c:pt idx="2">
                  <c:v>15.3761483769963</c:v>
                </c:pt>
                <c:pt idx="3">
                  <c:v>8.2935401038432194E-2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069-433E-AD3F-0C54C63F74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29864080"/>
        <c:axId val="1929864496"/>
      </c:barChart>
      <c:catAx>
        <c:axId val="1929864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9864496"/>
        <c:crosses val="autoZero"/>
        <c:auto val="1"/>
        <c:lblAlgn val="ctr"/>
        <c:lblOffset val="100"/>
        <c:noMultiLvlLbl val="0"/>
      </c:catAx>
      <c:valAx>
        <c:axId val="1929864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9864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 dirty="0"/>
              <a:t>Total emisii PM</a:t>
            </a:r>
            <a:r>
              <a:rPr lang="ro-RO" baseline="-25000" dirty="0"/>
              <a:t>10</a:t>
            </a:r>
            <a:r>
              <a:rPr lang="ro-RO" dirty="0"/>
              <a:t> din trafic</a:t>
            </a:r>
          </a:p>
        </c:rich>
      </c:tx>
      <c:layout>
        <c:manualLayout>
          <c:xMode val="edge"/>
          <c:yMode val="edge"/>
          <c:x val="5.295138888888884E-3"/>
          <c:y val="6.03864734299516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Sheet1!$C$6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6790B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4515-42B5-A5E4-B68DBE1B974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515-42B5-A5E4-B68DBE1B974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515-42B5-A5E4-B68DBE1B974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515-42B5-A5E4-B68DBE1B9745}"/>
              </c:ext>
            </c:extLst>
          </c:dPt>
          <c:cat>
            <c:numRef>
              <c:f>Sheet1!$E$1:$H$1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Sheet1!$E$6:$H$6</c:f>
              <c:numCache>
                <c:formatCode>General</c:formatCode>
                <c:ptCount val="4"/>
                <c:pt idx="0">
                  <c:v>2067.0342426416478</c:v>
                </c:pt>
                <c:pt idx="1">
                  <c:v>2070.5288510832165</c:v>
                </c:pt>
                <c:pt idx="2">
                  <c:v>2075.3119664588012</c:v>
                </c:pt>
                <c:pt idx="3">
                  <c:v>2066.1360025879294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2B-4A0A-8B5C-F03C1F6E37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29954880"/>
        <c:axId val="1929959040"/>
      </c:barChart>
      <c:catAx>
        <c:axId val="1929954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9959040"/>
        <c:crosses val="autoZero"/>
        <c:auto val="1"/>
        <c:lblAlgn val="ctr"/>
        <c:lblOffset val="100"/>
        <c:noMultiLvlLbl val="0"/>
      </c:catAx>
      <c:valAx>
        <c:axId val="1929959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9954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accent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 dirty="0"/>
              <a:t>Emisii PM</a:t>
            </a:r>
            <a:r>
              <a:rPr lang="ro-RO" baseline="-25000" dirty="0"/>
              <a:t>2,5</a:t>
            </a:r>
            <a:r>
              <a:rPr lang="ro-RO" dirty="0"/>
              <a:t> pe categorii de vehicule 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Sheet1!$E$1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Sheet1!$C$14:$C$17</c:f>
              <c:strCache>
                <c:ptCount val="4"/>
                <c:pt idx="0">
                  <c:v>Passenger Cars</c:v>
                </c:pt>
                <c:pt idx="1">
                  <c:v>Light Duty Vehicles</c:v>
                </c:pt>
                <c:pt idx="2">
                  <c:v>HDV-Buses and Trucks</c:v>
                </c:pt>
                <c:pt idx="3">
                  <c:v>Motorcycles &amp; Mopeds</c:v>
                </c:pt>
              </c:strCache>
            </c:strRef>
          </c:cat>
          <c:val>
            <c:numRef>
              <c:f>Sheet1!$E$14:$E$17</c:f>
              <c:numCache>
                <c:formatCode>General</c:formatCode>
                <c:ptCount val="4"/>
                <c:pt idx="0">
                  <c:v>15.59312911000713</c:v>
                </c:pt>
                <c:pt idx="1">
                  <c:v>8.8517750586880517</c:v>
                </c:pt>
                <c:pt idx="2">
                  <c:v>18.917100148914642</c:v>
                </c:pt>
                <c:pt idx="3">
                  <c:v>6.7807392261552024E-2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7A-4E30-BCF3-BC8DBE914935}"/>
            </c:ext>
          </c:extLst>
        </c:ser>
        <c:ser>
          <c:idx val="1"/>
          <c:order val="1"/>
          <c:tx>
            <c:strRef>
              <c:f>Sheet1!$F$1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Sheet1!$C$14:$C$17</c:f>
              <c:strCache>
                <c:ptCount val="4"/>
                <c:pt idx="0">
                  <c:v>Passenger Cars</c:v>
                </c:pt>
                <c:pt idx="1">
                  <c:v>Light Duty Vehicles</c:v>
                </c:pt>
                <c:pt idx="2">
                  <c:v>HDV-Buses and Trucks</c:v>
                </c:pt>
                <c:pt idx="3">
                  <c:v>Motorcycles &amp; Mopeds</c:v>
                </c:pt>
              </c:strCache>
            </c:strRef>
          </c:cat>
          <c:val>
            <c:numRef>
              <c:f>Sheet1!$F$14:$F$17</c:f>
              <c:numCache>
                <c:formatCode>General</c:formatCode>
                <c:ptCount val="4"/>
                <c:pt idx="0">
                  <c:v>17.206931269368276</c:v>
                </c:pt>
                <c:pt idx="1">
                  <c:v>9.1918769522361803</c:v>
                </c:pt>
                <c:pt idx="2">
                  <c:v>18.896007509514554</c:v>
                </c:pt>
                <c:pt idx="3">
                  <c:v>7.3131896316508488E-2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7A-4E30-BCF3-BC8DBE914935}"/>
            </c:ext>
          </c:extLst>
        </c:ser>
        <c:ser>
          <c:idx val="2"/>
          <c:order val="2"/>
          <c:tx>
            <c:strRef>
              <c:f>Sheet1!$G$1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Sheet1!$C$14:$C$17</c:f>
              <c:strCache>
                <c:ptCount val="4"/>
                <c:pt idx="0">
                  <c:v>Passenger Cars</c:v>
                </c:pt>
                <c:pt idx="1">
                  <c:v>Light Duty Vehicles</c:v>
                </c:pt>
                <c:pt idx="2">
                  <c:v>HDV-Buses and Trucks</c:v>
                </c:pt>
                <c:pt idx="3">
                  <c:v>Motorcycles &amp; Mopeds</c:v>
                </c:pt>
              </c:strCache>
            </c:strRef>
          </c:cat>
          <c:val>
            <c:numRef>
              <c:f>Sheet1!$G$14:$G$17</c:f>
              <c:numCache>
                <c:formatCode>General</c:formatCode>
                <c:ptCount val="4"/>
                <c:pt idx="0">
                  <c:v>19.583340405986974</c:v>
                </c:pt>
                <c:pt idx="1">
                  <c:v>9.7732778192890706</c:v>
                </c:pt>
                <c:pt idx="2">
                  <c:v>19.033060874227417</c:v>
                </c:pt>
                <c:pt idx="3">
                  <c:v>0.1023144293631925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B7A-4E30-BCF3-BC8DBE914935}"/>
            </c:ext>
          </c:extLst>
        </c:ser>
        <c:ser>
          <c:idx val="3"/>
          <c:order val="3"/>
          <c:tx>
            <c:strRef>
              <c:f>Sheet1!$H$1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Sheet1!$C$14:$C$17</c:f>
              <c:strCache>
                <c:ptCount val="4"/>
                <c:pt idx="0">
                  <c:v>Passenger Cars</c:v>
                </c:pt>
                <c:pt idx="1">
                  <c:v>Light Duty Vehicles</c:v>
                </c:pt>
                <c:pt idx="2">
                  <c:v>HDV-Buses and Trucks</c:v>
                </c:pt>
                <c:pt idx="3">
                  <c:v>Motorcycles &amp; Mopeds</c:v>
                </c:pt>
              </c:strCache>
            </c:strRef>
          </c:cat>
          <c:val>
            <c:numRef>
              <c:f>Sheet1!$H$14:$H$17</c:f>
              <c:numCache>
                <c:formatCode>General</c:formatCode>
                <c:ptCount val="4"/>
                <c:pt idx="0">
                  <c:v>17.0181871541322</c:v>
                </c:pt>
                <c:pt idx="1">
                  <c:v>8.84594048078662</c:v>
                </c:pt>
                <c:pt idx="2">
                  <c:v>12.851023856638999</c:v>
                </c:pt>
                <c:pt idx="3">
                  <c:v>7.3946345052344903E-2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B7A-4E30-BCF3-BC8DBE9149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29864080"/>
        <c:axId val="1929864496"/>
      </c:barChart>
      <c:catAx>
        <c:axId val="1929864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9864496"/>
        <c:crosses val="autoZero"/>
        <c:auto val="1"/>
        <c:lblAlgn val="ctr"/>
        <c:lblOffset val="100"/>
        <c:noMultiLvlLbl val="0"/>
      </c:catAx>
      <c:valAx>
        <c:axId val="1929864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9864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 dirty="0"/>
              <a:t>Total emisii PM</a:t>
            </a:r>
            <a:r>
              <a:rPr lang="ro-RO" baseline="-25000" dirty="0"/>
              <a:t>2,5</a:t>
            </a:r>
            <a:r>
              <a:rPr lang="ro-RO" dirty="0"/>
              <a:t> din trafic</a:t>
            </a:r>
          </a:p>
        </c:rich>
      </c:tx>
      <c:layout>
        <c:manualLayout>
          <c:xMode val="edge"/>
          <c:yMode val="edge"/>
          <c:x val="1.9411636045494309E-2"/>
          <c:y val="4.22705314009661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0843515879976333E-2"/>
          <c:y val="0.19021949953219486"/>
          <c:w val="0.8651814735177894"/>
          <c:h val="0.653429914998418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Sheet1!$C$18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6790B3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7A97-4D64-96C6-6547E6C2B6E9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A97-4D64-96C6-6547E6C2B6E9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7A97-4D64-96C6-6547E6C2B6E9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A97-4D64-96C6-6547E6C2B6E9}"/>
              </c:ext>
            </c:extLst>
          </c:dPt>
          <c:cat>
            <c:numRef>
              <c:f>Sheet1!$E$1:$H$1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Sheet1!$E$18:$H$18</c:f>
              <c:numCache>
                <c:formatCode>General</c:formatCode>
                <c:ptCount val="4"/>
                <c:pt idx="0">
                  <c:v>43.429811709871373</c:v>
                </c:pt>
                <c:pt idx="1">
                  <c:v>45.36794762743552</c:v>
                </c:pt>
                <c:pt idx="2">
                  <c:v>48.491993528866651</c:v>
                </c:pt>
                <c:pt idx="3">
                  <c:v>38.789097836610161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F6-45D1-AA09-C858B7B426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29954880"/>
        <c:axId val="1929959040"/>
      </c:barChart>
      <c:catAx>
        <c:axId val="1929954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9959040"/>
        <c:crosses val="autoZero"/>
        <c:auto val="1"/>
        <c:lblAlgn val="ctr"/>
        <c:lblOffset val="100"/>
        <c:noMultiLvlLbl val="0"/>
      </c:catAx>
      <c:valAx>
        <c:axId val="1929959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9954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accent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/>
              <a:t>Emisii Cd pe categorii de vehicule 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Sheet1!$E$1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Sheet1!$C$27:$C$30</c:f>
              <c:strCache>
                <c:ptCount val="4"/>
                <c:pt idx="0">
                  <c:v>Passenger Cars</c:v>
                </c:pt>
                <c:pt idx="1">
                  <c:v>Light Duty Vehicles</c:v>
                </c:pt>
                <c:pt idx="2">
                  <c:v>HDV-Buses and Trucks</c:v>
                </c:pt>
                <c:pt idx="3">
                  <c:v>Motorcycles &amp; Mopeds</c:v>
                </c:pt>
              </c:strCache>
            </c:strRef>
          </c:cat>
          <c:val>
            <c:numRef>
              <c:f>Sheet1!$E$27:$E$30</c:f>
              <c:numCache>
                <c:formatCode>General</c:formatCode>
                <c:ptCount val="4"/>
                <c:pt idx="0">
                  <c:v>0.31104519054867547</c:v>
                </c:pt>
                <c:pt idx="1">
                  <c:v>9.2158172911795982E-2</c:v>
                </c:pt>
                <c:pt idx="2">
                  <c:v>0.2064399957902851</c:v>
                </c:pt>
                <c:pt idx="3">
                  <c:v>5.1429826991264199E-4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FB-4950-AC4A-868452F7124E}"/>
            </c:ext>
          </c:extLst>
        </c:ser>
        <c:ser>
          <c:idx val="1"/>
          <c:order val="1"/>
          <c:tx>
            <c:strRef>
              <c:f>Sheet1!$F$1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Sheet1!$C$27:$C$30</c:f>
              <c:strCache>
                <c:ptCount val="4"/>
                <c:pt idx="0">
                  <c:v>Passenger Cars</c:v>
                </c:pt>
                <c:pt idx="1">
                  <c:v>Light Duty Vehicles</c:v>
                </c:pt>
                <c:pt idx="2">
                  <c:v>HDV-Buses and Trucks</c:v>
                </c:pt>
                <c:pt idx="3">
                  <c:v>Motorcycles &amp; Mopeds</c:v>
                </c:pt>
              </c:strCache>
            </c:strRef>
          </c:cat>
          <c:val>
            <c:numRef>
              <c:f>Sheet1!$F$27:$F$30</c:f>
              <c:numCache>
                <c:formatCode>General</c:formatCode>
                <c:ptCount val="4"/>
                <c:pt idx="0">
                  <c:v>0.34850314097744184</c:v>
                </c:pt>
                <c:pt idx="1">
                  <c:v>9.6695398252434658E-2</c:v>
                </c:pt>
                <c:pt idx="2">
                  <c:v>0.21450401893545412</c:v>
                </c:pt>
                <c:pt idx="3">
                  <c:v>5.6702917977372968E-4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FB-4950-AC4A-868452F7124E}"/>
            </c:ext>
          </c:extLst>
        </c:ser>
        <c:ser>
          <c:idx val="2"/>
          <c:order val="2"/>
          <c:tx>
            <c:strRef>
              <c:f>Sheet1!$G$1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Sheet1!$C$27:$C$30</c:f>
              <c:strCache>
                <c:ptCount val="4"/>
                <c:pt idx="0">
                  <c:v>Passenger Cars</c:v>
                </c:pt>
                <c:pt idx="1">
                  <c:v>Light Duty Vehicles</c:v>
                </c:pt>
                <c:pt idx="2">
                  <c:v>HDV-Buses and Trucks</c:v>
                </c:pt>
                <c:pt idx="3">
                  <c:v>Motorcycles &amp; Mopeds</c:v>
                </c:pt>
              </c:strCache>
            </c:strRef>
          </c:cat>
          <c:val>
            <c:numRef>
              <c:f>Sheet1!$G$27:$G$30</c:f>
              <c:numCache>
                <c:formatCode>General</c:formatCode>
                <c:ptCount val="4"/>
                <c:pt idx="0">
                  <c:v>0.38907231829547978</c:v>
                </c:pt>
                <c:pt idx="1">
                  <c:v>0.10489605442807586</c:v>
                </c:pt>
                <c:pt idx="2">
                  <c:v>0.21446956541629872</c:v>
                </c:pt>
                <c:pt idx="3">
                  <c:v>7.9123256621783174E-4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FB-4950-AC4A-868452F7124E}"/>
            </c:ext>
          </c:extLst>
        </c:ser>
        <c:ser>
          <c:idx val="3"/>
          <c:order val="3"/>
          <c:tx>
            <c:strRef>
              <c:f>Sheet1!$H$1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Sheet1!$C$27:$C$30</c:f>
              <c:strCache>
                <c:ptCount val="4"/>
                <c:pt idx="0">
                  <c:v>Passenger Cars</c:v>
                </c:pt>
                <c:pt idx="1">
                  <c:v>Light Duty Vehicles</c:v>
                </c:pt>
                <c:pt idx="2">
                  <c:v>HDV-Buses and Trucks</c:v>
                </c:pt>
                <c:pt idx="3">
                  <c:v>Motorcycles &amp; Mopeds</c:v>
                </c:pt>
              </c:strCache>
            </c:strRef>
          </c:cat>
          <c:val>
            <c:numRef>
              <c:f>Sheet1!$H$27:$H$30</c:f>
              <c:numCache>
                <c:formatCode>General</c:formatCode>
                <c:ptCount val="4"/>
                <c:pt idx="0">
                  <c:v>0.37949649610290298</c:v>
                </c:pt>
                <c:pt idx="1">
                  <c:v>0.10442906276238299</c:v>
                </c:pt>
                <c:pt idx="2">
                  <c:v>0.18179692449674001</c:v>
                </c:pt>
                <c:pt idx="3">
                  <c:v>8.4208156538121705E-4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CFB-4950-AC4A-868452F712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29864080"/>
        <c:axId val="1929864496"/>
      </c:barChart>
      <c:catAx>
        <c:axId val="1929864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9864496"/>
        <c:crosses val="autoZero"/>
        <c:auto val="1"/>
        <c:lblAlgn val="ctr"/>
        <c:lblOffset val="100"/>
        <c:noMultiLvlLbl val="0"/>
      </c:catAx>
      <c:valAx>
        <c:axId val="1929864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9864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/>
              <a:t>Total emisii Cd din trafic</a:t>
            </a:r>
          </a:p>
        </c:rich>
      </c:tx>
      <c:layout>
        <c:manualLayout>
          <c:xMode val="edge"/>
          <c:yMode val="edge"/>
          <c:x val="3.6913891622922128E-2"/>
          <c:y val="3.62318840579710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Sheet1!$C$31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6790B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5CE0-49E9-BDD1-F3E64FA697D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CE0-49E9-BDD1-F3E64FA697DE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CE0-49E9-BDD1-F3E64FA697DE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CE0-49E9-BDD1-F3E64FA697DE}"/>
              </c:ext>
            </c:extLst>
          </c:dPt>
          <c:cat>
            <c:numRef>
              <c:f>Sheet1!$E$1:$H$1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Sheet1!$E$31:$H$31</c:f>
              <c:numCache>
                <c:formatCode>General</c:formatCode>
                <c:ptCount val="4"/>
                <c:pt idx="0">
                  <c:v>0.61015765752066931</c:v>
                </c:pt>
                <c:pt idx="1">
                  <c:v>0.66026958734510433</c:v>
                </c:pt>
                <c:pt idx="2">
                  <c:v>0.70922917070607217</c:v>
                </c:pt>
                <c:pt idx="3">
                  <c:v>0.66656456492740723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3B-4558-890E-51D99652F6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29954880"/>
        <c:axId val="1929959040"/>
      </c:barChart>
      <c:catAx>
        <c:axId val="1929954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9959040"/>
        <c:crosses val="autoZero"/>
        <c:auto val="1"/>
        <c:lblAlgn val="ctr"/>
        <c:lblOffset val="100"/>
        <c:noMultiLvlLbl val="0"/>
      </c:catAx>
      <c:valAx>
        <c:axId val="1929959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9954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accent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276F5E-D38B-4AEF-83A0-53026FFF05A0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8CC71-6AE3-45CF-9FE1-9906B70E3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3DBF1-B344-4637-AE16-DC5095B72F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693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8CC71-6AE3-45CF-9FE1-9906B70E3A2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243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8CC71-6AE3-45CF-9FE1-9906B70E3A2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00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63166D8-A418-42B3-8374-E7A785EF9D30}" type="datetime1">
              <a:rPr lang="en-US"/>
              <a:pPr lvl="0"/>
              <a:t>7/28/2021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4F81D73-F5B2-42EC-A4F3-4A86E529391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69210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04ED92D-294B-4F6D-9989-598AE8540ED5}" type="datetime1">
              <a:rPr lang="en-US"/>
              <a:pPr lvl="0"/>
              <a:t>7/28/2021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E5DDD11-7A1B-4072-B48C-D340190B418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92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0F53123-FCB5-499E-AE5A-4D029232C5A4}" type="datetime1">
              <a:rPr lang="en-US"/>
              <a:pPr lvl="0"/>
              <a:t>7/28/2021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216A5A3-2D21-4221-8773-CDE371AB6D8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103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845DAAA-55DB-45D3-98E6-8BC622ED9DCA}" type="datetime1">
              <a:rPr lang="en-US"/>
              <a:pPr lvl="0"/>
              <a:t>7/28/2021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C206657-252A-4762-8883-6C25F07C1EC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94466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09AC3E5-DD19-4F25-8CC4-A594084F0BF5}" type="datetime1">
              <a:rPr lang="en-US"/>
              <a:pPr lvl="0"/>
              <a:t>7/28/2021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ACF2ECA-BA15-4072-BAF3-09468DE112E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867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AC09B6B-53DA-4892-A669-F2F0DFB61D24}" type="datetime1">
              <a:rPr lang="en-US"/>
              <a:pPr lvl="0"/>
              <a:t>7/28/2021</a:t>
            </a:fld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FF66AB1-4F74-4356-BA69-91F9B32F5A8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33802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EEF2CDB-9232-4DDF-9BC3-5C66FFC46D8D}" type="datetime1">
              <a:rPr lang="en-US"/>
              <a:pPr lvl="0"/>
              <a:t>7/28/2021</a:t>
            </a:fld>
            <a:endParaRPr lang="en-US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3707D7A-72CB-41B5-AB33-FD1B738A4A9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69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1895DF1-1C16-4921-B2D2-9ECEC39DB508}" type="datetime1">
              <a:rPr lang="en-US"/>
              <a:pPr lvl="0"/>
              <a:t>7/28/2021</a:t>
            </a:fld>
            <a:endParaRPr lang="en-US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9D99D38-290E-4BAE-B4A2-4424A2445E5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559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BB5FE94-E35A-49DD-9780-8614EFA57899}" type="datetime1">
              <a:rPr lang="en-US"/>
              <a:pPr lvl="0"/>
              <a:t>7/28/2021</a:t>
            </a:fld>
            <a:endParaRPr lang="en-US"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9D95A01-33AF-46A4-BE61-D88E6EA5E81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349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2F18AA2-A9F7-47B9-B089-712256CC243C}" type="datetime1">
              <a:rPr lang="en-US"/>
              <a:pPr lvl="0"/>
              <a:t>7/28/2021</a:t>
            </a:fld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FDFCEDD-B2DD-47D4-A3F8-5B922CD124A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34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5543D94-AF62-4679-B5F8-5DC907CBB376}" type="datetime1">
              <a:rPr lang="en-US"/>
              <a:pPr lvl="0"/>
              <a:t>7/28/2021</a:t>
            </a:fld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477554F-5DF4-46BD-B0EA-665D5D5587A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273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8BA5EC7D-C196-47E6-96E0-691951C44CEF}" type="datetime1">
              <a:rPr lang="en-US"/>
              <a:pPr lvl="0"/>
              <a:t>7/28/2021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1EFB179A-DCF7-45F4-B564-9820849EDD23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3" Type="http://schemas.openxmlformats.org/officeDocument/2006/relationships/chart" Target="../charts/chart4.xml"/><Relationship Id="rId7" Type="http://schemas.openxmlformats.org/officeDocument/2006/relationships/chart" Target="../charts/chart8.xml"/><Relationship Id="rId12" Type="http://schemas.openxmlformats.org/officeDocument/2006/relationships/chart" Target="../charts/chart1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7.xml"/><Relationship Id="rId11" Type="http://schemas.openxmlformats.org/officeDocument/2006/relationships/chart" Target="../charts/chart12.xml"/><Relationship Id="rId5" Type="http://schemas.openxmlformats.org/officeDocument/2006/relationships/chart" Target="../charts/chart6.xml"/><Relationship Id="rId10" Type="http://schemas.openxmlformats.org/officeDocument/2006/relationships/chart" Target="../charts/chart11.xml"/><Relationship Id="rId4" Type="http://schemas.openxmlformats.org/officeDocument/2006/relationships/chart" Target="../charts/chart5.xml"/><Relationship Id="rId9" Type="http://schemas.openxmlformats.org/officeDocument/2006/relationships/chart" Target="../charts/chart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chart" Target="../charts/chart14.xm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chart" Target="../charts/chart15.xml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5.png"/><Relationship Id="rId7" Type="http://schemas.openxmlformats.org/officeDocument/2006/relationships/image" Target="../media/image19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Relationship Id="rId9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cdr.eionet.europa.eu/ro/eu/aqd/e1b/envx3ht3g/" TargetMode="External"/><Relationship Id="rId2" Type="http://schemas.openxmlformats.org/officeDocument/2006/relationships/hyperlink" Target="http://www.calitate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007009"/>
              </p:ext>
            </p:extLst>
          </p:nvPr>
        </p:nvGraphicFramePr>
        <p:xfrm>
          <a:off x="673182" y="3272308"/>
          <a:ext cx="10845636" cy="24392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5425">
                  <a:extLst>
                    <a:ext uri="{9D8B030D-6E8A-4147-A177-3AD203B41FA5}">
                      <a16:colId xmlns:a16="http://schemas.microsoft.com/office/drawing/2014/main" val="913732662"/>
                    </a:ext>
                  </a:extLst>
                </a:gridCol>
                <a:gridCol w="3609490">
                  <a:extLst>
                    <a:ext uri="{9D8B030D-6E8A-4147-A177-3AD203B41FA5}">
                      <a16:colId xmlns:a16="http://schemas.microsoft.com/office/drawing/2014/main" val="2044489899"/>
                    </a:ext>
                  </a:extLst>
                </a:gridCol>
                <a:gridCol w="5440721">
                  <a:extLst>
                    <a:ext uri="{9D8B030D-6E8A-4147-A177-3AD203B41FA5}">
                      <a16:colId xmlns:a16="http://schemas.microsoft.com/office/drawing/2014/main" val="2848907714"/>
                    </a:ext>
                  </a:extLst>
                </a:gridCol>
              </a:tblGrid>
              <a:tr h="502712">
                <a:tc>
                  <a:txBody>
                    <a:bodyPr/>
                    <a:lstStyle/>
                    <a:p>
                      <a:pPr algn="ctr"/>
                      <a:r>
                        <a:rPr lang="ro-RO" sz="1600" dirty="0"/>
                        <a:t>REGIUNE	</a:t>
                      </a:r>
                    </a:p>
                    <a:p>
                      <a:pPr algn="ctr"/>
                      <a:endParaRPr lang="ro-R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600" dirty="0"/>
                        <a:t>Județ sau Zonă/Municipiu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600" dirty="0"/>
                        <a:t>DESCRIERE ACHIZITII	</a:t>
                      </a:r>
                    </a:p>
                    <a:p>
                      <a:pPr algn="ctr" fontAlgn="ctr"/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12015302"/>
                  </a:ext>
                </a:extLst>
              </a:tr>
              <a:tr h="524522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600" b="1" u="none" strike="noStrike" dirty="0">
                          <a:effectLst/>
                        </a:rPr>
                        <a:t>REGIUNEA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strike="noStrike" dirty="0">
                          <a:effectLst/>
                        </a:rPr>
                        <a:t>SUD-VEST OLTENIA</a:t>
                      </a:r>
                      <a:endParaRPr lang="ro-RO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GORJ</a:t>
                      </a:r>
                      <a:r>
                        <a:rPr lang="ro-RO" sz="1600" u="none" strike="noStrike" dirty="0">
                          <a:effectLst/>
                        </a:rPr>
                        <a:t>/</a:t>
                      </a:r>
                    </a:p>
                    <a:p>
                      <a:pPr algn="l" fontAlgn="ctr"/>
                      <a:r>
                        <a:rPr lang="en-US" sz="1600" u="none" strike="noStrike" dirty="0" err="1">
                          <a:effectLst/>
                        </a:rPr>
                        <a:t>Municipiul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Târgu</a:t>
                      </a:r>
                      <a:r>
                        <a:rPr lang="en-US" sz="1600" u="none" strike="noStrike" baseline="0" dirty="0">
                          <a:effectLst/>
                        </a:rPr>
                        <a:t>-Jiu</a:t>
                      </a:r>
                      <a:endParaRPr lang="ro-RO" sz="1600" b="1" i="0" u="none" strike="noStrike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u="none" strike="noStrike" dirty="0">
                          <a:effectLst/>
                        </a:rPr>
                        <a:t>Amplasare staţie de monitorizare (Trafic) </a:t>
                      </a:r>
                      <a:br>
                        <a:rPr lang="it-IT" sz="1600" u="none" strike="noStrike" dirty="0">
                          <a:effectLst/>
                        </a:rPr>
                      </a:br>
                      <a:r>
                        <a:rPr lang="it-IT" sz="1600" u="none" strike="noStrike" dirty="0">
                          <a:effectLst/>
                        </a:rPr>
                        <a:t>Instalare echipamente prelevare PM10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u="none" strike="noStrike" dirty="0">
                          <a:effectLst/>
                        </a:rPr>
                        <a:t>Instalare echipamente prelevare PM2.5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59296378"/>
                  </a:ext>
                </a:extLst>
              </a:tr>
              <a:tr h="519022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u="none" strike="noStrike" kern="1200" dirty="0">
                          <a:effectLst/>
                        </a:rPr>
                        <a:t>MEHEDINȚI</a:t>
                      </a:r>
                      <a:r>
                        <a:rPr lang="ro-RO" sz="1600" u="none" strike="noStrike" kern="1200" dirty="0">
                          <a:effectLst/>
                        </a:rPr>
                        <a:t>/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ro-RO" sz="1600" u="none" strike="noStrike" kern="1200" dirty="0">
                          <a:effectLst/>
                        </a:rPr>
                        <a:t>Municipiul </a:t>
                      </a:r>
                      <a:r>
                        <a:rPr lang="en-US" sz="1600" u="none" strike="noStrike" kern="1200" dirty="0" err="1">
                          <a:effectLst/>
                        </a:rPr>
                        <a:t>Drobeta-Turnu</a:t>
                      </a:r>
                      <a:r>
                        <a:rPr lang="en-US" sz="1600" u="none" strike="noStrike" kern="1200" dirty="0">
                          <a:effectLst/>
                        </a:rPr>
                        <a:t> </a:t>
                      </a:r>
                      <a:r>
                        <a:rPr lang="en-US" sz="1600" u="none" strike="noStrike" kern="1200" dirty="0" err="1">
                          <a:effectLst/>
                        </a:rPr>
                        <a:t>Severin</a:t>
                      </a:r>
                      <a:endParaRPr lang="ro-RO" sz="1600" b="1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it-IT" sz="1600" u="none" strike="noStrike" kern="1200" dirty="0">
                          <a:effectLst/>
                        </a:rPr>
                        <a:t>Amplasare staţie de monitorizare (Trafic) </a:t>
                      </a:r>
                      <a:endParaRPr lang="ro-RO" sz="1600" u="none" strike="noStrike" kern="1200" dirty="0">
                        <a:effectLst/>
                      </a:endParaRPr>
                    </a:p>
                    <a:p>
                      <a:pPr marL="0" algn="l" defTabSz="914400" rtl="0" eaLnBrk="1" fontAlgn="ctr" latinLnBrk="0" hangingPunct="1"/>
                      <a:r>
                        <a:rPr lang="it-IT" sz="1600" u="none" strike="noStrike" kern="1200" dirty="0">
                          <a:effectLst/>
                        </a:rPr>
                        <a:t>Instalare echipamente prelevare PM10</a:t>
                      </a:r>
                      <a:endParaRPr lang="it-IT" sz="1600" b="1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73900910"/>
                  </a:ext>
                </a:extLst>
              </a:tr>
              <a:tr h="519022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20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OLT</a:t>
                      </a:r>
                      <a:r>
                        <a:rPr lang="ro-RO" sz="20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/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en-US" sz="2000" b="1" u="none" strike="noStrike" kern="1200" dirty="0" err="1">
                          <a:solidFill>
                            <a:schemeClr val="bg1"/>
                          </a:solidFill>
                          <a:effectLst/>
                        </a:rPr>
                        <a:t>Municipiul</a:t>
                      </a:r>
                      <a:r>
                        <a:rPr lang="en-US" sz="20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 SLATINA</a:t>
                      </a:r>
                      <a:endParaRPr lang="ro-RO" sz="20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it-IT" sz="20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Amplasare staţie de monitorizare (Trafic) </a:t>
                      </a:r>
                      <a:endParaRPr lang="ro-RO" sz="2000" b="1" u="none" strike="noStrike" kern="12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algn="l" defTabSz="914400" rtl="0" eaLnBrk="1" fontAlgn="ctr" latinLnBrk="0" hangingPunct="1"/>
                      <a:r>
                        <a:rPr lang="it-IT" sz="20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Instalare echipamente prelevare PM</a:t>
                      </a:r>
                      <a:r>
                        <a:rPr lang="it-IT" sz="2000" b="1" u="none" strike="noStrike" kern="1200" baseline="-25000" dirty="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it-IT" sz="2000" b="1" i="0" u="none" strike="noStrike" kern="1200" baseline="-250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204314"/>
                  </a:ext>
                </a:extLst>
              </a:tr>
            </a:tbl>
          </a:graphicData>
        </a:graphic>
      </p:graphicFrame>
      <p:grpSp>
        <p:nvGrpSpPr>
          <p:cNvPr id="22" name="Group 21"/>
          <p:cNvGrpSpPr/>
          <p:nvPr/>
        </p:nvGrpSpPr>
        <p:grpSpPr>
          <a:xfrm>
            <a:off x="34229" y="0"/>
            <a:ext cx="12127291" cy="2366062"/>
            <a:chOff x="34229" y="0"/>
            <a:chExt cx="12127291" cy="2366062"/>
          </a:xfrm>
        </p:grpSpPr>
        <p:sp>
          <p:nvSpPr>
            <p:cNvPr id="7" name="Rectangle 6"/>
            <p:cNvSpPr/>
            <p:nvPr/>
          </p:nvSpPr>
          <p:spPr>
            <a:xfrm>
              <a:off x="426488" y="2071879"/>
              <a:ext cx="11572224" cy="294183"/>
            </a:xfrm>
            <a:prstGeom prst="rect">
              <a:avLst/>
            </a:prstGeom>
            <a:solidFill>
              <a:srgbClr val="C5E2FF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ro-RO" sz="1600" b="1" dirty="0">
                  <a:solidFill>
                    <a:schemeClr val="accent1">
                      <a:lumMod val="75000"/>
                    </a:schemeClr>
                  </a:solidFill>
                </a:rPr>
                <a:t>Proiect </a:t>
              </a:r>
              <a:r>
                <a:rPr lang="en-US" sz="1600" b="1" dirty="0">
                  <a:solidFill>
                    <a:schemeClr val="accent1">
                      <a:lumMod val="75000"/>
                    </a:schemeClr>
                  </a:solidFill>
                </a:rPr>
                <a:t>“</a:t>
              </a:r>
              <a:r>
                <a:rPr lang="ro-RO" sz="1600" b="1" dirty="0">
                  <a:solidFill>
                    <a:schemeClr val="accent1">
                      <a:lumMod val="75000"/>
                    </a:schemeClr>
                  </a:solidFill>
                </a:rPr>
                <a:t>Îmbunătățirea Sistemului de Evaluare și Monitorizare a Calității Aerului la nivel național</a:t>
              </a:r>
              <a:r>
                <a:rPr lang="en-US" sz="1600" b="1" dirty="0">
                  <a:solidFill>
                    <a:schemeClr val="accent1">
                      <a:lumMod val="75000"/>
                    </a:schemeClr>
                  </a:solidFill>
                </a:rPr>
                <a:t>”</a:t>
              </a:r>
              <a:r>
                <a:rPr lang="ro-RO" sz="1600" b="1" dirty="0">
                  <a:solidFill>
                    <a:schemeClr val="accent1">
                      <a:lumMod val="75000"/>
                    </a:schemeClr>
                  </a:solidFill>
                </a:rPr>
                <a:t> Cod My SMIS</a:t>
              </a:r>
              <a:r>
                <a:rPr lang="en-US" sz="1600" b="1" dirty="0">
                  <a:solidFill>
                    <a:schemeClr val="accent1">
                      <a:lumMod val="75000"/>
                    </a:schemeClr>
                  </a:solidFill>
                </a:rPr>
                <a:t>2014+:</a:t>
              </a:r>
              <a:r>
                <a:rPr lang="ro-RO" sz="1600" b="1" dirty="0">
                  <a:solidFill>
                    <a:schemeClr val="accent1">
                      <a:lumMod val="75000"/>
                    </a:schemeClr>
                  </a:solidFill>
                </a:rPr>
                <a:t> 139703</a:t>
              </a:r>
              <a:endParaRPr lang="ro-RO" sz="1600" b="1" i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229" y="0"/>
              <a:ext cx="12127291" cy="17416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6257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7837016"/>
              </p:ext>
            </p:extLst>
          </p:nvPr>
        </p:nvGraphicFramePr>
        <p:xfrm>
          <a:off x="189571" y="86111"/>
          <a:ext cx="2926080" cy="2103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7337681"/>
              </p:ext>
            </p:extLst>
          </p:nvPr>
        </p:nvGraphicFramePr>
        <p:xfrm>
          <a:off x="3239442" y="86111"/>
          <a:ext cx="2926080" cy="2103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4072489"/>
              </p:ext>
            </p:extLst>
          </p:nvPr>
        </p:nvGraphicFramePr>
        <p:xfrm>
          <a:off x="6208973" y="105315"/>
          <a:ext cx="2926080" cy="2103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4770115"/>
              </p:ext>
            </p:extLst>
          </p:nvPr>
        </p:nvGraphicFramePr>
        <p:xfrm>
          <a:off x="9302295" y="160064"/>
          <a:ext cx="2926080" cy="2103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0813145"/>
              </p:ext>
            </p:extLst>
          </p:nvPr>
        </p:nvGraphicFramePr>
        <p:xfrm>
          <a:off x="3282893" y="4612966"/>
          <a:ext cx="2926080" cy="2103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4676728"/>
              </p:ext>
            </p:extLst>
          </p:nvPr>
        </p:nvGraphicFramePr>
        <p:xfrm>
          <a:off x="6376215" y="4546989"/>
          <a:ext cx="2926080" cy="2103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3510572"/>
              </p:ext>
            </p:extLst>
          </p:nvPr>
        </p:nvGraphicFramePr>
        <p:xfrm>
          <a:off x="189571" y="2357162"/>
          <a:ext cx="2926080" cy="2103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1170133"/>
              </p:ext>
            </p:extLst>
          </p:nvPr>
        </p:nvGraphicFramePr>
        <p:xfrm>
          <a:off x="3239442" y="2326152"/>
          <a:ext cx="2926080" cy="2103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5398738"/>
              </p:ext>
            </p:extLst>
          </p:nvPr>
        </p:nvGraphicFramePr>
        <p:xfrm>
          <a:off x="6208973" y="2326152"/>
          <a:ext cx="2926080" cy="2103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489049"/>
              </p:ext>
            </p:extLst>
          </p:nvPr>
        </p:nvGraphicFramePr>
        <p:xfrm>
          <a:off x="9302295" y="2357162"/>
          <a:ext cx="2758838" cy="1958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  <p:extLst>
      <p:ext uri="{BB962C8B-B14F-4D97-AF65-F5344CB8AC3E}">
        <p14:creationId xmlns:p14="http://schemas.microsoft.com/office/powerpoint/2010/main" val="831493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2966289"/>
              </p:ext>
            </p:extLst>
          </p:nvPr>
        </p:nvGraphicFramePr>
        <p:xfrm>
          <a:off x="4190219" y="1695788"/>
          <a:ext cx="1740878" cy="1388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6748798"/>
              </p:ext>
            </p:extLst>
          </p:nvPr>
        </p:nvGraphicFramePr>
        <p:xfrm>
          <a:off x="10423092" y="4332732"/>
          <a:ext cx="1638041" cy="1461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490256" y="283605"/>
            <a:ext cx="11005021" cy="5886450"/>
            <a:chOff x="490256" y="283605"/>
            <a:chExt cx="11005021" cy="5886450"/>
          </a:xfrm>
        </p:grpSpPr>
        <p:sp>
          <p:nvSpPr>
            <p:cNvPr id="17" name="TextBox 16"/>
            <p:cNvSpPr txBox="1"/>
            <p:nvPr/>
          </p:nvSpPr>
          <p:spPr>
            <a:xfrm>
              <a:off x="547049" y="4277720"/>
              <a:ext cx="579728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o-RO" sz="1600" dirty="0"/>
                <a:t>EMISII DIN TRAFIC calculate cu Copert 4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o-RO" sz="1600" dirty="0"/>
                <a:t>Pentru PM10, PM2,5, Ni, Pb, Cd;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o-RO" sz="1600" dirty="0"/>
                <a:t>Evoluția pentru perioada 2016 – 2019, pe categorii de vehicule;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o-RO" sz="1600" dirty="0"/>
                <a:t>Procentul pe categorii de vehicule pentru ultimul an disponibil;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o-RO" sz="1600" dirty="0"/>
                <a:t>Unitate de măsură: pentru PM - t, pentru Cd, Ni, Pb – kg;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err="1"/>
                <a:t>Poluantul</a:t>
              </a:r>
              <a:r>
                <a:rPr lang="en-US" sz="1600" dirty="0"/>
                <a:t> As nu </a:t>
              </a:r>
              <a:r>
                <a:rPr lang="en-US" sz="1600" dirty="0" err="1"/>
                <a:t>este</a:t>
              </a:r>
              <a:r>
                <a:rPr lang="en-US" sz="1600" dirty="0"/>
                <a:t> </a:t>
              </a:r>
              <a:r>
                <a:rPr lang="en-US" sz="1600" dirty="0" err="1"/>
                <a:t>estimat</a:t>
              </a:r>
              <a:r>
                <a:rPr lang="en-US" sz="1600" dirty="0"/>
                <a:t> </a:t>
              </a:r>
              <a:r>
                <a:rPr lang="ro-RO" sz="1600" dirty="0"/>
                <a:t>î</a:t>
              </a:r>
              <a:r>
                <a:rPr lang="en-US" sz="1600" dirty="0"/>
                <a:t>n </a:t>
              </a:r>
              <a:r>
                <a:rPr lang="en-US" sz="1600" dirty="0" err="1"/>
                <a:t>Copert</a:t>
              </a:r>
              <a:r>
                <a:rPr lang="en-US" sz="1600" dirty="0"/>
                <a:t> 4</a:t>
              </a:r>
              <a:r>
                <a:rPr lang="ro-RO" sz="1600" dirty="0"/>
                <a:t>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HAP nu s-au </a:t>
              </a:r>
              <a:r>
                <a:rPr lang="en-US" sz="1600" dirty="0" err="1"/>
                <a:t>calculat</a:t>
              </a:r>
              <a:r>
                <a:rPr lang="en-US" sz="1600" dirty="0"/>
                <a:t>, </a:t>
              </a:r>
              <a:r>
                <a:rPr lang="en-US" sz="1600" dirty="0" err="1"/>
                <a:t>valorile</a:t>
              </a:r>
              <a:r>
                <a:rPr lang="en-US" sz="1600" dirty="0"/>
                <a:t> </a:t>
              </a:r>
              <a:r>
                <a:rPr lang="en-US" sz="1600" dirty="0" err="1"/>
                <a:t>fiind</a:t>
              </a:r>
              <a:r>
                <a:rPr lang="en-US" sz="1600" dirty="0"/>
                <a:t> </a:t>
              </a:r>
              <a:r>
                <a:rPr lang="en-US" sz="1600" dirty="0" err="1"/>
                <a:t>foarte</a:t>
              </a:r>
              <a:r>
                <a:rPr lang="en-US" sz="1600" dirty="0"/>
                <a:t> </a:t>
              </a:r>
              <a:r>
                <a:rPr lang="en-US" sz="1600" dirty="0" err="1"/>
                <a:t>mici</a:t>
              </a:r>
              <a:r>
                <a:rPr lang="en-US" sz="1600" dirty="0"/>
                <a:t>.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04177" y="283605"/>
              <a:ext cx="4991100" cy="5886450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490256" y="380844"/>
              <a:ext cx="5842284" cy="3724434"/>
              <a:chOff x="200324" y="215434"/>
              <a:chExt cx="5842284" cy="3724434"/>
            </a:xfrm>
          </p:grpSpPr>
          <p:pic>
            <p:nvPicPr>
              <p:cNvPr id="1029" name="Chart 1"/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0324" y="246050"/>
                <a:ext cx="1914525" cy="1695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Chart 5"/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4696" y="1327870"/>
                <a:ext cx="1762125" cy="17335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7" name="Chart 2"/>
              <p:cNvPicPr>
                <a:picLocks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5327" y="2577793"/>
                <a:ext cx="1875971" cy="13620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6" name="Chart 3"/>
              <p:cNvPicPr>
                <a:picLocks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7316" y="2389968"/>
                <a:ext cx="1965292" cy="15499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5" name="Chart 6"/>
              <p:cNvPicPr>
                <a:picLocks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96332" y="215434"/>
                <a:ext cx="1847884" cy="16668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498832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3855" y="814425"/>
            <a:ext cx="5342965" cy="29583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96922"/>
            <a:ext cx="11849775" cy="6612195"/>
            <a:chOff x="0" y="96922"/>
            <a:chExt cx="11849775" cy="6612195"/>
          </a:xfrm>
        </p:grpSpPr>
        <p:sp>
          <p:nvSpPr>
            <p:cNvPr id="3" name="TextBox 2"/>
            <p:cNvSpPr txBox="1"/>
            <p:nvPr/>
          </p:nvSpPr>
          <p:spPr>
            <a:xfrm>
              <a:off x="0" y="96922"/>
              <a:ext cx="60588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ESTIMARE OBIECTIV</a:t>
              </a:r>
              <a:r>
                <a:rPr lang="ro-RO" dirty="0"/>
                <a:t>Ă PENTRU B(a)P, an 2019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15707" t="5507" r="15326" b="16522"/>
            <a:stretch/>
          </p:blipFill>
          <p:spPr>
            <a:xfrm>
              <a:off x="101600" y="466254"/>
              <a:ext cx="4698832" cy="298814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3313" y="3524798"/>
              <a:ext cx="1866984" cy="87150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71097" y="3524797"/>
              <a:ext cx="2529335" cy="108530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03855" y="443646"/>
              <a:ext cx="4661647" cy="35858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610101"/>
              <a:ext cx="4800432" cy="2099016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03854" y="1166028"/>
              <a:ext cx="5342965" cy="75588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00432" y="2052217"/>
              <a:ext cx="7049343" cy="4167608"/>
            </a:xfrm>
            <a:prstGeom prst="rect">
              <a:avLst/>
            </a:prstGeom>
          </p:spPr>
        </p:pic>
      </p:grpSp>
      <p:cxnSp>
        <p:nvCxnSpPr>
          <p:cNvPr id="15" name="Straight Connector 14"/>
          <p:cNvCxnSpPr/>
          <p:nvPr/>
        </p:nvCxnSpPr>
        <p:spPr>
          <a:xfrm flipV="1">
            <a:off x="6058867" y="4819304"/>
            <a:ext cx="5695329" cy="831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9160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014418" y="548406"/>
            <a:ext cx="5157782" cy="823910"/>
          </a:xfrm>
        </p:spPr>
        <p:txBody>
          <a:bodyPr/>
          <a:lstStyle/>
          <a:p>
            <a:r>
              <a:rPr lang="ro-RO" dirty="0"/>
              <a:t>Hart</a:t>
            </a:r>
            <a:r>
              <a:rPr lang="en-US" dirty="0"/>
              <a:t>a</a:t>
            </a:r>
            <a:r>
              <a:rPr lang="ro-RO" dirty="0"/>
              <a:t> </a:t>
            </a:r>
            <a:r>
              <a:rPr lang="en-US" dirty="0" err="1"/>
              <a:t>emisii</a:t>
            </a:r>
            <a:r>
              <a:rPr lang="en-US" dirty="0"/>
              <a:t> PM10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2"/>
          </p:nvPr>
        </p:nvSpPr>
        <p:spPr>
          <a:xfrm>
            <a:off x="839784" y="1505415"/>
            <a:ext cx="5178778" cy="468423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3"/>
          </p:nvPr>
        </p:nvSpPr>
        <p:spPr>
          <a:xfrm>
            <a:off x="6172200" y="548406"/>
            <a:ext cx="5183184" cy="823910"/>
          </a:xfrm>
        </p:spPr>
        <p:txBody>
          <a:bodyPr/>
          <a:lstStyle/>
          <a:p>
            <a:r>
              <a:rPr lang="ro-RO" dirty="0"/>
              <a:t>Hart</a:t>
            </a:r>
            <a:r>
              <a:rPr lang="en-US" dirty="0"/>
              <a:t>a</a:t>
            </a:r>
            <a:r>
              <a:rPr lang="ro-RO" dirty="0"/>
              <a:t> </a:t>
            </a:r>
            <a:r>
              <a:rPr lang="en-US" dirty="0" err="1"/>
              <a:t>emisii</a:t>
            </a:r>
            <a:r>
              <a:rPr lang="en-US" dirty="0"/>
              <a:t> PM2,5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4"/>
          </p:nvPr>
        </p:nvSpPr>
        <p:spPr>
          <a:xfrm>
            <a:off x="6172200" y="1505415"/>
            <a:ext cx="5090532" cy="468423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6450636" y="1505415"/>
            <a:ext cx="4292600" cy="43750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858" y="1505415"/>
            <a:ext cx="4392961" cy="4016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014418" y="548406"/>
            <a:ext cx="5157782" cy="823910"/>
          </a:xfrm>
        </p:spPr>
        <p:txBody>
          <a:bodyPr/>
          <a:lstStyle/>
          <a:p>
            <a:r>
              <a:rPr lang="ro-RO" dirty="0"/>
              <a:t>Hart</a:t>
            </a:r>
            <a:r>
              <a:rPr lang="en-US" dirty="0"/>
              <a:t>a</a:t>
            </a:r>
            <a:r>
              <a:rPr lang="ro-RO" dirty="0"/>
              <a:t> </a:t>
            </a:r>
            <a:r>
              <a:rPr lang="en-US" dirty="0" err="1"/>
              <a:t>concentratii</a:t>
            </a:r>
            <a:r>
              <a:rPr lang="en-US" dirty="0"/>
              <a:t> </a:t>
            </a:r>
            <a:r>
              <a:rPr lang="en-US" dirty="0" err="1"/>
              <a:t>maxime</a:t>
            </a:r>
            <a:r>
              <a:rPr lang="en-US" dirty="0"/>
              <a:t> </a:t>
            </a:r>
            <a:r>
              <a:rPr lang="en-US" dirty="0" err="1"/>
              <a:t>zilnice</a:t>
            </a:r>
            <a:r>
              <a:rPr lang="en-US" dirty="0"/>
              <a:t> PM10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2"/>
          </p:nvPr>
        </p:nvSpPr>
        <p:spPr>
          <a:xfrm>
            <a:off x="892098" y="1372317"/>
            <a:ext cx="5126464" cy="4817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3"/>
          </p:nvPr>
        </p:nvSpPr>
        <p:spPr>
          <a:xfrm>
            <a:off x="6172200" y="548406"/>
            <a:ext cx="5183184" cy="823910"/>
          </a:xfrm>
        </p:spPr>
        <p:txBody>
          <a:bodyPr/>
          <a:lstStyle/>
          <a:p>
            <a:r>
              <a:rPr lang="ro-RO" dirty="0"/>
              <a:t>Hart</a:t>
            </a:r>
            <a:r>
              <a:rPr lang="en-US" dirty="0"/>
              <a:t>a</a:t>
            </a:r>
            <a:r>
              <a:rPr lang="ro-RO" dirty="0"/>
              <a:t> </a:t>
            </a:r>
            <a:r>
              <a:rPr lang="en-US" dirty="0" err="1"/>
              <a:t>concentratii</a:t>
            </a:r>
            <a:r>
              <a:rPr lang="en-US" dirty="0"/>
              <a:t> </a:t>
            </a:r>
            <a:r>
              <a:rPr lang="en-US" dirty="0" err="1"/>
              <a:t>medii</a:t>
            </a:r>
            <a:r>
              <a:rPr lang="en-US" dirty="0"/>
              <a:t> </a:t>
            </a:r>
            <a:r>
              <a:rPr lang="en-US" dirty="0" err="1"/>
              <a:t>anuale</a:t>
            </a:r>
            <a:r>
              <a:rPr lang="en-US" dirty="0"/>
              <a:t> PM10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"/>
          </p:nvPr>
        </p:nvPicPr>
        <p:blipFill>
          <a:blip r:embed="rId2"/>
          <a:stretch>
            <a:fillRect/>
          </a:stretch>
        </p:blipFill>
        <p:spPr>
          <a:xfrm>
            <a:off x="6657279" y="1425269"/>
            <a:ext cx="3976412" cy="44461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8" y="1433960"/>
            <a:ext cx="4638286" cy="479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558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014418" y="548406"/>
            <a:ext cx="5157782" cy="823910"/>
          </a:xfrm>
        </p:spPr>
        <p:txBody>
          <a:bodyPr/>
          <a:lstStyle/>
          <a:p>
            <a:r>
              <a:rPr lang="ro-RO" dirty="0"/>
              <a:t>Hart</a:t>
            </a:r>
            <a:r>
              <a:rPr lang="en-US" dirty="0"/>
              <a:t>a</a:t>
            </a:r>
            <a:r>
              <a:rPr lang="ro-RO" dirty="0"/>
              <a:t> </a:t>
            </a:r>
            <a:r>
              <a:rPr lang="en-US" dirty="0" err="1"/>
              <a:t>concentra</a:t>
            </a:r>
            <a:r>
              <a:rPr lang="ro-RO" dirty="0"/>
              <a:t>ț</a:t>
            </a:r>
            <a:r>
              <a:rPr lang="en-US" dirty="0"/>
              <a:t>ii </a:t>
            </a:r>
            <a:r>
              <a:rPr lang="en-US" dirty="0" err="1"/>
              <a:t>medii</a:t>
            </a:r>
            <a:r>
              <a:rPr lang="en-US" dirty="0"/>
              <a:t> </a:t>
            </a:r>
            <a:r>
              <a:rPr lang="en-US" dirty="0" err="1"/>
              <a:t>anuale</a:t>
            </a:r>
            <a:r>
              <a:rPr lang="en-US" dirty="0"/>
              <a:t> PM2,5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1255426" y="1504950"/>
            <a:ext cx="4347149" cy="4684713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idx="3"/>
          </p:nvPr>
        </p:nvSpPr>
        <p:spPr>
          <a:xfrm>
            <a:off x="6172200" y="548406"/>
            <a:ext cx="5183184" cy="823910"/>
          </a:xfrm>
        </p:spPr>
        <p:txBody>
          <a:bodyPr/>
          <a:lstStyle/>
          <a:p>
            <a:r>
              <a:rPr lang="ro-RO" dirty="0"/>
              <a:t>Hart</a:t>
            </a:r>
            <a:r>
              <a:rPr lang="en-US" dirty="0"/>
              <a:t>a</a:t>
            </a:r>
            <a:r>
              <a:rPr lang="ro-RO" dirty="0"/>
              <a:t> </a:t>
            </a:r>
            <a:r>
              <a:rPr lang="en-US" dirty="0" err="1"/>
              <a:t>concentra</a:t>
            </a:r>
            <a:r>
              <a:rPr lang="ro-RO" dirty="0"/>
              <a:t>ț</a:t>
            </a:r>
            <a:r>
              <a:rPr lang="en-US" dirty="0"/>
              <a:t>ii </a:t>
            </a:r>
            <a:r>
              <a:rPr lang="en-US" dirty="0" err="1"/>
              <a:t>medii</a:t>
            </a:r>
            <a:r>
              <a:rPr lang="en-US" dirty="0"/>
              <a:t> </a:t>
            </a:r>
            <a:r>
              <a:rPr lang="en-US" dirty="0" err="1"/>
              <a:t>anuale</a:t>
            </a:r>
            <a:r>
              <a:rPr lang="en-US" dirty="0"/>
              <a:t> NO2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4"/>
          </p:nvPr>
        </p:nvPicPr>
        <p:blipFill>
          <a:blip r:embed="rId3"/>
          <a:stretch>
            <a:fillRect/>
          </a:stretch>
        </p:blipFill>
        <p:spPr>
          <a:xfrm>
            <a:off x="6802244" y="1640888"/>
            <a:ext cx="3606237" cy="454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949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1524003" y="1122360"/>
            <a:ext cx="9144000" cy="3023511"/>
          </a:xfrm>
        </p:spPr>
        <p:txBody>
          <a:bodyPr/>
          <a:lstStyle/>
          <a:p>
            <a:pPr lvl="0"/>
            <a:r>
              <a:rPr lang="ro-RO" sz="5400" b="1" dirty="0"/>
              <a:t>Propunere A.N.P.M pentru amplasare stație trafic</a:t>
            </a:r>
            <a:br>
              <a:rPr lang="ro-RO" sz="5400" b="1" dirty="0"/>
            </a:br>
            <a:r>
              <a:rPr lang="en-US" sz="5400" b="1" dirty="0" err="1"/>
              <a:t>Slatina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286917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o-RO" sz="4000" dirty="0"/>
              <a:t>Identificare </a:t>
            </a:r>
            <a:r>
              <a:rPr lang="en-US" sz="4000" b="1" dirty="0"/>
              <a:t>«</a:t>
            </a:r>
            <a:r>
              <a:rPr lang="en-US" sz="4000" b="1" dirty="0" err="1"/>
              <a:t>intersecţi</a:t>
            </a:r>
            <a:r>
              <a:rPr lang="ro-RO" sz="4000" b="1" dirty="0"/>
              <a:t>i</a:t>
            </a:r>
            <a:r>
              <a:rPr lang="en-US" sz="4000" b="1" dirty="0"/>
              <a:t> mar</a:t>
            </a:r>
            <a:r>
              <a:rPr lang="ro-RO" sz="4000" b="1" dirty="0"/>
              <a:t>i</a:t>
            </a:r>
            <a:r>
              <a:rPr lang="en-US" sz="4000" b="1" dirty="0"/>
              <a:t>»</a:t>
            </a:r>
            <a:r>
              <a:rPr lang="en-US" sz="4000" dirty="0"/>
              <a:t> </a:t>
            </a:r>
            <a:r>
              <a:rPr lang="ro-RO" sz="4000" dirty="0"/>
              <a:t>-</a:t>
            </a:r>
            <a:r>
              <a:rPr lang="en-US" sz="4000" dirty="0" err="1"/>
              <a:t>întrerup</a:t>
            </a:r>
            <a:r>
              <a:rPr lang="en-US" sz="4000" dirty="0"/>
              <a:t> </a:t>
            </a:r>
            <a:r>
              <a:rPr lang="en-US" sz="4000" dirty="0" err="1"/>
              <a:t>fluxul</a:t>
            </a:r>
            <a:r>
              <a:rPr lang="en-US" sz="4000" dirty="0"/>
              <a:t> de </a:t>
            </a:r>
            <a:r>
              <a:rPr lang="en-US" sz="4000" dirty="0" err="1"/>
              <a:t>trafic</a:t>
            </a:r>
            <a:r>
              <a:rPr lang="en-US" sz="4000" dirty="0"/>
              <a:t> </a:t>
            </a:r>
            <a:r>
              <a:rPr lang="en-US" sz="4000" dirty="0" err="1"/>
              <a:t>şi</a:t>
            </a:r>
            <a:r>
              <a:rPr lang="en-US" sz="4000" dirty="0"/>
              <a:t> </a:t>
            </a:r>
            <a:r>
              <a:rPr lang="en-US" sz="4000" dirty="0" err="1"/>
              <a:t>cauzează</a:t>
            </a:r>
            <a:r>
              <a:rPr lang="en-US" sz="4000" dirty="0"/>
              <a:t> </a:t>
            </a:r>
            <a:r>
              <a:rPr lang="en-US" sz="4000" dirty="0" err="1"/>
              <a:t>emisii</a:t>
            </a:r>
            <a:r>
              <a:rPr lang="en-US" sz="4000" dirty="0"/>
              <a:t> de </a:t>
            </a:r>
            <a:r>
              <a:rPr lang="en-US" sz="4000" dirty="0" err="1"/>
              <a:t>oprire</a:t>
            </a:r>
            <a:r>
              <a:rPr lang="en-US" sz="4000" dirty="0"/>
              <a:t> </a:t>
            </a:r>
            <a:r>
              <a:rPr lang="en-US" sz="4000" dirty="0" err="1"/>
              <a:t>şi</a:t>
            </a:r>
            <a:r>
              <a:rPr lang="en-US" sz="4000" dirty="0"/>
              <a:t> </a:t>
            </a:r>
            <a:r>
              <a:rPr lang="en-US" sz="4000" dirty="0" err="1"/>
              <a:t>pornire</a:t>
            </a:r>
            <a:r>
              <a:rPr lang="en-US" sz="4000" dirty="0"/>
              <a:t> </a:t>
            </a:r>
            <a:r>
              <a:rPr lang="en-US" sz="4000" dirty="0" err="1"/>
              <a:t>faţă</a:t>
            </a:r>
            <a:r>
              <a:rPr lang="en-US" sz="4000" dirty="0"/>
              <a:t> de </a:t>
            </a:r>
            <a:r>
              <a:rPr lang="en-US" sz="4000" dirty="0" err="1"/>
              <a:t>restul</a:t>
            </a:r>
            <a:r>
              <a:rPr lang="en-US" sz="4000" dirty="0"/>
              <a:t> </a:t>
            </a:r>
            <a:r>
              <a:rPr lang="en-US" sz="4000" dirty="0" err="1"/>
              <a:t>drumului</a:t>
            </a:r>
            <a:r>
              <a:rPr lang="en-US" sz="4000" dirty="0"/>
              <a:t>;</a:t>
            </a:r>
          </a:p>
        </p:txBody>
      </p:sp>
      <p:sp>
        <p:nvSpPr>
          <p:cNvPr id="5" name="Content Placeholder 7"/>
          <p:cNvSpPr txBox="1">
            <a:spLocks noGrp="1"/>
          </p:cNvSpPr>
          <p:nvPr>
            <p:ph idx="2"/>
          </p:nvPr>
        </p:nvSpPr>
        <p:spPr>
          <a:xfrm>
            <a:off x="6584320" y="1690688"/>
            <a:ext cx="5181603" cy="4486275"/>
          </a:xfrm>
        </p:spPr>
        <p:txBody>
          <a:bodyPr anchorCtr="1">
            <a:normAutofit/>
          </a:bodyPr>
          <a:lstStyle/>
          <a:p>
            <a:pPr marL="0" indent="0">
              <a:buNone/>
            </a:pPr>
            <a:r>
              <a:rPr lang="en-US" sz="2400" dirty="0" err="1"/>
              <a:t>Discutii</a:t>
            </a:r>
            <a:r>
              <a:rPr lang="en-US" sz="2400" dirty="0"/>
              <a:t> cu </a:t>
            </a:r>
            <a:r>
              <a:rPr lang="en-US" sz="2400" dirty="0" err="1"/>
              <a:t>sef</a:t>
            </a:r>
            <a:r>
              <a:rPr lang="en-US" sz="2400" dirty="0"/>
              <a:t> SML</a:t>
            </a:r>
          </a:p>
          <a:p>
            <a:pPr marL="0" indent="0">
              <a:buNone/>
            </a:pPr>
            <a:r>
              <a:rPr lang="ro-RO" sz="2400" dirty="0"/>
              <a:t>In zona </a:t>
            </a:r>
            <a:r>
              <a:rPr lang="en-US" sz="2400" dirty="0" err="1"/>
              <a:t>Spitalul</a:t>
            </a:r>
            <a:r>
              <a:rPr lang="en-US" sz="2400" dirty="0"/>
              <a:t> </a:t>
            </a:r>
            <a:r>
              <a:rPr lang="en-US" sz="2400" dirty="0" err="1"/>
              <a:t>Judetean</a:t>
            </a:r>
            <a:r>
              <a:rPr lang="en-US" sz="2400" dirty="0"/>
              <a:t> de </a:t>
            </a:r>
            <a:r>
              <a:rPr lang="en-US" sz="2400" dirty="0" err="1"/>
              <a:t>Urgenta</a:t>
            </a:r>
            <a:r>
              <a:rPr lang="ro-RO" sz="2400" dirty="0"/>
              <a:t>– ”infrastructura </a:t>
            </a:r>
            <a:r>
              <a:rPr lang="en-US" sz="2400" dirty="0"/>
              <a:t> </a:t>
            </a:r>
            <a:r>
              <a:rPr lang="en-US" sz="2400" dirty="0" err="1"/>
              <a:t>relevanta</a:t>
            </a:r>
            <a:r>
              <a:rPr lang="en-US" sz="2400" dirty="0"/>
              <a:t> </a:t>
            </a:r>
            <a:r>
              <a:rPr lang="en-US" sz="2400" dirty="0" err="1"/>
              <a:t>pentru</a:t>
            </a:r>
            <a:r>
              <a:rPr lang="en-US" sz="2400" dirty="0"/>
              <a:t> </a:t>
            </a:r>
            <a:r>
              <a:rPr lang="en-US" sz="2400" dirty="0" err="1"/>
              <a:t>populația</a:t>
            </a:r>
            <a:r>
              <a:rPr lang="en-US" sz="2400" dirty="0"/>
              <a:t> </a:t>
            </a:r>
            <a:r>
              <a:rPr lang="ro-RO" sz="2400" dirty="0"/>
              <a:t>sensibila la poluare”</a:t>
            </a:r>
            <a:r>
              <a:rPr lang="en-US" sz="2400" dirty="0"/>
              <a:t> </a:t>
            </a:r>
            <a:r>
              <a:rPr lang="en-US" sz="2000" dirty="0"/>
              <a:t>(</a:t>
            </a:r>
            <a:r>
              <a:rPr lang="en-US" sz="2000" b="1" cap="all" dirty="0"/>
              <a:t>IPR GUIDANCE PART II)</a:t>
            </a:r>
            <a:r>
              <a:rPr lang="en-US" sz="2000" dirty="0"/>
              <a:t>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3" y="2185639"/>
            <a:ext cx="5908273" cy="37102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444" y="3443072"/>
            <a:ext cx="4869479" cy="2452804"/>
          </a:xfrm>
          <a:prstGeom prst="rect">
            <a:avLst/>
          </a:prstGeom>
        </p:spPr>
      </p:pic>
      <p:sp>
        <p:nvSpPr>
          <p:cNvPr id="6" name="Content Placeholder 7"/>
          <p:cNvSpPr txBox="1">
            <a:spLocks/>
          </p:cNvSpPr>
          <p:nvPr/>
        </p:nvSpPr>
        <p:spPr>
          <a:xfrm>
            <a:off x="6573169" y="1690688"/>
            <a:ext cx="5181603" cy="44862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/>
              <a:buNone/>
            </a:pPr>
            <a:r>
              <a:rPr lang="en-US" sz="2400" dirty="0" err="1"/>
              <a:t>Discu</a:t>
            </a:r>
            <a:r>
              <a:rPr lang="ro-RO" sz="2400" dirty="0"/>
              <a:t>ț</a:t>
            </a:r>
            <a:r>
              <a:rPr lang="en-US" sz="2400" dirty="0"/>
              <a:t>ii cu </a:t>
            </a:r>
            <a:r>
              <a:rPr lang="ro-RO" sz="2400" dirty="0"/>
              <a:t>ș</a:t>
            </a:r>
            <a:r>
              <a:rPr lang="en-US" sz="2400" dirty="0" err="1"/>
              <a:t>ef</a:t>
            </a:r>
            <a:r>
              <a:rPr lang="en-US" sz="2400" dirty="0"/>
              <a:t> SML</a:t>
            </a:r>
          </a:p>
          <a:p>
            <a:pPr marL="0" indent="0">
              <a:buFont typeface="Arial" pitchFamily="34"/>
              <a:buNone/>
            </a:pPr>
            <a:r>
              <a:rPr lang="ro-RO" sz="2400" dirty="0"/>
              <a:t>Î</a:t>
            </a:r>
            <a:r>
              <a:rPr lang="en-US" sz="2400" dirty="0"/>
              <a:t>n zona </a:t>
            </a:r>
            <a:r>
              <a:rPr lang="en-US" sz="2400" dirty="0" err="1"/>
              <a:t>Spitalul</a:t>
            </a:r>
            <a:r>
              <a:rPr lang="en-US" sz="2400" dirty="0"/>
              <a:t> Jude</a:t>
            </a:r>
            <a:r>
              <a:rPr lang="ro-RO" sz="2400" dirty="0"/>
              <a:t>ț</a:t>
            </a:r>
            <a:r>
              <a:rPr lang="en-US" sz="2400" dirty="0" err="1"/>
              <a:t>ean</a:t>
            </a:r>
            <a:r>
              <a:rPr lang="en-US" sz="2400" dirty="0"/>
              <a:t> de </a:t>
            </a:r>
            <a:r>
              <a:rPr lang="en-US" sz="2400" dirty="0" err="1"/>
              <a:t>Urgen</a:t>
            </a:r>
            <a:r>
              <a:rPr lang="ro-RO" sz="2400" dirty="0"/>
              <a:t>ță</a:t>
            </a:r>
            <a:r>
              <a:rPr lang="en-US" sz="2400" dirty="0"/>
              <a:t>– ”</a:t>
            </a:r>
            <a:r>
              <a:rPr lang="en-US" sz="2400" dirty="0" err="1"/>
              <a:t>infrastructur</a:t>
            </a:r>
            <a:r>
              <a:rPr lang="ro-RO" sz="2400" dirty="0"/>
              <a:t>ă</a:t>
            </a:r>
            <a:r>
              <a:rPr lang="en-US" sz="2400" dirty="0"/>
              <a:t>  relevant</a:t>
            </a:r>
            <a:r>
              <a:rPr lang="ro-RO" sz="2400" dirty="0"/>
              <a:t>ă</a:t>
            </a:r>
            <a:r>
              <a:rPr lang="en-US" sz="2400" dirty="0"/>
              <a:t> </a:t>
            </a:r>
            <a:r>
              <a:rPr lang="en-US" sz="2400" dirty="0" err="1"/>
              <a:t>pentru</a:t>
            </a:r>
            <a:r>
              <a:rPr lang="en-US" sz="2400" dirty="0"/>
              <a:t> </a:t>
            </a:r>
            <a:r>
              <a:rPr lang="en-US" sz="2400" dirty="0" err="1"/>
              <a:t>populația</a:t>
            </a:r>
            <a:r>
              <a:rPr lang="en-US" sz="2400" dirty="0"/>
              <a:t> </a:t>
            </a:r>
            <a:r>
              <a:rPr lang="en-US" sz="2400" dirty="0" err="1"/>
              <a:t>sensibil</a:t>
            </a:r>
            <a:r>
              <a:rPr lang="ro-RO" sz="2400" dirty="0"/>
              <a:t>ă</a:t>
            </a:r>
            <a:r>
              <a:rPr lang="en-US" sz="2400" dirty="0"/>
              <a:t> la </a:t>
            </a:r>
            <a:r>
              <a:rPr lang="en-US" sz="2400" dirty="0" err="1"/>
              <a:t>poluare</a:t>
            </a:r>
            <a:r>
              <a:rPr lang="en-US" sz="2400" dirty="0"/>
              <a:t>” </a:t>
            </a:r>
            <a:r>
              <a:rPr lang="en-US" sz="2000" dirty="0"/>
              <a:t>(</a:t>
            </a:r>
            <a:r>
              <a:rPr lang="en-US" sz="2000" b="1" cap="all" dirty="0"/>
              <a:t>IPR GUIDANCE PART II)</a:t>
            </a:r>
            <a:r>
              <a:rPr lang="en-US" sz="2000" dirty="0"/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5293" y="3443072"/>
            <a:ext cx="4869479" cy="245280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o-RO" sz="4000" dirty="0"/>
              <a:t>Identificare </a:t>
            </a:r>
            <a:r>
              <a:rPr lang="en-US" sz="4000" b="1" dirty="0"/>
              <a:t>«</a:t>
            </a:r>
            <a:r>
              <a:rPr lang="en-US" sz="4000" b="1" dirty="0" err="1"/>
              <a:t>intersecţi</a:t>
            </a:r>
            <a:r>
              <a:rPr lang="ro-RO" sz="4000" b="1" dirty="0"/>
              <a:t>i</a:t>
            </a:r>
            <a:r>
              <a:rPr lang="en-US" sz="4000" b="1" dirty="0"/>
              <a:t> mar</a:t>
            </a:r>
            <a:r>
              <a:rPr lang="ro-RO" sz="4000" b="1" dirty="0"/>
              <a:t>i</a:t>
            </a:r>
            <a:r>
              <a:rPr lang="en-US" sz="4000" b="1" dirty="0"/>
              <a:t>»</a:t>
            </a:r>
            <a:r>
              <a:rPr lang="en-US" sz="4000" dirty="0"/>
              <a:t> </a:t>
            </a:r>
            <a:r>
              <a:rPr lang="ro-RO" sz="4000" dirty="0"/>
              <a:t>-</a:t>
            </a:r>
            <a:r>
              <a:rPr lang="en-US" sz="4000" dirty="0" err="1"/>
              <a:t>întrerup</a:t>
            </a:r>
            <a:r>
              <a:rPr lang="en-US" sz="4000" dirty="0"/>
              <a:t> </a:t>
            </a:r>
            <a:r>
              <a:rPr lang="en-US" sz="4000" dirty="0" err="1"/>
              <a:t>fluxul</a:t>
            </a:r>
            <a:r>
              <a:rPr lang="en-US" sz="4000" dirty="0"/>
              <a:t> de </a:t>
            </a:r>
            <a:r>
              <a:rPr lang="en-US" sz="4000" dirty="0" err="1"/>
              <a:t>trafic</a:t>
            </a:r>
            <a:r>
              <a:rPr lang="en-US" sz="4000" dirty="0"/>
              <a:t> </a:t>
            </a:r>
            <a:r>
              <a:rPr lang="en-US" sz="4000" dirty="0" err="1"/>
              <a:t>şi</a:t>
            </a:r>
            <a:r>
              <a:rPr lang="en-US" sz="4000" dirty="0"/>
              <a:t> </a:t>
            </a:r>
            <a:r>
              <a:rPr lang="en-US" sz="4000" dirty="0" err="1"/>
              <a:t>cauzează</a:t>
            </a:r>
            <a:r>
              <a:rPr lang="en-US" sz="4000" dirty="0"/>
              <a:t> </a:t>
            </a:r>
            <a:r>
              <a:rPr lang="en-US" sz="4000" dirty="0" err="1"/>
              <a:t>emisii</a:t>
            </a:r>
            <a:r>
              <a:rPr lang="en-US" sz="4000" dirty="0"/>
              <a:t> de </a:t>
            </a:r>
            <a:r>
              <a:rPr lang="en-US" sz="4000" dirty="0" err="1"/>
              <a:t>oprire</a:t>
            </a:r>
            <a:r>
              <a:rPr lang="en-US" sz="4000" dirty="0"/>
              <a:t> </a:t>
            </a:r>
            <a:r>
              <a:rPr lang="en-US" sz="4000" dirty="0" err="1"/>
              <a:t>şi</a:t>
            </a:r>
            <a:r>
              <a:rPr lang="en-US" sz="4000" dirty="0"/>
              <a:t> </a:t>
            </a:r>
            <a:r>
              <a:rPr lang="en-US" sz="4000" dirty="0" err="1"/>
              <a:t>pornire</a:t>
            </a:r>
            <a:r>
              <a:rPr lang="en-US" sz="4000" dirty="0"/>
              <a:t> </a:t>
            </a:r>
            <a:r>
              <a:rPr lang="en-US" sz="4000" dirty="0" err="1"/>
              <a:t>faţă</a:t>
            </a:r>
            <a:r>
              <a:rPr lang="en-US" sz="4000" dirty="0"/>
              <a:t> de </a:t>
            </a:r>
            <a:r>
              <a:rPr lang="en-US" sz="4000" dirty="0" err="1"/>
              <a:t>restul</a:t>
            </a:r>
            <a:r>
              <a:rPr lang="en-US" sz="4000" dirty="0"/>
              <a:t> </a:t>
            </a:r>
            <a:r>
              <a:rPr lang="en-US" sz="4000" dirty="0" err="1"/>
              <a:t>drumului</a:t>
            </a:r>
            <a:r>
              <a:rPr lang="en-US" sz="4000" dirty="0"/>
              <a:t>;</a:t>
            </a:r>
          </a:p>
        </p:txBody>
      </p:sp>
      <p:sp>
        <p:nvSpPr>
          <p:cNvPr id="5" name="Content Placeholder 7"/>
          <p:cNvSpPr txBox="1">
            <a:spLocks noGrp="1"/>
          </p:cNvSpPr>
          <p:nvPr>
            <p:ph idx="2"/>
          </p:nvPr>
        </p:nvSpPr>
        <p:spPr>
          <a:xfrm>
            <a:off x="6584320" y="1690688"/>
            <a:ext cx="5181603" cy="4486275"/>
          </a:xfrm>
        </p:spPr>
        <p:txBody>
          <a:bodyPr anchorCtr="1">
            <a:normAutofit/>
          </a:bodyPr>
          <a:lstStyle/>
          <a:p>
            <a:pPr marL="0" indent="0">
              <a:buNone/>
            </a:pPr>
            <a:r>
              <a:rPr lang="en-US" sz="2400" dirty="0"/>
              <a:t>Sens </a:t>
            </a:r>
            <a:r>
              <a:rPr lang="en-US" sz="2400" dirty="0" err="1"/>
              <a:t>giratoriu</a:t>
            </a:r>
            <a:r>
              <a:rPr lang="en-US" sz="2400" dirty="0"/>
              <a:t> A.I. </a:t>
            </a:r>
            <a:r>
              <a:rPr lang="en-US" sz="2400" dirty="0" err="1"/>
              <a:t>Cuza</a:t>
            </a:r>
            <a:r>
              <a:rPr lang="en-US" sz="2400" dirty="0"/>
              <a:t> – </a:t>
            </a:r>
            <a:r>
              <a:rPr lang="en-US" sz="2400" dirty="0" err="1"/>
              <a:t>preia</a:t>
            </a:r>
            <a:r>
              <a:rPr lang="en-US" sz="2400" dirty="0"/>
              <a:t> </a:t>
            </a:r>
            <a:r>
              <a:rPr lang="en-US" sz="2400" dirty="0" err="1"/>
              <a:t>traficul</a:t>
            </a:r>
            <a:r>
              <a:rPr lang="en-US" sz="2400" dirty="0"/>
              <a:t> din </a:t>
            </a:r>
            <a:r>
              <a:rPr lang="ro-RO" sz="2400" dirty="0"/>
              <a:t>două</a:t>
            </a:r>
            <a:r>
              <a:rPr lang="en-US" sz="2400" dirty="0"/>
              <a:t> </a:t>
            </a:r>
            <a:r>
              <a:rPr lang="en-US" sz="2400" dirty="0" err="1"/>
              <a:t>cartiere</a:t>
            </a:r>
            <a:r>
              <a:rPr lang="en-US" sz="2400" dirty="0"/>
              <a:t> </a:t>
            </a:r>
            <a:r>
              <a:rPr lang="en-US" sz="2400" dirty="0" err="1"/>
              <a:t>nou</a:t>
            </a:r>
            <a:r>
              <a:rPr lang="en-US" sz="2400" dirty="0"/>
              <a:t> </a:t>
            </a:r>
            <a:r>
              <a:rPr lang="en-US" sz="2400" dirty="0" err="1"/>
              <a:t>construite</a:t>
            </a:r>
            <a:r>
              <a:rPr lang="en-US" sz="2400" dirty="0"/>
              <a:t> </a:t>
            </a:r>
            <a:r>
              <a:rPr lang="ro-RO" sz="2400" dirty="0"/>
              <a:t>dar ș</a:t>
            </a:r>
            <a:r>
              <a:rPr lang="en-US" sz="2400" dirty="0" err="1"/>
              <a:t>i</a:t>
            </a:r>
            <a:r>
              <a:rPr lang="en-US" sz="2400" dirty="0"/>
              <a:t> de la </a:t>
            </a:r>
            <a:r>
              <a:rPr lang="ro-RO" sz="2400" dirty="0"/>
              <a:t>G</a:t>
            </a:r>
            <a:r>
              <a:rPr lang="en-US" sz="2400" dirty="0" err="1"/>
              <a:t>ar</a:t>
            </a:r>
            <a:r>
              <a:rPr lang="ro-RO" sz="2400" dirty="0"/>
              <a:t>ă.</a:t>
            </a:r>
            <a:endParaRPr lang="en-US" sz="2000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908" y="2497873"/>
            <a:ext cx="5016191" cy="329876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4320" y="2786624"/>
            <a:ext cx="4838998" cy="30100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49908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6114" y="0"/>
            <a:ext cx="12075886" cy="6858000"/>
            <a:chOff x="116114" y="0"/>
            <a:chExt cx="12075886" cy="6858000"/>
          </a:xfrm>
        </p:grpSpPr>
        <p:sp>
          <p:nvSpPr>
            <p:cNvPr id="5" name="Rectangle 4"/>
            <p:cNvSpPr/>
            <p:nvPr/>
          </p:nvSpPr>
          <p:spPr>
            <a:xfrm>
              <a:off x="116114" y="0"/>
              <a:ext cx="6096000" cy="118660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b="1" u="sng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Propuneri</a:t>
              </a:r>
              <a:r>
                <a:rPr lang="en-US" b="1" u="sng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de </a:t>
              </a:r>
              <a:r>
                <a:rPr lang="en-US" b="1" u="sng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amplasare</a:t>
              </a:r>
              <a:r>
                <a:rPr lang="en-US" b="1" u="sng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– </a:t>
              </a:r>
              <a:r>
                <a:rPr lang="en-US" b="1" u="sng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trei</a:t>
              </a:r>
              <a:r>
                <a:rPr lang="en-US" b="1" u="sng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zone</a:t>
              </a:r>
              <a:endPara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b="1" u="sng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Zona 1</a:t>
              </a:r>
              <a:endPara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b="1" u="sng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Intersecția</a:t>
              </a:r>
              <a:r>
                <a:rPr lang="en-US" b="1" u="sng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u="sng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strada</a:t>
              </a:r>
              <a:r>
                <a:rPr lang="en-US" b="1" u="sng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u="sng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Cornișei</a:t>
              </a:r>
              <a:r>
                <a:rPr lang="en-US" b="1" u="sng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– </a:t>
              </a:r>
              <a:r>
                <a:rPr lang="en-US" b="1" u="sng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Strada</a:t>
              </a:r>
              <a:r>
                <a:rPr lang="en-US" b="1" u="sng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u="sng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Libertății</a:t>
              </a:r>
              <a:r>
                <a:rPr lang="en-US" b="1" u="sng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– </a:t>
              </a:r>
              <a:r>
                <a:rPr lang="en-US" b="1" u="sng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Strada</a:t>
              </a:r>
              <a:r>
                <a:rPr lang="en-US" b="1" u="sng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u="sng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Crișan</a:t>
              </a:r>
              <a:endPara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5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16114" y="1186607"/>
              <a:ext cx="6309360" cy="3943350"/>
            </a:xfrm>
            <a:prstGeom prst="rect">
              <a:avLst/>
            </a:prstGeom>
          </p:spPr>
        </p:pic>
        <p:pic>
          <p:nvPicPr>
            <p:cNvPr id="7" name="Picture 6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5905500" y="2929255"/>
              <a:ext cx="6286500" cy="39287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6865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838203" y="903249"/>
            <a:ext cx="10515600" cy="5273714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o-RO" sz="4000" dirty="0"/>
              <a:t>Activitatea A1.1 - Analiza privind situaţia actuală a monitorizării calităţii aerului la nivel naţional şi </a:t>
            </a:r>
            <a:r>
              <a:rPr lang="ro-RO" sz="4000" b="1" dirty="0"/>
              <a:t>identificarea amplasamentelor unor puncte suplimentare de prelevare pentru măsurări fixe </a:t>
            </a:r>
            <a:r>
              <a:rPr lang="ro-RO" sz="4000" dirty="0"/>
              <a:t>(noi staţii de monitorizare/ staţii existente în RNMCA)</a:t>
            </a:r>
            <a:r>
              <a:rPr lang="en-US" sz="4000" dirty="0"/>
              <a:t> </a:t>
            </a:r>
          </a:p>
          <a:p>
            <a:pPr lvl="0"/>
            <a:endParaRPr lang="en-US" sz="4000" dirty="0"/>
          </a:p>
          <a:p>
            <a:pPr lvl="0"/>
            <a:r>
              <a:rPr lang="en-US" sz="4000" dirty="0" err="1"/>
              <a:t>Municipiul</a:t>
            </a:r>
            <a:r>
              <a:rPr lang="en-US" sz="4000" dirty="0"/>
              <a:t> </a:t>
            </a:r>
            <a:r>
              <a:rPr lang="en-US" sz="4000" dirty="0" err="1"/>
              <a:t>Slatina</a:t>
            </a:r>
            <a:endParaRPr lang="ro-RO" sz="4000" dirty="0"/>
          </a:p>
          <a:p>
            <a:pPr marL="1371600" lvl="3" indent="0">
              <a:buNone/>
            </a:pPr>
            <a:r>
              <a:rPr lang="en-US" sz="4000" dirty="0" err="1"/>
              <a:t>Amplasare</a:t>
            </a:r>
            <a:r>
              <a:rPr lang="en-US" sz="4000" dirty="0"/>
              <a:t> </a:t>
            </a:r>
            <a:r>
              <a:rPr lang="en-US" sz="4000" dirty="0" err="1"/>
              <a:t>staţie</a:t>
            </a:r>
            <a:r>
              <a:rPr lang="en-US" sz="4000" dirty="0"/>
              <a:t> de </a:t>
            </a:r>
            <a:r>
              <a:rPr lang="en-US" sz="4000" dirty="0" err="1"/>
              <a:t>monitorizare</a:t>
            </a:r>
            <a:r>
              <a:rPr lang="en-US" sz="4000" dirty="0"/>
              <a:t> (</a:t>
            </a:r>
            <a:r>
              <a:rPr lang="en-US" sz="4000" dirty="0" err="1"/>
              <a:t>Trafic</a:t>
            </a:r>
            <a:r>
              <a:rPr lang="en-US" sz="4000" dirty="0"/>
              <a:t>)</a:t>
            </a:r>
            <a:br>
              <a:rPr lang="en-US" sz="4000" dirty="0"/>
            </a:br>
            <a:r>
              <a:rPr lang="en-US" sz="4000" dirty="0" err="1"/>
              <a:t>Instalare</a:t>
            </a:r>
            <a:r>
              <a:rPr lang="en-US" sz="4000" dirty="0"/>
              <a:t> </a:t>
            </a:r>
            <a:r>
              <a:rPr lang="en-US" sz="4000" dirty="0" err="1"/>
              <a:t>echipamente</a:t>
            </a:r>
            <a:r>
              <a:rPr lang="en-US" sz="4000" dirty="0"/>
              <a:t> </a:t>
            </a:r>
            <a:r>
              <a:rPr lang="en-US" sz="4000" dirty="0" err="1"/>
              <a:t>prelevare</a:t>
            </a:r>
            <a:r>
              <a:rPr lang="en-US" sz="4000" dirty="0"/>
              <a:t> PM10 </a:t>
            </a:r>
            <a:br>
              <a:rPr lang="en-US" sz="4000" dirty="0"/>
            </a:br>
            <a:endParaRPr lang="en-US" sz="4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61346"/>
            <a:ext cx="12192000" cy="6696654"/>
            <a:chOff x="0" y="161346"/>
            <a:chExt cx="12192000" cy="6696654"/>
          </a:xfrm>
        </p:grpSpPr>
        <p:sp>
          <p:nvSpPr>
            <p:cNvPr id="2" name="Rectangle 1"/>
            <p:cNvSpPr/>
            <p:nvPr/>
          </p:nvSpPr>
          <p:spPr>
            <a:xfrm>
              <a:off x="0" y="161346"/>
              <a:ext cx="6096000" cy="78765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b="1" u="sng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Zona 2</a:t>
              </a:r>
              <a:endPara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b="1" u="sng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Sens </a:t>
              </a:r>
              <a:r>
                <a:rPr lang="en-US" b="1" u="sng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giratoriu</a:t>
              </a:r>
              <a:r>
                <a:rPr lang="en-US" b="1" u="sng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A.I. </a:t>
              </a:r>
              <a:r>
                <a:rPr lang="en-US" b="1" u="sng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Cuza</a:t>
              </a:r>
              <a:r>
                <a:rPr lang="en-US" b="1" u="sng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60960" y="948998"/>
              <a:ext cx="5974080" cy="3733800"/>
            </a:xfrm>
            <a:prstGeom prst="rect">
              <a:avLst/>
            </a:prstGeom>
          </p:spPr>
        </p:pic>
        <p:pic>
          <p:nvPicPr>
            <p:cNvPr id="4" name="Picture 3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6218555" y="3124200"/>
              <a:ext cx="5973445" cy="3733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24632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75524" y="100102"/>
            <a:ext cx="11840952" cy="5043963"/>
            <a:chOff x="96520" y="233917"/>
            <a:chExt cx="11840952" cy="5043963"/>
          </a:xfrm>
        </p:grpSpPr>
        <p:sp>
          <p:nvSpPr>
            <p:cNvPr id="2" name="Rectangle 1"/>
            <p:cNvSpPr/>
            <p:nvPr/>
          </p:nvSpPr>
          <p:spPr>
            <a:xfrm>
              <a:off x="203199" y="233917"/>
              <a:ext cx="11349463" cy="787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b="1" u="sng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Zona 3</a:t>
              </a:r>
              <a:endPara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b="1" u="sng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Între</a:t>
              </a:r>
              <a:r>
                <a:rPr lang="en-US" b="1" u="sng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zona 2 </a:t>
              </a:r>
              <a:r>
                <a:rPr lang="en-US" b="1" u="sng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și</a:t>
              </a:r>
              <a:r>
                <a:rPr lang="en-US" b="1" u="sng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u="sng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intersecția</a:t>
              </a:r>
              <a:r>
                <a:rPr lang="en-US" b="1" u="sng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cu </a:t>
              </a:r>
              <a:r>
                <a:rPr lang="en-US" b="1" u="sng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strada</a:t>
              </a:r>
              <a:r>
                <a:rPr lang="en-US" b="1" u="sng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u="sng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Libertății</a:t>
              </a:r>
              <a:endPara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96520" y="1334530"/>
              <a:ext cx="6309360" cy="3943350"/>
            </a:xfrm>
            <a:prstGeom prst="rect">
              <a:avLst/>
            </a:prstGeom>
          </p:spPr>
        </p:pic>
        <p:pic>
          <p:nvPicPr>
            <p:cNvPr id="4" name="Picture 3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5670022" y="627743"/>
              <a:ext cx="6267450" cy="3916680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1175359" y="5334119"/>
            <a:ext cx="984128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o-R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ro-RO" i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Proiect cofinanțat din Fondul European de Dezvoltare Regională prin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o-RO" i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Programul Operațional Infrastructură Mare 2014-2020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B7CF61-9BB8-4041-B704-FAD119C2C97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25" y="6152826"/>
            <a:ext cx="2495550" cy="690245"/>
          </a:xfrm>
          <a:prstGeom prst="rect">
            <a:avLst/>
          </a:prstGeom>
          <a:noFill/>
        </p:spPr>
      </p:pic>
      <p:pic>
        <p:nvPicPr>
          <p:cNvPr id="8" name="Imagine 3">
            <a:extLst>
              <a:ext uri="{FF2B5EF4-FFF2-40B4-BE49-F238E27FC236}">
                <a16:creationId xmlns:a16="http://schemas.microsoft.com/office/drawing/2014/main" id="{9984BA9C-6904-4D1E-81AB-91981EC3244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185" y="5836587"/>
            <a:ext cx="7504430" cy="37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262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26758" y="257578"/>
            <a:ext cx="11286667" cy="1928062"/>
          </a:xfrm>
        </p:spPr>
        <p:txBody>
          <a:bodyPr>
            <a:noAutofit/>
          </a:bodyPr>
          <a:lstStyle/>
          <a:p>
            <a:pPr lvl="0"/>
            <a:r>
              <a:rPr lang="ro-RO" sz="2400" b="1" dirty="0"/>
              <a:t>SITUAȚIE EXISTENTĂ</a:t>
            </a:r>
            <a:br>
              <a:rPr lang="ro-RO" sz="2400" b="1" dirty="0"/>
            </a:br>
            <a:r>
              <a:rPr lang="en-US" sz="2400" b="1" dirty="0"/>
              <a:t>OT</a:t>
            </a:r>
            <a:r>
              <a:rPr lang="ro-RO" sz="2400" b="1" dirty="0"/>
              <a:t>-1 –  Dealul Grădişte</a:t>
            </a:r>
            <a:r>
              <a:rPr lang="en-US" sz="2400" b="1" dirty="0"/>
              <a:t>, </a:t>
            </a:r>
            <a:r>
              <a:rPr lang="ro-RO" sz="2400" b="1" dirty="0"/>
              <a:t>î</a:t>
            </a:r>
            <a:r>
              <a:rPr lang="en-US" sz="2400" b="1" dirty="0"/>
              <a:t>n zona de vest a </a:t>
            </a:r>
            <a:r>
              <a:rPr lang="en-US" sz="2400" b="1" dirty="0" err="1"/>
              <a:t>ora</a:t>
            </a:r>
            <a:r>
              <a:rPr lang="ro-RO" sz="2400" b="1" dirty="0"/>
              <a:t>ș</a:t>
            </a:r>
            <a:r>
              <a:rPr lang="en-US" sz="2400" b="1" dirty="0" err="1"/>
              <a:t>ului</a:t>
            </a:r>
            <a:br>
              <a:rPr lang="en-US" sz="2400" b="1" dirty="0"/>
            </a:br>
            <a:r>
              <a:rPr lang="ro-RO" sz="2400" b="1" dirty="0"/>
              <a:t>- stație industrială în arie urbană, amplasată în zona de nord;</a:t>
            </a:r>
            <a:endParaRPr lang="en-US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58" y="2453268"/>
            <a:ext cx="5595241" cy="34273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2000" y="2453268"/>
            <a:ext cx="5691426" cy="352598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o-RO" b="1" dirty="0"/>
              <a:t>Criterii de amplasare:</a:t>
            </a:r>
            <a:endParaRPr lang="en-US" b="1" dirty="0"/>
          </a:p>
        </p:txBody>
      </p:sp>
      <p:sp>
        <p:nvSpPr>
          <p:cNvPr id="3" name="Content Placeholder 4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>
              <a:lnSpc>
                <a:spcPct val="80000"/>
              </a:lnSpc>
            </a:pPr>
            <a:r>
              <a:rPr lang="ro-RO" sz="2600" b="1" dirty="0"/>
              <a:t>Legea 104/2011</a:t>
            </a:r>
            <a:r>
              <a:rPr lang="it-IT" sz="2600" b="1" dirty="0"/>
              <a:t> </a:t>
            </a:r>
            <a:r>
              <a:rPr lang="it-IT" sz="2600" dirty="0"/>
              <a:t>- sondele de prelevare din staţiile de trafic rutier se amplasează la cel puţin 25 m de extremitatea intersecţiilor mari şi la cel mult 10 m de bordura trotuarului; pentru măsurarea concentraţiilor de arsen, cadmiu, nichel şi benzo(a)piren din aerul înconjurător sondele de prelevare din staţiile de trafic rutier se amplasează la cel puţin 25 m de extremitatea intersecţiilor mari şi cel puţin 4 m de axul celei mai apropiate benzi de circulaţie;</a:t>
            </a:r>
            <a:endParaRPr lang="ro-RO" sz="2600" dirty="0"/>
          </a:p>
          <a:p>
            <a:pPr lvl="0" algn="just">
              <a:lnSpc>
                <a:spcPct val="80000"/>
              </a:lnSpc>
            </a:pPr>
            <a:r>
              <a:rPr lang="ro-RO" sz="2600" b="1" dirty="0"/>
              <a:t>OM 806/2016 -</a:t>
            </a:r>
            <a:r>
              <a:rPr lang="en-US" sz="2600" b="1" dirty="0"/>
              <a:t> </a:t>
            </a:r>
            <a:r>
              <a:rPr lang="en-US" sz="2600" dirty="0" err="1"/>
              <a:t>pentru</a:t>
            </a:r>
            <a:r>
              <a:rPr lang="en-US" sz="2600" dirty="0"/>
              <a:t> </a:t>
            </a:r>
            <a:r>
              <a:rPr lang="en-US" sz="2600" dirty="0" err="1"/>
              <a:t>toţi</a:t>
            </a:r>
            <a:r>
              <a:rPr lang="en-US" sz="2600" dirty="0"/>
              <a:t> </a:t>
            </a:r>
            <a:r>
              <a:rPr lang="en-US" sz="2600" dirty="0" err="1"/>
              <a:t>poluanţii</a:t>
            </a:r>
            <a:r>
              <a:rPr lang="en-US" sz="2600" dirty="0"/>
              <a:t>, </a:t>
            </a:r>
            <a:r>
              <a:rPr lang="en-US" sz="2600" dirty="0" err="1"/>
              <a:t>sondele</a:t>
            </a:r>
            <a:r>
              <a:rPr lang="en-US" sz="2600" dirty="0"/>
              <a:t> de </a:t>
            </a:r>
            <a:r>
              <a:rPr lang="en-US" sz="2600" dirty="0" err="1"/>
              <a:t>prelevare</a:t>
            </a:r>
            <a:r>
              <a:rPr lang="en-US" sz="2600" dirty="0"/>
              <a:t> a </a:t>
            </a:r>
            <a:r>
              <a:rPr lang="en-US" sz="2600" dirty="0" err="1"/>
              <a:t>aerului</a:t>
            </a:r>
            <a:r>
              <a:rPr lang="en-US" sz="2600" dirty="0"/>
              <a:t> din </a:t>
            </a:r>
            <a:r>
              <a:rPr lang="en-US" sz="2600" dirty="0" err="1"/>
              <a:t>staţiile</a:t>
            </a:r>
            <a:r>
              <a:rPr lang="en-US" sz="2600" dirty="0"/>
              <a:t> de </a:t>
            </a:r>
            <a:r>
              <a:rPr lang="en-US" sz="2600" dirty="0" err="1"/>
              <a:t>trafic</a:t>
            </a:r>
            <a:r>
              <a:rPr lang="en-US" sz="2600" dirty="0"/>
              <a:t> </a:t>
            </a:r>
            <a:r>
              <a:rPr lang="en-US" sz="2600" dirty="0" err="1"/>
              <a:t>rutier</a:t>
            </a:r>
            <a:r>
              <a:rPr lang="en-US" sz="2600" dirty="0"/>
              <a:t> se </a:t>
            </a:r>
            <a:r>
              <a:rPr lang="en-US" sz="2600" dirty="0" err="1"/>
              <a:t>amplasează</a:t>
            </a:r>
            <a:r>
              <a:rPr lang="en-US" sz="2600" dirty="0"/>
              <a:t> la </a:t>
            </a:r>
            <a:r>
              <a:rPr lang="en-US" sz="2600" dirty="0" err="1"/>
              <a:t>cel</a:t>
            </a:r>
            <a:r>
              <a:rPr lang="en-US" sz="2600" dirty="0"/>
              <a:t> </a:t>
            </a:r>
            <a:r>
              <a:rPr lang="en-US" sz="2600" dirty="0" err="1"/>
              <a:t>puţin</a:t>
            </a:r>
            <a:r>
              <a:rPr lang="en-US" sz="2600" dirty="0"/>
              <a:t> 25 m de </a:t>
            </a:r>
            <a:r>
              <a:rPr lang="en-US" sz="2600" dirty="0" err="1"/>
              <a:t>extremitatea</a:t>
            </a:r>
            <a:r>
              <a:rPr lang="en-US" sz="2600" dirty="0"/>
              <a:t> </a:t>
            </a:r>
            <a:r>
              <a:rPr lang="en-US" sz="2600" dirty="0" err="1"/>
              <a:t>intersecţiilor</a:t>
            </a:r>
            <a:r>
              <a:rPr lang="en-US" sz="2600" dirty="0"/>
              <a:t> </a:t>
            </a:r>
            <a:r>
              <a:rPr lang="en-US" sz="2600" dirty="0" err="1"/>
              <a:t>mari</a:t>
            </a:r>
            <a:r>
              <a:rPr lang="en-US" sz="2600" dirty="0"/>
              <a:t> </a:t>
            </a:r>
            <a:r>
              <a:rPr lang="en-US" sz="2600" dirty="0" err="1"/>
              <a:t>şi</a:t>
            </a:r>
            <a:r>
              <a:rPr lang="en-US" sz="2600" dirty="0"/>
              <a:t> la </a:t>
            </a:r>
            <a:r>
              <a:rPr lang="en-US" sz="2600" dirty="0" err="1"/>
              <a:t>cel</a:t>
            </a:r>
            <a:r>
              <a:rPr lang="en-US" sz="2600" dirty="0"/>
              <a:t> </a:t>
            </a:r>
            <a:r>
              <a:rPr lang="en-US" sz="2600" dirty="0" err="1"/>
              <a:t>mult</a:t>
            </a:r>
            <a:r>
              <a:rPr lang="en-US" sz="2600" dirty="0"/>
              <a:t> 10 m de </a:t>
            </a:r>
            <a:r>
              <a:rPr lang="en-US" sz="2600" dirty="0" err="1"/>
              <a:t>bordura</a:t>
            </a:r>
            <a:r>
              <a:rPr lang="en-US" sz="2600" dirty="0"/>
              <a:t> </a:t>
            </a:r>
            <a:r>
              <a:rPr lang="en-US" sz="2600" dirty="0" err="1"/>
              <a:t>trotuarului</a:t>
            </a:r>
            <a:r>
              <a:rPr lang="en-US" sz="2600" dirty="0"/>
              <a:t>. </a:t>
            </a:r>
            <a:r>
              <a:rPr lang="en-US" sz="2600" dirty="0" err="1"/>
              <a:t>Prin</a:t>
            </a:r>
            <a:r>
              <a:rPr lang="en-US" sz="2600" dirty="0"/>
              <a:t> </a:t>
            </a:r>
            <a:r>
              <a:rPr lang="en-US" sz="2600" b="1" dirty="0"/>
              <a:t>«</a:t>
            </a:r>
            <a:r>
              <a:rPr lang="en-US" sz="2600" b="1" dirty="0" err="1"/>
              <a:t>intersecţie</a:t>
            </a:r>
            <a:r>
              <a:rPr lang="en-US" sz="2600" b="1" dirty="0"/>
              <a:t> mare»</a:t>
            </a:r>
            <a:r>
              <a:rPr lang="en-US" sz="2600" dirty="0"/>
              <a:t> se </a:t>
            </a:r>
            <a:r>
              <a:rPr lang="en-US" sz="2600" dirty="0" err="1"/>
              <a:t>înţelege</a:t>
            </a:r>
            <a:r>
              <a:rPr lang="en-US" sz="2600" dirty="0"/>
              <a:t> o </a:t>
            </a:r>
            <a:r>
              <a:rPr lang="en-US" sz="2600" dirty="0" err="1"/>
              <a:t>intersecţie</a:t>
            </a:r>
            <a:r>
              <a:rPr lang="en-US" sz="2600" dirty="0"/>
              <a:t> care </a:t>
            </a:r>
            <a:r>
              <a:rPr lang="en-US" sz="2600" dirty="0" err="1"/>
              <a:t>întrerupe</a:t>
            </a:r>
            <a:r>
              <a:rPr lang="en-US" sz="2600" dirty="0"/>
              <a:t> </a:t>
            </a:r>
            <a:r>
              <a:rPr lang="en-US" sz="2600" dirty="0" err="1"/>
              <a:t>fluxul</a:t>
            </a:r>
            <a:r>
              <a:rPr lang="en-US" sz="2600" dirty="0"/>
              <a:t> de </a:t>
            </a:r>
            <a:r>
              <a:rPr lang="en-US" sz="2600" dirty="0" err="1"/>
              <a:t>trafic</a:t>
            </a:r>
            <a:r>
              <a:rPr lang="en-US" sz="2600" dirty="0"/>
              <a:t> </a:t>
            </a:r>
            <a:r>
              <a:rPr lang="en-US" sz="2600" dirty="0" err="1"/>
              <a:t>şi</a:t>
            </a:r>
            <a:r>
              <a:rPr lang="en-US" sz="2600" dirty="0"/>
              <a:t> care </a:t>
            </a:r>
            <a:r>
              <a:rPr lang="en-US" sz="2600" dirty="0" err="1"/>
              <a:t>cauzează</a:t>
            </a:r>
            <a:r>
              <a:rPr lang="en-US" sz="2600" dirty="0"/>
              <a:t> </a:t>
            </a:r>
            <a:r>
              <a:rPr lang="en-US" sz="2600" dirty="0" err="1"/>
              <a:t>emisii</a:t>
            </a:r>
            <a:r>
              <a:rPr lang="en-US" sz="2600" dirty="0"/>
              <a:t> </a:t>
            </a:r>
            <a:r>
              <a:rPr lang="en-US" sz="2600" dirty="0" err="1"/>
              <a:t>diferite</a:t>
            </a:r>
            <a:r>
              <a:rPr lang="en-US" sz="2600" dirty="0"/>
              <a:t> (</a:t>
            </a:r>
            <a:r>
              <a:rPr lang="en-US" sz="2600" dirty="0" err="1"/>
              <a:t>emisii</a:t>
            </a:r>
            <a:r>
              <a:rPr lang="en-US" sz="2600" dirty="0"/>
              <a:t> de </a:t>
            </a:r>
            <a:r>
              <a:rPr lang="en-US" sz="2600" dirty="0" err="1"/>
              <a:t>oprire</a:t>
            </a:r>
            <a:r>
              <a:rPr lang="en-US" sz="2600" dirty="0"/>
              <a:t> </a:t>
            </a:r>
            <a:r>
              <a:rPr lang="en-US" sz="2600" dirty="0" err="1"/>
              <a:t>şi</a:t>
            </a:r>
            <a:r>
              <a:rPr lang="en-US" sz="2600" dirty="0"/>
              <a:t> </a:t>
            </a:r>
            <a:r>
              <a:rPr lang="en-US" sz="2600" dirty="0" err="1"/>
              <a:t>pornire</a:t>
            </a:r>
            <a:r>
              <a:rPr lang="en-US" sz="2600" dirty="0"/>
              <a:t>) </a:t>
            </a:r>
            <a:r>
              <a:rPr lang="en-US" sz="2600" dirty="0" err="1"/>
              <a:t>faţă</a:t>
            </a:r>
            <a:r>
              <a:rPr lang="en-US" sz="2600" dirty="0"/>
              <a:t> de </a:t>
            </a:r>
            <a:r>
              <a:rPr lang="en-US" sz="2600" dirty="0" err="1"/>
              <a:t>restul</a:t>
            </a:r>
            <a:r>
              <a:rPr lang="en-US" sz="2600" dirty="0"/>
              <a:t> </a:t>
            </a:r>
            <a:r>
              <a:rPr lang="en-US" sz="2600" dirty="0" err="1"/>
              <a:t>drumului</a:t>
            </a:r>
            <a:r>
              <a:rPr lang="en-US" sz="2600" dirty="0"/>
              <a:t>;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o-RO" b="1" dirty="0"/>
              <a:t>Criterii de amplasare:</a:t>
            </a:r>
            <a:endParaRPr lang="en-US" b="1" dirty="0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/>
            <a:r>
              <a:rPr lang="en-US" dirty="0"/>
              <a:t>traffic and industrial sites represent areas where the highest concentrations occur and that background sites are representative of the exposure of the general population</a:t>
            </a:r>
            <a:endParaRPr lang="ro-RO" dirty="0"/>
          </a:p>
          <a:p>
            <a:pPr lvl="0" algn="just"/>
            <a:r>
              <a:rPr lang="en-US" dirty="0"/>
              <a:t>further characterization for traffic sites in terms of local dispersion conditions (“</a:t>
            </a:r>
            <a:r>
              <a:rPr lang="en-US" b="1" dirty="0"/>
              <a:t>wide street</a:t>
            </a:r>
            <a:r>
              <a:rPr lang="en-US" dirty="0"/>
              <a:t>”, </a:t>
            </a:r>
            <a:r>
              <a:rPr lang="en-US" dirty="0">
                <a:solidFill>
                  <a:srgbClr val="BFBFBF"/>
                </a:solidFill>
              </a:rPr>
              <a:t>“narrow street”, “canyon street”, “highway” and others</a:t>
            </a:r>
            <a:r>
              <a:rPr lang="en-US" dirty="0"/>
              <a:t>) is applicable to urban areas and suburban areas. </a:t>
            </a:r>
            <a:r>
              <a:rPr lang="en-US" dirty="0">
                <a:solidFill>
                  <a:srgbClr val="BFBFBF"/>
                </a:solidFill>
              </a:rPr>
              <a:t>It is recommended to provide a better definition for the terms “wide street”, “narrow street”, “canyon street” and “highway”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02166" y="365129"/>
            <a:ext cx="11106614" cy="1151437"/>
          </a:xfrm>
        </p:spPr>
        <p:txBody>
          <a:bodyPr/>
          <a:lstStyle/>
          <a:p>
            <a:pPr lvl="0"/>
            <a:r>
              <a:rPr lang="ro-RO" b="1" dirty="0"/>
              <a:t>SURSE DATE</a:t>
            </a:r>
            <a:endParaRPr lang="en-US" b="1" dirty="0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713679" y="1293541"/>
            <a:ext cx="10640124" cy="4883422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en-US" sz="2400" dirty="0" err="1"/>
              <a:t>Studiu</a:t>
            </a:r>
            <a:r>
              <a:rPr lang="en-US" sz="2400" dirty="0"/>
              <a:t> WESTAGEM – h</a:t>
            </a:r>
            <a:r>
              <a:rPr lang="ro-RO" sz="2400" dirty="0"/>
              <a:t>ă</a:t>
            </a:r>
            <a:r>
              <a:rPr lang="en-US" sz="2400" dirty="0"/>
              <a:t>r</a:t>
            </a:r>
            <a:r>
              <a:rPr lang="ro-RO" sz="2400" dirty="0"/>
              <a:t>ț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poluare</a:t>
            </a:r>
            <a:r>
              <a:rPr lang="en-US" sz="2400" dirty="0"/>
              <a:t> </a:t>
            </a:r>
            <a:r>
              <a:rPr lang="ro-RO" sz="2400" dirty="0"/>
              <a:t>ș</a:t>
            </a:r>
            <a:r>
              <a:rPr lang="en-US" sz="2400" dirty="0" err="1"/>
              <a:t>i</a:t>
            </a:r>
            <a:r>
              <a:rPr lang="en-US" sz="2400" dirty="0"/>
              <a:t> h</a:t>
            </a:r>
            <a:r>
              <a:rPr lang="ro-RO" sz="2400" dirty="0"/>
              <a:t>ă</a:t>
            </a:r>
            <a:r>
              <a:rPr lang="en-US" sz="2400" dirty="0"/>
              <a:t>r</a:t>
            </a:r>
            <a:r>
              <a:rPr lang="ro-RO" sz="2400" dirty="0"/>
              <a:t>ț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emisii</a:t>
            </a:r>
            <a:endParaRPr lang="ro-RO" sz="2400" dirty="0"/>
          </a:p>
          <a:p>
            <a:pPr marL="0" lvl="0" indent="0">
              <a:lnSpc>
                <a:spcPct val="100000"/>
              </a:lnSpc>
              <a:buNone/>
            </a:pPr>
            <a:r>
              <a:rPr lang="ro-RO" sz="2400" dirty="0"/>
              <a:t>Google maps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o-R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Site </a:t>
            </a:r>
            <a:r>
              <a:rPr lang="ro-R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www.calitate</a:t>
            </a:r>
            <a:r>
              <a:rPr lang="ro-R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aer.ro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o-R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Inventare emisii (Copert 4)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Raportarea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datelor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calitate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aerului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conformitate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cu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prevederile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Deciziei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2011/850/EU</a:t>
            </a:r>
            <a:r>
              <a:rPr lang="ro-R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flux de date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E1b “Information on primary validated assessment data –modelled”</a:t>
            </a:r>
            <a:r>
              <a:rPr lang="ro-R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o-R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http://cdr.eionet.europa.eu/ro/eu/aqd/e1b/envx3ht3g/</a:t>
            </a:r>
            <a:endParaRPr lang="ro-RO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en-US" sz="2400" b="1" dirty="0"/>
          </a:p>
          <a:p>
            <a:pPr marL="0" lvl="0" indent="0">
              <a:lnSpc>
                <a:spcPct val="100000"/>
              </a:lnSpc>
              <a:buNone/>
            </a:pPr>
            <a:r>
              <a:rPr lang="ro-RO" sz="2400" b="1" dirty="0"/>
              <a:t>Mentiune</a:t>
            </a:r>
            <a:r>
              <a:rPr lang="ro-RO" sz="2400" dirty="0"/>
              <a:t>: aria de reprezentativitate a stației </a:t>
            </a:r>
            <a:r>
              <a:rPr lang="en-US" sz="2400" dirty="0"/>
              <a:t>OT</a:t>
            </a:r>
            <a:r>
              <a:rPr lang="ro-RO" sz="2400" dirty="0"/>
              <a:t>-1 este de 1-5 km</a:t>
            </a:r>
            <a:r>
              <a:rPr lang="ro-RO" sz="2400" baseline="30000" dirty="0"/>
              <a:t>2</a:t>
            </a:r>
            <a:r>
              <a:rPr lang="ro-RO" sz="2400" dirty="0"/>
              <a:t>, prin urmare analiza rezulatelor măsurărilor nu este relevantă (mai ales pentru o stație de trafic) </a:t>
            </a:r>
            <a:endParaRPr lang="en-US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15" t="12" r="3685" b="51238"/>
          <a:stretch/>
        </p:blipFill>
        <p:spPr bwMode="auto">
          <a:xfrm>
            <a:off x="554697" y="107119"/>
            <a:ext cx="6391226" cy="33336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34926" y="3071439"/>
            <a:ext cx="2647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>
                <a:solidFill>
                  <a:schemeClr val="bg1"/>
                </a:solidFill>
              </a:rPr>
              <a:t>DROBETA TURNU SEVERIN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1376" y="1293542"/>
            <a:ext cx="780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Metoda</a:t>
            </a:r>
            <a:r>
              <a:rPr lang="en-US" sz="1000" dirty="0"/>
              <a:t> de </a:t>
            </a:r>
            <a:r>
              <a:rPr lang="en-US" sz="1000" dirty="0" err="1"/>
              <a:t>referin</a:t>
            </a:r>
            <a:r>
              <a:rPr lang="ro-RO" sz="1000" dirty="0"/>
              <a:t>ță</a:t>
            </a:r>
            <a:endParaRPr lang="en-US" sz="1000" dirty="0"/>
          </a:p>
        </p:txBody>
      </p:sp>
      <p:sp>
        <p:nvSpPr>
          <p:cNvPr id="11" name="Rectangle 10"/>
          <p:cNvSpPr/>
          <p:nvPr/>
        </p:nvSpPr>
        <p:spPr>
          <a:xfrm>
            <a:off x="6945923" y="763115"/>
            <a:ext cx="48875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o-RO" b="1" dirty="0"/>
              <a:t>Mențiune</a:t>
            </a:r>
            <a:r>
              <a:rPr lang="ro-RO" dirty="0"/>
              <a:t>: aria de reprezentativitate a stației OT-1 este de 1-5 km2.</a:t>
            </a:r>
          </a:p>
          <a:p>
            <a:pPr lvl="0"/>
            <a:endParaRPr lang="ro-RO" dirty="0"/>
          </a:p>
          <a:p>
            <a:pPr lvl="0"/>
            <a:r>
              <a:rPr lang="ro-RO" dirty="0"/>
              <a:t>Câteva aspecte sunt prezentate în mod succint:</a:t>
            </a:r>
          </a:p>
          <a:p>
            <a:pPr marL="285750" lvl="0" indent="-285750">
              <a:buFontTx/>
              <a:buChar char="-"/>
            </a:pPr>
            <a:r>
              <a:rPr lang="ro-RO" dirty="0"/>
              <a:t>Direcția vântului, an calendaristic 2020</a:t>
            </a:r>
          </a:p>
          <a:p>
            <a:pPr marL="285750" lvl="0" indent="-285750">
              <a:buFontTx/>
              <a:buChar char="-"/>
            </a:pPr>
            <a:r>
              <a:rPr lang="ro-RO" dirty="0"/>
              <a:t>Rezultatele măsurărilor PM10 gravimetric. </a:t>
            </a:r>
          </a:p>
          <a:p>
            <a:pPr marL="285750" lvl="0" indent="-285750">
              <a:buFontTx/>
              <a:buChar char="-"/>
            </a:pPr>
            <a:r>
              <a:rPr lang="ro-RO" dirty="0"/>
              <a:t>Evoluția concentrațiilor medii anuale și a numărului de depășiri în perioada 2015 - 2020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54697" y="3919308"/>
            <a:ext cx="349986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o-RO" dirty="0"/>
              <a:t>Zona Olt este încadrată în regim evaluare A pentru PM (PM10 și PM2,5), conform Ord. nr.  36/2016.</a:t>
            </a:r>
          </a:p>
          <a:p>
            <a:pPr lvl="0"/>
            <a:endParaRPr lang="ro-RO" dirty="0"/>
          </a:p>
          <a:p>
            <a:pPr lvl="0"/>
            <a:r>
              <a:rPr lang="ro-RO" dirty="0"/>
              <a:t> </a:t>
            </a:r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5296551"/>
              </p:ext>
            </p:extLst>
          </p:nvPr>
        </p:nvGraphicFramePr>
        <p:xfrm>
          <a:off x="8111874" y="3797654"/>
          <a:ext cx="3879527" cy="2719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2053870"/>
              </p:ext>
            </p:extLst>
          </p:nvPr>
        </p:nvGraphicFramePr>
        <p:xfrm>
          <a:off x="4382382" y="3819029"/>
          <a:ext cx="3729492" cy="2697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818649" y="1293542"/>
            <a:ext cx="7805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Automat</a:t>
            </a:r>
          </a:p>
        </p:txBody>
      </p:sp>
    </p:spTree>
    <p:extLst>
      <p:ext uri="{BB962C8B-B14F-4D97-AF65-F5344CB8AC3E}">
        <p14:creationId xmlns:p14="http://schemas.microsoft.com/office/powerpoint/2010/main" val="1043247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o-RO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5762" b="3609"/>
          <a:stretch/>
        </p:blipFill>
        <p:spPr>
          <a:xfrm>
            <a:off x="101600" y="145144"/>
            <a:ext cx="12090400" cy="657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76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276" t="9276" r="1523" b="17088"/>
          <a:stretch/>
        </p:blipFill>
        <p:spPr>
          <a:xfrm>
            <a:off x="66308" y="1"/>
            <a:ext cx="12125692" cy="31865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55182"/>
          <a:stretch/>
        </p:blipFill>
        <p:spPr>
          <a:xfrm>
            <a:off x="0" y="1"/>
            <a:ext cx="12090400" cy="304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33175" b="4462"/>
          <a:stretch/>
        </p:blipFill>
        <p:spPr>
          <a:xfrm>
            <a:off x="4383314" y="3439886"/>
            <a:ext cx="7808686" cy="3418114"/>
          </a:xfrm>
          <a:prstGeom prst="rect">
            <a:avLst/>
          </a:prstGeom>
        </p:spPr>
      </p:pic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8321223"/>
              </p:ext>
            </p:extLst>
          </p:nvPr>
        </p:nvGraphicFramePr>
        <p:xfrm>
          <a:off x="66309" y="3439886"/>
          <a:ext cx="5913578" cy="3417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002936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1015</Words>
  <Application>Microsoft Office PowerPoint</Application>
  <PresentationFormat>Widescreen</PresentationFormat>
  <Paragraphs>98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Trebuchet MS</vt:lpstr>
      <vt:lpstr>Office Theme</vt:lpstr>
      <vt:lpstr>PowerPoint Presentation</vt:lpstr>
      <vt:lpstr>PowerPoint Presentation</vt:lpstr>
      <vt:lpstr>SITUAȚIE EXISTENTĂ OT-1 –  Dealul Grădişte, în zona de vest a orașului - stație industrială în arie urbană, amplasată în zona de nord;</vt:lpstr>
      <vt:lpstr>Criterii de amplasare:</vt:lpstr>
      <vt:lpstr>Criterii de amplasare:</vt:lpstr>
      <vt:lpstr>SURSE DATE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Propunere A.N.P.M pentru amplasare stație trafic Slatina</vt:lpstr>
      <vt:lpstr>Identificare «intersecţii mari» -întrerup fluxul de trafic şi cauzează emisii de oprire şi pornire faţă de restul drumului;</vt:lpstr>
      <vt:lpstr>Identificare «intersecţii mari» -întrerup fluxul de trafic şi cauzează emisii de oprire şi pornire faţă de restul drumului;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Propunere amplasare statie trafic Targu Jiu</dc:title>
  <dc:creator>Patricia Lungu</dc:creator>
  <cp:lastModifiedBy>Simona Marcusohn</cp:lastModifiedBy>
  <cp:revision>47</cp:revision>
  <dcterms:created xsi:type="dcterms:W3CDTF">2020-11-24T09:09:59Z</dcterms:created>
  <dcterms:modified xsi:type="dcterms:W3CDTF">2021-07-28T16:44:35Z</dcterms:modified>
</cp:coreProperties>
</file>