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58" r:id="rId3"/>
    <p:sldId id="271" r:id="rId4"/>
    <p:sldId id="272" r:id="rId5"/>
    <p:sldId id="260" r:id="rId6"/>
    <p:sldId id="267" r:id="rId7"/>
    <p:sldId id="265" r:id="rId8"/>
    <p:sldId id="270" r:id="rId9"/>
    <p:sldId id="266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P\POIM\POIM\Olt\ICSI\cristina\Final%20CENTRALIZARE%20REZULTATE%20CAMPANII%20BaP%20PRAHOVA%20F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P\POIM\POIM\Olt\ICSI\cristina\Final%20CENTRALIZARE%20REZULTATE%20CAMPANII%20BaP%20PRAHOVA%20F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P\POIM\POIM\Olt\ICSI\cristina\Final%20CENTRALIZARE%20REZULTATE%20CAMPANII%20BaP%20PRAHOVA%20F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PRAHOV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P\POIM\POIM\Olt\ICSI\cristina\Final%20CENTRALIZARE%20REZULTATE%20CAMPANII%20BaP%20PRAHOVA%20F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PM</a:t>
            </a:r>
            <a:r>
              <a:rPr lang="ro-RO" baseline="-25000"/>
              <a:t>10 </a:t>
            </a:r>
            <a:r>
              <a:rPr lang="ro-RO"/>
              <a:t>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</a:t>
            </a:r>
            <a:r>
              <a:rPr lang="ro-RO"/>
              <a:t>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28-4AA5-9420-8F961B1F49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028-4AA5-9420-8F961B1F494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028-4AA5-9420-8F961B1F494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028-4AA5-9420-8F961B1F4948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PM_RNMCA'!$H$4,'centralizare rezultate PM_RNMCA'!$N$4,'centralizare rezultate PM_RNMCA'!$T$4,'centralizare rezultate PM_RNMCA'!$Z$4)</c:f>
              <c:numCache>
                <c:formatCode>0.00</c:formatCode>
                <c:ptCount val="4"/>
                <c:pt idx="0">
                  <c:v>38.043478260869399</c:v>
                </c:pt>
                <c:pt idx="1">
                  <c:v>35.32608695652187</c:v>
                </c:pt>
                <c:pt idx="2">
                  <c:v>18.11594202898603</c:v>
                </c:pt>
                <c:pt idx="3">
                  <c:v>13.315217391304593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028-4AA5-9420-8F961B1F494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028-4AA5-9420-8F961B1F49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028-4AA5-9420-8F961B1F494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028-4AA5-9420-8F961B1F494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E028-4AA5-9420-8F961B1F4948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PM_RNMCA'!$H$5,'centralizare rezultate PM_RNMCA'!$N$5,'centralizare rezultate PM_RNMCA'!$T$5,'centralizare rezultate PM_RNMCA'!$Z$5)</c:f>
              <c:numCache>
                <c:formatCode>0.00</c:formatCode>
                <c:ptCount val="4"/>
                <c:pt idx="0">
                  <c:v>40.489130434782375</c:v>
                </c:pt>
                <c:pt idx="1">
                  <c:v>43.297101449275424</c:v>
                </c:pt>
                <c:pt idx="2">
                  <c:v>32.518115942028828</c:v>
                </c:pt>
                <c:pt idx="3">
                  <c:v>20.833333333333556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028-4AA5-9420-8F961B1F4948}"/>
            </c:ext>
          </c:extLst>
        </c:ser>
        <c:ser>
          <c:idx val="2"/>
          <c:order val="2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028-4AA5-9420-8F961B1F494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028-4AA5-9420-8F961B1F494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028-4AA5-9420-8F961B1F4948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PM_RNMCA'!$H$6,'centralizare rezultate PM_RNMCA'!$N$6,'centralizare rezultate PM_RNMCA'!$T$6,'centralizare rezultate PM_RNMCA'!$Z$6)</c:f>
              <c:numCache>
                <c:formatCode>0.00</c:formatCode>
                <c:ptCount val="4"/>
                <c:pt idx="0">
                  <c:v>49.275362318840585</c:v>
                </c:pt>
                <c:pt idx="1">
                  <c:v>35.32608695652187</c:v>
                </c:pt>
                <c:pt idx="2">
                  <c:v>40.036231884057784</c:v>
                </c:pt>
                <c:pt idx="3">
                  <c:v>24.275362318841228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E028-4AA5-9420-8F961B1F4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03872"/>
        <c:axId val="377468984"/>
      </c:barChart>
      <c:catAx>
        <c:axId val="377503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68984"/>
        <c:crosses val="autoZero"/>
        <c:auto val="1"/>
        <c:lblAlgn val="ctr"/>
        <c:lblOffset val="100"/>
        <c:noMultiLvlLbl val="0"/>
      </c:catAx>
      <c:valAx>
        <c:axId val="37746898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0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PH2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E7-462E-ABAB-E44BBB12CA8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E7-462E-ABAB-E44BBB12CA8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E7-462E-ABAB-E44BBB12CA8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FE7-462E-ABAB-E44BBB12CA82}"/>
              </c:ext>
            </c:extLst>
          </c:dPt>
          <c:val>
            <c:numRef>
              <c:f>('centralizare rezultate PM_RNMCA'!$E$7,'centralizare rezultate PM_RNMCA'!$K$7,'centralizare rezultate PM_RNMCA'!$Q$7,'centralizare rezultate PM_RNMCA'!$W$7)</c:f>
              <c:numCache>
                <c:formatCode>0.00</c:formatCode>
                <c:ptCount val="4"/>
                <c:pt idx="0">
                  <c:v>0.39595706991768259</c:v>
                </c:pt>
                <c:pt idx="1">
                  <c:v>0.06</c:v>
                </c:pt>
                <c:pt idx="2">
                  <c:v>0.66</c:v>
                </c:pt>
                <c:pt idx="3" formatCode="General">
                  <c:v>0.31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FE7-462E-ABAB-E44BBB12CA8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FE7-462E-ABAB-E44BBB12CA8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FE7-462E-ABAB-E44BBB12CA8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FE7-462E-ABAB-E44BBB12CA8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AFE7-462E-ABAB-E44BBB12CA82}"/>
              </c:ext>
            </c:extLst>
          </c:dPt>
          <c:val>
            <c:numRef>
              <c:f>('centralizare rezultate PM_RNMCA'!$E$8,'centralizare rezultate PM_RNMCA'!$K$8,'centralizare rezultate PM_RNMCA'!$Q$8,'centralizare rezultate PM_RNMCA'!$W$8)</c:f>
              <c:numCache>
                <c:formatCode>General</c:formatCode>
                <c:ptCount val="4"/>
                <c:pt idx="0" formatCode="0.00">
                  <c:v>0.19650072901478863</c:v>
                </c:pt>
                <c:pt idx="1">
                  <c:v>0.04</c:v>
                </c:pt>
                <c:pt idx="2" formatCode="0.00">
                  <c:v>1.45</c:v>
                </c:pt>
                <c:pt idx="3" formatCode="0.0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FE7-462E-ABAB-E44BBB12CA82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FE7-462E-ABAB-E44BBB12CA8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FE7-462E-ABAB-E44BBB12CA8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FE7-462E-ABAB-E44BBB12CA8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FE7-462E-ABAB-E44BBB12CA82}"/>
              </c:ext>
            </c:extLst>
          </c:dPt>
          <c:val>
            <c:numRef>
              <c:f>('centralizare rezultate PM_RNMCA'!$E$9,'centralizare rezultate PM_RNMCA'!$K$9,'centralizare rezultate PM_RNMCA'!$Q$9,'centralizare rezultate PM_RNMCA'!$W$9)</c:f>
              <c:numCache>
                <c:formatCode>General</c:formatCode>
                <c:ptCount val="4"/>
                <c:pt idx="0" formatCode="0.00">
                  <c:v>0.22035010940919036</c:v>
                </c:pt>
                <c:pt idx="1">
                  <c:v>0.03</c:v>
                </c:pt>
                <c:pt idx="2" formatCode="0.00">
                  <c:v>0.99</c:v>
                </c:pt>
                <c:pt idx="3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AFE7-462E-ABAB-E44BBB12C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82704"/>
        <c:axId val="377467416"/>
      </c:barChart>
      <c:catAx>
        <c:axId val="37748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67416"/>
        <c:crosses val="autoZero"/>
        <c:auto val="1"/>
        <c:lblAlgn val="ctr"/>
        <c:lblOffset val="100"/>
        <c:noMultiLvlLbl val="0"/>
      </c:catAx>
      <c:valAx>
        <c:axId val="377467416"/>
        <c:scaling>
          <c:orientation val="minMax"/>
          <c:max val="1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8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PH</a:t>
            </a:r>
            <a:r>
              <a:rPr lang="en-US"/>
              <a:t>3</a:t>
            </a:r>
          </a:p>
        </c:rich>
      </c:tx>
      <c:layout>
        <c:manualLayout>
          <c:xMode val="edge"/>
          <c:yMode val="edge"/>
          <c:x val="0.35730654900397968"/>
          <c:y val="2.5870208282336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46209761163032"/>
          <c:y val="0.15868917624521073"/>
          <c:w val="0.8622710280373832"/>
          <c:h val="0.7427868773946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41-4CD2-9BC0-68771F995B8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41-4CD2-9BC0-68771F995B8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41-4CD2-9BC0-68771F995B8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41-4CD2-9BC0-68771F995B88}"/>
              </c:ext>
            </c:extLst>
          </c:dPt>
          <c:val>
            <c:numRef>
              <c:f>('centralizare rezultate PM_RNMCA'!$E$10,'centralizare rezultate PM_RNMCA'!$K$10,'centralizare rezultate PM_RNMCA'!$Q$10,'centralizare rezultate PM_RNMCA'!$W$10)</c:f>
              <c:numCache>
                <c:formatCode>0.00</c:formatCode>
                <c:ptCount val="4"/>
                <c:pt idx="0">
                  <c:v>0.57432798499687432</c:v>
                </c:pt>
                <c:pt idx="1">
                  <c:v>0.05</c:v>
                </c:pt>
                <c:pt idx="2">
                  <c:v>1.49</c:v>
                </c:pt>
                <c:pt idx="3" formatCode="General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41-4CD2-9BC0-68771F995B8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741-4CD2-9BC0-68771F995B8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6741-4CD2-9BC0-68771F995B8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6741-4CD2-9BC0-68771F995B8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741-4CD2-9BC0-68771F995B88}"/>
              </c:ext>
            </c:extLst>
          </c:dPt>
          <c:val>
            <c:numRef>
              <c:f>('centralizare rezultate PM_RNMCA'!$E$11,'centralizare rezultate PM_RNMCA'!$K$11,'centralizare rezultate PM_RNMCA'!$Q$11,'centralizare rezultate PM_RNMCA'!$W$11)</c:f>
              <c:numCache>
                <c:formatCode>General</c:formatCode>
                <c:ptCount val="4"/>
                <c:pt idx="0" formatCode="0.00">
                  <c:v>0.2669514482183788</c:v>
                </c:pt>
                <c:pt idx="1">
                  <c:v>0.06</c:v>
                </c:pt>
                <c:pt idx="2" formatCode="0.00">
                  <c:v>1.1399999999999999</c:v>
                </c:pt>
                <c:pt idx="3" formatCode="0.0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741-4CD2-9BC0-68771F995B88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741-4CD2-9BC0-68771F995B8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741-4CD2-9BC0-68771F995B8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741-4CD2-9BC0-68771F995B8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741-4CD2-9BC0-68771F995B88}"/>
              </c:ext>
            </c:extLst>
          </c:dPt>
          <c:val>
            <c:numRef>
              <c:f>('centralizare rezultate PM_RNMCA'!$E$12,'centralizare rezultate PM_RNMCA'!$K$12,'centralizare rezultate PM_RNMCA'!$Q$12,'centralizare rezultate PM_RNMCA'!$W$12)</c:f>
              <c:numCache>
                <c:formatCode>General</c:formatCode>
                <c:ptCount val="4"/>
                <c:pt idx="0" formatCode="0.00">
                  <c:v>0.33112106688893522</c:v>
                </c:pt>
                <c:pt idx="1">
                  <c:v>0.06</c:v>
                </c:pt>
                <c:pt idx="2" formatCode="0.00">
                  <c:v>1.51</c:v>
                </c:pt>
                <c:pt idx="3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6741-4CD2-9BC0-68771F995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05832"/>
        <c:axId val="377497600"/>
      </c:barChart>
      <c:catAx>
        <c:axId val="377505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97600"/>
        <c:crosses val="autoZero"/>
        <c:auto val="1"/>
        <c:lblAlgn val="ctr"/>
        <c:lblOffset val="100"/>
        <c:noMultiLvlLbl val="0"/>
      </c:catAx>
      <c:valAx>
        <c:axId val="377497600"/>
        <c:scaling>
          <c:orientation val="minMax"/>
          <c:max val="1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05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Benzo(a)piren - Mediile concentra</a:t>
            </a:r>
            <a:r>
              <a:rPr lang="ro-RO"/>
              <a:t>ț</a:t>
            </a:r>
            <a:r>
              <a:rPr lang="en-US"/>
              <a:t>iilor</a:t>
            </a:r>
            <a:r>
              <a:rPr lang="ro-RO"/>
              <a:t> (toate campaniile)</a:t>
            </a:r>
            <a:endParaRPr lang="en-US"/>
          </a:p>
        </c:rich>
      </c:tx>
      <c:layout>
        <c:manualLayout>
          <c:xMode val="edge"/>
          <c:yMode val="edge"/>
          <c:x val="0.21251021403051604"/>
          <c:y val="2.6312772537476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PM_RNMCA'!$AL$2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PM_RNMCA'!$AC$10:$AC$12</c:f>
              <c:strCache>
                <c:ptCount val="3"/>
                <c:pt idx="0">
                  <c:v>PH1</c:v>
                </c:pt>
                <c:pt idx="1">
                  <c:v>PH2</c:v>
                </c:pt>
                <c:pt idx="2">
                  <c:v>PH3</c:v>
                </c:pt>
              </c:strCache>
            </c:strRef>
          </c:cat>
          <c:val>
            <c:numRef>
              <c:f>'centralizare rezultate PM_RNMCA'!$AL$10:$AL$12</c:f>
              <c:numCache>
                <c:formatCode>0.00</c:formatCode>
                <c:ptCount val="3"/>
                <c:pt idx="0">
                  <c:v>0.52795096200597347</c:v>
                </c:pt>
                <c:pt idx="1">
                  <c:v>0.39940065902847177</c:v>
                </c:pt>
                <c:pt idx="2">
                  <c:v>0.53353337500868236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81-4B61-997F-BA3EBED94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18768"/>
        <c:axId val="377488192"/>
      </c:barChart>
      <c:catAx>
        <c:axId val="37751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88192"/>
        <c:crosses val="autoZero"/>
        <c:auto val="1"/>
        <c:lblAlgn val="ctr"/>
        <c:lblOffset val="100"/>
        <c:noMultiLvlLbl val="0"/>
      </c:catAx>
      <c:valAx>
        <c:axId val="3774881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1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u="none" strike="noStrike" baseline="0">
                <a:effectLst/>
              </a:rPr>
              <a:t>PM</a:t>
            </a:r>
            <a:r>
              <a:rPr lang="ro-RO" sz="1400" b="0" i="0" u="none" strike="noStrike" baseline="-25000">
                <a:effectLst/>
              </a:rPr>
              <a:t>10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</a:t>
            </a:r>
            <a:r>
              <a:rPr lang="ro-RO"/>
              <a:t>2</a:t>
            </a:r>
            <a:endParaRPr lang="en-US"/>
          </a:p>
        </c:rich>
      </c:tx>
      <c:layout>
        <c:manualLayout>
          <c:xMode val="edge"/>
          <c:yMode val="edge"/>
          <c:x val="0.35825375322170816"/>
          <c:y val="1.88050361959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F9-4940-8E93-2BE90CE63D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F9-4940-8E93-2BE90CE63D4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AF9-4940-8E93-2BE90CE63D4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AF9-4940-8E93-2BE90CE63D46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PM_RNMCA'!$H$7,'centralizare rezultate PM_RNMCA'!$N$7,'centralizare rezultate PM_RNMCA'!$T$7,'centralizare rezultate PM_RNMCA'!$Z$7)</c:f>
              <c:numCache>
                <c:formatCode>0.00</c:formatCode>
                <c:ptCount val="4"/>
                <c:pt idx="0">
                  <c:v>32.155797101449757</c:v>
                </c:pt>
                <c:pt idx="1">
                  <c:v>30.253623188405385</c:v>
                </c:pt>
                <c:pt idx="2">
                  <c:v>11.322463768116204</c:v>
                </c:pt>
                <c:pt idx="3">
                  <c:v>29.528985507246244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F9-4940-8E93-2BE90CE63D4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AF9-4940-8E93-2BE90CE63D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AF9-4940-8E93-2BE90CE63D4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AF9-4940-8E93-2BE90CE63D4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9AF9-4940-8E93-2BE90CE63D46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PM_RNMCA'!$H$8,'centralizare rezultate PM_RNMCA'!$N$8,'centralizare rezultate PM_RNMCA'!$T$8,'centralizare rezultate PM_RNMCA'!$Z$8)</c:f>
              <c:numCache>
                <c:formatCode>0.00</c:formatCode>
                <c:ptCount val="4"/>
                <c:pt idx="0">
                  <c:v>6.6123188405797872</c:v>
                </c:pt>
                <c:pt idx="1">
                  <c:v>31.340579710145096</c:v>
                </c:pt>
                <c:pt idx="2">
                  <c:v>16.576086956521724</c:v>
                </c:pt>
                <c:pt idx="3">
                  <c:v>19.384057971014773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AF9-4940-8E93-2BE90CE63D4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AF9-4940-8E93-2BE90CE63D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AF9-4940-8E93-2BE90CE63D4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AF9-4940-8E93-2BE90CE63D4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AF9-4940-8E93-2BE90CE63D46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PM_RNMCA'!$H$9,'centralizare rezultate PM_RNMCA'!$N$9,'centralizare rezultate PM_RNMCA'!$T$9,'centralizare rezultate PM_RNMCA'!$Z$9)</c:f>
              <c:numCache>
                <c:formatCode>0.00</c:formatCode>
                <c:ptCount val="4"/>
                <c:pt idx="0">
                  <c:v>14.221014492753264</c:v>
                </c:pt>
                <c:pt idx="1">
                  <c:v>26.902173913043232</c:v>
                </c:pt>
                <c:pt idx="2">
                  <c:v>31.702898550724164</c:v>
                </c:pt>
                <c:pt idx="3">
                  <c:v>14.221014492753769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9AF9-4940-8E93-2BE90CE63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19944"/>
        <c:axId val="377474080"/>
      </c:barChart>
      <c:catAx>
        <c:axId val="377519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74080"/>
        <c:crosses val="autoZero"/>
        <c:auto val="1"/>
        <c:lblAlgn val="ctr"/>
        <c:lblOffset val="100"/>
        <c:noMultiLvlLbl val="0"/>
      </c:catAx>
      <c:valAx>
        <c:axId val="37747408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1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u="none" strike="noStrike" baseline="0">
                <a:effectLst/>
              </a:rPr>
              <a:t>PM</a:t>
            </a:r>
            <a:r>
              <a:rPr lang="ro-RO" sz="1400" b="0" i="0" u="none" strike="noStrike" baseline="-25000">
                <a:effectLst/>
              </a:rPr>
              <a:t>10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PH3</a:t>
            </a:r>
          </a:p>
        </c:rich>
      </c:tx>
      <c:layout>
        <c:manualLayout>
          <c:xMode val="edge"/>
          <c:yMode val="edge"/>
          <c:x val="0.36037649368413993"/>
          <c:y val="1.88050361959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71-4465-A031-FF731D4200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71-4465-A031-FF731D42002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71-4465-A031-FF731D42002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E71-4465-A031-FF731D420029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PM_RNMCA'!$H$10,'centralizare rezultate PM_RNMCA'!$N$10,'centralizare rezultate PM_RNMCA'!$T$10,'centralizare rezultate PM_RNMCA'!$Z$10)</c:f>
              <c:numCache>
                <c:formatCode>0.00</c:formatCode>
                <c:ptCount val="4"/>
                <c:pt idx="0">
                  <c:v>21.920289855072262</c:v>
                </c:pt>
                <c:pt idx="1">
                  <c:v>20.10869565217391</c:v>
                </c:pt>
                <c:pt idx="2">
                  <c:v>41.032608695651987</c:v>
                </c:pt>
                <c:pt idx="3">
                  <c:v>22.192028985507822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E71-4465-A031-FF731D42002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5E71-4465-A031-FF731D4200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5E71-4465-A031-FF731D42002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5E71-4465-A031-FF731D42002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5E71-4465-A031-FF731D420029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PM_RNMCA'!$H$11,'centralizare rezultate PM_RNMCA'!$N$11,'centralizare rezultate PM_RNMCA'!$T$11,'centralizare rezultate PM_RNMCA'!$Z$11)</c:f>
              <c:numCache>
                <c:formatCode>0.00</c:formatCode>
                <c:ptCount val="4"/>
                <c:pt idx="0">
                  <c:v>30.253623188405889</c:v>
                </c:pt>
                <c:pt idx="1">
                  <c:v>25.452898550724957</c:v>
                </c:pt>
                <c:pt idx="2">
                  <c:v>35.77898550724646</c:v>
                </c:pt>
                <c:pt idx="3">
                  <c:v>23.550724637681586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5E71-4465-A031-FF731D42002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5E71-4465-A031-FF731D4200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E71-4465-A031-FF731D42002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5E71-4465-A031-FF731D42002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5E71-4465-A031-FF731D420029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PM_RNMCA'!$H$12,'centralizare rezultate PM_RNMCA'!$N$12,'centralizare rezultate PM_RNMCA'!$T$12,'centralizare rezultate PM_RNMCA'!$Z$12)</c:f>
              <c:numCache>
                <c:formatCode>0.00</c:formatCode>
                <c:ptCount val="4"/>
                <c:pt idx="0">
                  <c:v>24.818840579710333</c:v>
                </c:pt>
                <c:pt idx="1">
                  <c:v>30.253623188405889</c:v>
                </c:pt>
                <c:pt idx="2">
                  <c:v>24.818840579709825</c:v>
                </c:pt>
                <c:pt idx="3">
                  <c:v>12.228260869564878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5E71-4465-A031-FF731D420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76040"/>
        <c:axId val="377481920"/>
      </c:barChart>
      <c:catAx>
        <c:axId val="377476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81920"/>
        <c:crosses val="autoZero"/>
        <c:auto val="1"/>
        <c:lblAlgn val="ctr"/>
        <c:lblOffset val="100"/>
        <c:noMultiLvlLbl val="0"/>
      </c:catAx>
      <c:valAx>
        <c:axId val="37748192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76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PM</a:t>
            </a:r>
            <a:r>
              <a:rPr lang="en-US" baseline="-25000" dirty="0"/>
              <a:t>10</a:t>
            </a:r>
            <a:r>
              <a:rPr lang="en-US" dirty="0"/>
              <a:t> - </a:t>
            </a:r>
            <a:r>
              <a:rPr lang="en-US" dirty="0" err="1"/>
              <a:t>Mediile</a:t>
            </a:r>
            <a:r>
              <a:rPr lang="en-US" dirty="0"/>
              <a:t> </a:t>
            </a:r>
            <a:r>
              <a:rPr lang="en-US" dirty="0" err="1"/>
              <a:t>concentrațiilor</a:t>
            </a:r>
            <a:r>
              <a:rPr lang="en-US" dirty="0"/>
              <a:t> (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campaniile</a:t>
            </a:r>
            <a:r>
              <a:rPr lang="en-US" dirty="0"/>
              <a:t>) </a:t>
            </a:r>
            <a:r>
              <a:rPr lang="ro-RO" dirty="0"/>
              <a:t>ș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valorile</a:t>
            </a:r>
            <a:r>
              <a:rPr lang="en-US" dirty="0"/>
              <a:t> </a:t>
            </a:r>
            <a:r>
              <a:rPr lang="en-US" dirty="0" err="1"/>
              <a:t>maxime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3 </a:t>
            </a:r>
            <a:r>
              <a:rPr lang="en-US" dirty="0" err="1"/>
              <a:t>locații</a:t>
            </a:r>
            <a:r>
              <a:rPr lang="en-US" dirty="0"/>
              <a:t> (din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campaniile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PM_RNMCA'!$AL$2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'centralizare rezultate PM_RNMCA'!$AC$4:$AC$6</c:f>
              <c:strCache>
                <c:ptCount val="3"/>
                <c:pt idx="0">
                  <c:v>PH1</c:v>
                </c:pt>
                <c:pt idx="1">
                  <c:v>PH2</c:v>
                </c:pt>
                <c:pt idx="2">
                  <c:v>PH3</c:v>
                </c:pt>
              </c:strCache>
            </c:strRef>
          </c:cat>
          <c:val>
            <c:numRef>
              <c:f>'centralizare rezultate PM_RNMCA'!$AL$4:$AL$6</c:f>
              <c:numCache>
                <c:formatCode>0.00</c:formatCode>
                <c:ptCount val="3"/>
                <c:pt idx="0">
                  <c:v>32.57095410628029</c:v>
                </c:pt>
                <c:pt idx="1">
                  <c:v>22.018417874396118</c:v>
                </c:pt>
                <c:pt idx="2">
                  <c:v>26.034118357487984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74-49ED-9C75-87CC9A1B9C85}"/>
            </c:ext>
          </c:extLst>
        </c:ser>
        <c:ser>
          <c:idx val="1"/>
          <c:order val="1"/>
          <c:tx>
            <c:strRef>
              <c:f>'centralizare rezultate PM_RNMCA'!$AM$2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'centralizare rezultate PM_RNMCA'!$AC$4:$AC$6</c:f>
              <c:strCache>
                <c:ptCount val="3"/>
                <c:pt idx="0">
                  <c:v>PH1</c:v>
                </c:pt>
                <c:pt idx="1">
                  <c:v>PH2</c:v>
                </c:pt>
                <c:pt idx="2">
                  <c:v>PH3</c:v>
                </c:pt>
              </c:strCache>
            </c:strRef>
          </c:cat>
          <c:val>
            <c:numRef>
              <c:f>'centralizare rezultate PM_RNMCA'!$AM$4:$AM$6</c:f>
              <c:numCache>
                <c:formatCode>0.00</c:formatCode>
                <c:ptCount val="3"/>
                <c:pt idx="0">
                  <c:v>49.275362318840585</c:v>
                </c:pt>
                <c:pt idx="1">
                  <c:v>32.155797101449757</c:v>
                </c:pt>
                <c:pt idx="2">
                  <c:v>41.032608695651987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74-49ED-9C75-87CC9A1B9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86232"/>
        <c:axId val="377463104"/>
      </c:barChart>
      <c:catAx>
        <c:axId val="37748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63104"/>
        <c:crosses val="autoZero"/>
        <c:auto val="1"/>
        <c:lblAlgn val="ctr"/>
        <c:lblOffset val="100"/>
        <c:noMultiLvlLbl val="0"/>
      </c:catAx>
      <c:valAx>
        <c:axId val="37746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8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u="none" strike="noStrike" baseline="0">
                <a:effectLst/>
              </a:rPr>
              <a:t>PM</a:t>
            </a:r>
            <a:r>
              <a:rPr lang="ro-RO" sz="1400" b="0" i="0" u="none" strike="noStrike" baseline="-25000">
                <a:effectLst/>
              </a:rPr>
              <a:t>2,5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</a:t>
            </a:r>
            <a:r>
              <a:rPr lang="ro-RO"/>
              <a:t>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48-470C-A434-60D8D5C92394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48-470C-A434-60D8D5C9239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48-470C-A434-60D8D5C9239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48-470C-A434-60D8D5C92394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PM_RNMCA'!$E$4,'centralizare rezultate PM_RNMCA'!$K$4,'centralizare rezultate PM_RNMCA'!$Q$4,'centralizare rezultate PM_RNMCA'!$W$4)</c:f>
              <c:numCache>
                <c:formatCode>0.00</c:formatCode>
                <c:ptCount val="4"/>
                <c:pt idx="0">
                  <c:v>25.724637681160008</c:v>
                </c:pt>
                <c:pt idx="1">
                  <c:v>23.007246376811473</c:v>
                </c:pt>
                <c:pt idx="2">
                  <c:v>6.1594202898546957</c:v>
                </c:pt>
                <c:pt idx="3">
                  <c:v>7.9710144927535502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948-470C-A434-60D8D5C9239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3948-470C-A434-60D8D5C92394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3948-470C-A434-60D8D5C9239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3948-470C-A434-60D8D5C9239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3948-470C-A434-60D8D5C92394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PM_RNMCA'!$E$5,'centralizare rezultate PM_RNMCA'!$K$5,'centralizare rezultate PM_RNMCA'!$Q$5,'centralizare rezultate PM_RNMCA'!$W$5)</c:f>
              <c:numCache>
                <c:formatCode>0.00</c:formatCode>
                <c:ptCount val="4"/>
                <c:pt idx="0">
                  <c:v>24.275362318840219</c:v>
                </c:pt>
                <c:pt idx="1">
                  <c:v>26.358695652173626</c:v>
                </c:pt>
                <c:pt idx="2">
                  <c:v>17.753623188405953</c:v>
                </c:pt>
                <c:pt idx="3">
                  <c:v>11.775362318840793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3948-470C-A434-60D8D5C92394}"/>
            </c:ext>
          </c:extLst>
        </c:ser>
        <c:ser>
          <c:idx val="2"/>
          <c:order val="2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948-470C-A434-60D8D5C9239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948-470C-A434-60D8D5C9239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3948-470C-A434-60D8D5C92394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PM_RNMCA'!$E$6,'centralizare rezultate PM_RNMCA'!$K$6,'centralizare rezultate PM_RNMCA'!$Q$6,'centralizare rezultate PM_RNMCA'!$W$6)</c:f>
              <c:numCache>
                <c:formatCode>0.00</c:formatCode>
                <c:ptCount val="4"/>
                <c:pt idx="0">
                  <c:v>31.068840579710546</c:v>
                </c:pt>
                <c:pt idx="1">
                  <c:v>20.742753623188534</c:v>
                </c:pt>
                <c:pt idx="2">
                  <c:v>22.01086956521678</c:v>
                </c:pt>
                <c:pt idx="3">
                  <c:v>13.949275362318712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3948-470C-A434-60D8D5C92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86624"/>
        <c:axId val="377503088"/>
      </c:barChart>
      <c:catAx>
        <c:axId val="377486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503088"/>
        <c:crosses val="autoZero"/>
        <c:auto val="1"/>
        <c:lblAlgn val="ctr"/>
        <c:lblOffset val="100"/>
        <c:noMultiLvlLbl val="0"/>
      </c:catAx>
      <c:valAx>
        <c:axId val="37750308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8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u="none" strike="noStrike" baseline="0">
                <a:effectLst/>
              </a:rPr>
              <a:t>PM</a:t>
            </a:r>
            <a:r>
              <a:rPr lang="ro-RO" sz="1400" b="0" i="0" u="none" strike="noStrike" baseline="-25000">
                <a:effectLst/>
              </a:rPr>
              <a:t>2,5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</a:t>
            </a:r>
            <a:r>
              <a:rPr lang="ro-RO"/>
              <a:t>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15-492A-8F0D-DEE5DBEECB4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15-492A-8F0D-DEE5DBEECB4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15-492A-8F0D-DEE5DBEECB4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15-492A-8F0D-DEE5DBEECB49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PM_RNMCA'!$E$7,'centralizare rezultate PM_RNMCA'!$K$7,'centralizare rezultate PM_RNMCA'!$Q$7,'centralizare rezultate PM_RNMCA'!$W$7)</c:f>
              <c:numCache>
                <c:formatCode>0.00</c:formatCode>
                <c:ptCount val="4"/>
                <c:pt idx="0">
                  <c:v>15.217391304347458</c:v>
                </c:pt>
                <c:pt idx="1">
                  <c:v>18.931159420290186</c:v>
                </c:pt>
                <c:pt idx="2">
                  <c:v>4.3478260869563448</c:v>
                </c:pt>
                <c:pt idx="3">
                  <c:v>20.380434782608969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015-492A-8F0D-DEE5DBEECB4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015-492A-8F0D-DEE5DBEECB4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6015-492A-8F0D-DEE5DBEECB4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6015-492A-8F0D-DEE5DBEECB4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015-492A-8F0D-DEE5DBEECB49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PM_RNMCA'!$E$8,'centralizare rezultate PM_RNMCA'!$K$8,'centralizare rezultate PM_RNMCA'!$Q$8,'centralizare rezultate PM_RNMCA'!$W$8)</c:f>
              <c:numCache>
                <c:formatCode>0.00</c:formatCode>
                <c:ptCount val="4"/>
                <c:pt idx="0">
                  <c:v>3.3514492753626541</c:v>
                </c:pt>
                <c:pt idx="1">
                  <c:v>19.746376811594342</c:v>
                </c:pt>
                <c:pt idx="2">
                  <c:v>10.869565217391113</c:v>
                </c:pt>
                <c:pt idx="3">
                  <c:v>13.315217391304593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015-492A-8F0D-DEE5DBEECB4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015-492A-8F0D-DEE5DBEECB4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015-492A-8F0D-DEE5DBEECB4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015-492A-8F0D-DEE5DBEECB4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015-492A-8F0D-DEE5DBEECB49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PM_RNMCA'!$E$9,'centralizare rezultate PM_RNMCA'!$K$9,'centralizare rezultate PM_RNMCA'!$Q$9,'centralizare rezultate PM_RNMCA'!$W$9)</c:f>
              <c:numCache>
                <c:formatCode>0.00</c:formatCode>
                <c:ptCount val="4"/>
                <c:pt idx="0">
                  <c:v>9.057971014492761</c:v>
                </c:pt>
                <c:pt idx="1">
                  <c:v>18.478260869565599</c:v>
                </c:pt>
                <c:pt idx="2">
                  <c:v>21.376811594202657</c:v>
                </c:pt>
                <c:pt idx="3">
                  <c:v>9.6920289855068837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6015-492A-8F0D-DEE5DBEECB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7465848"/>
        <c:axId val="377481528"/>
      </c:barChart>
      <c:catAx>
        <c:axId val="377465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81528"/>
        <c:crosses val="autoZero"/>
        <c:auto val="1"/>
        <c:lblAlgn val="ctr"/>
        <c:lblOffset val="100"/>
        <c:noMultiLvlLbl val="0"/>
      </c:catAx>
      <c:valAx>
        <c:axId val="37748152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65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b="0" i="0" u="none" strike="noStrike" baseline="0">
                <a:effectLst/>
              </a:rPr>
              <a:t>PM</a:t>
            </a:r>
            <a:r>
              <a:rPr lang="ro-RO" sz="1400" b="0" i="0" u="none" strike="noStrike" baseline="-25000">
                <a:effectLst/>
              </a:rPr>
              <a:t>2,5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</a:t>
            </a:r>
            <a:r>
              <a:rPr lang="en-US"/>
              <a:t>PH3</a:t>
            </a:r>
          </a:p>
        </c:rich>
      </c:tx>
      <c:layout>
        <c:manualLayout>
          <c:xMode val="edge"/>
          <c:yMode val="edge"/>
          <c:x val="0.35831518371137022"/>
          <c:y val="3.0400375336917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5A-4047-9869-A1B14F2BE19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5A-4047-9869-A1B14F2BE19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5A-4047-9869-A1B14F2BE19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35A-4047-9869-A1B14F2BE193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PM_RNMCA'!$E$10,'centralizare rezultate PM_RNMCA'!$K$10,'centralizare rezultate PM_RNMCA'!$Q$10,'centralizare rezultate PM_RNMCA'!$W$10)</c:f>
              <c:numCache>
                <c:formatCode>0.00</c:formatCode>
                <c:ptCount val="4"/>
                <c:pt idx="0">
                  <c:v>20.561594202897997</c:v>
                </c:pt>
                <c:pt idx="1">
                  <c:v>14.311594202898785</c:v>
                </c:pt>
                <c:pt idx="2">
                  <c:v>24.275362318841228</c:v>
                </c:pt>
                <c:pt idx="3">
                  <c:v>14.945652173912404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35A-4047-9869-A1B14F2BE19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35A-4047-9869-A1B14F2BE19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35A-4047-9869-A1B14F2BE19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35A-4047-9869-A1B14F2BE19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935A-4047-9869-A1B14F2BE193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PM_RNMCA'!$E$11,'centralizare rezultate PM_RNMCA'!$K$11,'centralizare rezultate PM_RNMCA'!$Q$11,'centralizare rezultate PM_RNMCA'!$W$11)</c:f>
              <c:numCache>
                <c:formatCode>0.00</c:formatCode>
                <c:ptCount val="4"/>
                <c:pt idx="0">
                  <c:v>28.260869565217501</c:v>
                </c:pt>
                <c:pt idx="1">
                  <c:v>18.115942028985522</c:v>
                </c:pt>
                <c:pt idx="2">
                  <c:v>22.463768115941868</c:v>
                </c:pt>
                <c:pt idx="3">
                  <c:v>17.934782608695489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35A-4047-9869-A1B14F2BE193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35A-4047-9869-A1B14F2BE19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35A-4047-9869-A1B14F2BE19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35A-4047-9869-A1B14F2BE19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35A-4047-9869-A1B14F2BE193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('centralizare rezultate PM_RNMCA'!$E$12,'centralizare rezultate PM_RNMCA'!$K$12,'centralizare rezultate PM_RNMCA'!$Q$12,'centralizare rezultate PM_RNMCA'!$W$12)</c:f>
              <c:numCache>
                <c:formatCode>0.00</c:formatCode>
                <c:ptCount val="4"/>
                <c:pt idx="0">
                  <c:v>20.018115942029397</c:v>
                </c:pt>
                <c:pt idx="1">
                  <c:v>22.282608695652335</c:v>
                </c:pt>
                <c:pt idx="2">
                  <c:v>18.297101449275058</c:v>
                </c:pt>
                <c:pt idx="3">
                  <c:v>8.6956521739126895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935A-4047-9869-A1B14F2BE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78392"/>
        <c:axId val="377469768"/>
      </c:barChart>
      <c:catAx>
        <c:axId val="377478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69768"/>
        <c:crosses val="autoZero"/>
        <c:auto val="1"/>
        <c:lblAlgn val="ctr"/>
        <c:lblOffset val="100"/>
        <c:noMultiLvlLbl val="0"/>
      </c:catAx>
      <c:valAx>
        <c:axId val="37746976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47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PM</a:t>
            </a:r>
            <a:r>
              <a:rPr lang="en-US" baseline="-25000" dirty="0"/>
              <a:t>2</a:t>
            </a:r>
            <a:r>
              <a:rPr lang="ro-RO" baseline="-25000" dirty="0"/>
              <a:t>,</a:t>
            </a:r>
            <a:r>
              <a:rPr lang="en-US" baseline="-25000" dirty="0"/>
              <a:t>5</a:t>
            </a:r>
            <a:r>
              <a:rPr lang="en-US" dirty="0"/>
              <a:t> - </a:t>
            </a:r>
            <a:r>
              <a:rPr lang="en-US" dirty="0" err="1"/>
              <a:t>Mediile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ro-RO" dirty="0"/>
              <a:t>ț</a:t>
            </a:r>
            <a:r>
              <a:rPr lang="en-US" dirty="0" err="1"/>
              <a:t>iilor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PM_RNMCA'!$AL$2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PM_RNMCA'!$AC$10:$AC$12</c:f>
              <c:strCache>
                <c:ptCount val="3"/>
                <c:pt idx="0">
                  <c:v>PH1</c:v>
                </c:pt>
                <c:pt idx="1">
                  <c:v>PH2</c:v>
                </c:pt>
                <c:pt idx="2">
                  <c:v>PH3</c:v>
                </c:pt>
              </c:strCache>
            </c:strRef>
          </c:cat>
          <c:val>
            <c:numRef>
              <c:f>'centralizare rezultate PM_RNMCA'!$AL$10:$AL$12</c:f>
              <c:numCache>
                <c:formatCode>0.00</c:formatCode>
                <c:ptCount val="3"/>
                <c:pt idx="0">
                  <c:v>19.233091787439573</c:v>
                </c:pt>
                <c:pt idx="1">
                  <c:v>13.730374396135298</c:v>
                </c:pt>
                <c:pt idx="2">
                  <c:v>19.180253623188353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D4-408F-B772-F1C05BDB9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21512"/>
        <c:axId val="377521120"/>
      </c:barChart>
      <c:catAx>
        <c:axId val="377521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21120"/>
        <c:crosses val="autoZero"/>
        <c:auto val="1"/>
        <c:lblAlgn val="ctr"/>
        <c:lblOffset val="100"/>
        <c:noMultiLvlLbl val="0"/>
      </c:catAx>
      <c:valAx>
        <c:axId val="3775211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2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PH1</a:t>
            </a:r>
            <a:endParaRPr lang="en-US"/>
          </a:p>
        </c:rich>
      </c:tx>
      <c:layout>
        <c:manualLayout>
          <c:xMode val="edge"/>
          <c:yMode val="edge"/>
          <c:x val="0.35300949645250146"/>
          <c:y val="2.5841589698633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AE-4EBC-8288-45230FDF09A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AE-4EBC-8288-45230FDF09A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AE-4EBC-8288-45230FDF09A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EAE-4EBC-8288-45230FDF09AD}"/>
              </c:ext>
            </c:extLst>
          </c:dPt>
          <c:val>
            <c:numRef>
              <c:f>('centralizare rezultate PM_RNMCA'!$E$4,'centralizare rezultate PM_RNMCA'!$K$4,'centralizare rezultate PM_RNMCA'!$Q$4,'centralizare rezultate PM_RNMCA'!$W$4)</c:f>
              <c:numCache>
                <c:formatCode>General</c:formatCode>
                <c:ptCount val="4"/>
                <c:pt idx="0" formatCode="0.00">
                  <c:v>0.72350489685351116</c:v>
                </c:pt>
                <c:pt idx="1">
                  <c:v>0.2</c:v>
                </c:pt>
                <c:pt idx="2" formatCode="0.00">
                  <c:v>0.51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EAE-4EBC-8288-45230FDF09A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EAE-4EBC-8288-45230FDF09A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EAE-4EBC-8288-45230FDF09A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EAE-4EBC-8288-45230FDF09A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9EAE-4EBC-8288-45230FDF09AD}"/>
              </c:ext>
            </c:extLst>
          </c:dPt>
          <c:val>
            <c:numRef>
              <c:f>('centralizare rezultate PM_RNMCA'!$E$5,'centralizare rezultate PM_RNMCA'!$K$5,'centralizare rezultate PM_RNMCA'!$Q$5,'centralizare rezultate PM_RNMCA'!$W$5)</c:f>
              <c:numCache>
                <c:formatCode>General</c:formatCode>
                <c:ptCount val="4"/>
                <c:pt idx="0" formatCode="0.00">
                  <c:v>0.84148780996040828</c:v>
                </c:pt>
                <c:pt idx="1">
                  <c:v>0.05</c:v>
                </c:pt>
                <c:pt idx="2" formatCode="0.00">
                  <c:v>1.63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EAE-4EBC-8288-45230FDF09AD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EAE-4EBC-8288-45230FDF09A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EAE-4EBC-8288-45230FDF09A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9EAE-4EBC-8288-45230FDF09A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9EAE-4EBC-8288-45230FDF09AD}"/>
              </c:ext>
            </c:extLst>
          </c:dPt>
          <c:val>
            <c:numRef>
              <c:f>('centralizare rezultate PM_RNMCA'!$E$6,'centralizare rezultate PM_RNMCA'!$K$6,'centralizare rezultate PM_RNMCA'!$Q$6,'centralizare rezultate PM_RNMCA'!$W$6)</c:f>
              <c:numCache>
                <c:formatCode>General</c:formatCode>
                <c:ptCount val="4"/>
                <c:pt idx="0" formatCode="0.00">
                  <c:v>0.960418837257762</c:v>
                </c:pt>
                <c:pt idx="1">
                  <c:v>7.0000000000000007E-2</c:v>
                </c:pt>
                <c:pt idx="2" formatCode="0.00">
                  <c:v>0.92</c:v>
                </c:pt>
                <c:pt idx="3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9EAE-4EBC-8288-45230FDF09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510928"/>
        <c:axId val="377473688"/>
      </c:barChart>
      <c:catAx>
        <c:axId val="377510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7473688"/>
        <c:crosses val="autoZero"/>
        <c:auto val="1"/>
        <c:lblAlgn val="ctr"/>
        <c:lblOffset val="100"/>
        <c:noMultiLvlLbl val="0"/>
      </c:catAx>
      <c:valAx>
        <c:axId val="377473688"/>
        <c:scaling>
          <c:orientation val="minMax"/>
          <c:max val="1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51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7062-81B8-4C97-AD56-E731261272CE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07A5-56D6-487E-BAAC-F71B39DF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0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2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6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0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8" y="1701328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7233" y="5078434"/>
            <a:ext cx="98412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sz="14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sz="14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63C4F3-B810-42CE-9BCA-7CFB4C0D60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99" y="5668582"/>
            <a:ext cx="2495550" cy="690245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452488"/>
              </p:ext>
            </p:extLst>
          </p:nvPr>
        </p:nvGraphicFramePr>
        <p:xfrm>
          <a:off x="231254" y="2644584"/>
          <a:ext cx="11733240" cy="2253253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447730">
                  <a:extLst>
                    <a:ext uri="{9D8B030D-6E8A-4147-A177-3AD203B41FA5}">
                      <a16:colId xmlns="" xmlns:a16="http://schemas.microsoft.com/office/drawing/2014/main" val="913732662"/>
                    </a:ext>
                  </a:extLst>
                </a:gridCol>
                <a:gridCol w="1527203">
                  <a:extLst>
                    <a:ext uri="{9D8B030D-6E8A-4147-A177-3AD203B41FA5}">
                      <a16:colId xmlns="" xmlns:a16="http://schemas.microsoft.com/office/drawing/2014/main" val="2044489899"/>
                    </a:ext>
                  </a:extLst>
                </a:gridCol>
                <a:gridCol w="8758307">
                  <a:extLst>
                    <a:ext uri="{9D8B030D-6E8A-4147-A177-3AD203B41FA5}">
                      <a16:colId xmlns="" xmlns:a16="http://schemas.microsoft.com/office/drawing/2014/main" val="2848907714"/>
                    </a:ext>
                  </a:extLst>
                </a:gridCol>
              </a:tblGrid>
              <a:tr h="431242">
                <a:tc>
                  <a:txBody>
                    <a:bodyPr/>
                    <a:lstStyle/>
                    <a:p>
                      <a:pPr algn="ctr"/>
                      <a:endParaRPr lang="ro-RO" sz="1200" dirty="0" smtClean="0"/>
                    </a:p>
                    <a:p>
                      <a:pPr algn="ctr"/>
                      <a:r>
                        <a:rPr lang="ro-RO" dirty="0" smtClean="0"/>
                        <a:t>REGIUNE</a:t>
                      </a:r>
                      <a:r>
                        <a:rPr lang="ro-RO" dirty="0"/>
                        <a:t>	</a:t>
                      </a:r>
                      <a:endParaRPr lang="ro-RO" dirty="0" smtClean="0"/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o-RO" sz="1200" dirty="0" smtClean="0"/>
                    </a:p>
                    <a:p>
                      <a:pPr algn="ctr"/>
                      <a:r>
                        <a:rPr lang="ro-RO" dirty="0" smtClean="0"/>
                        <a:t>JUDEȚ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/>
                        <a:t>DESCRIERE ACHIZIȚII</a:t>
                      </a:r>
                      <a:r>
                        <a:rPr lang="ro-RO" dirty="0"/>
                        <a:t>	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712015302"/>
                  </a:ext>
                </a:extLst>
              </a:tr>
              <a:tr h="55445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 smtClean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 smtClean="0">
                          <a:effectLst/>
                        </a:rPr>
                        <a:t>SUD MUNTENIA</a:t>
                      </a:r>
                      <a:endParaRPr lang="ro-RO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DÂMBOVIȚA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Amplasare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staţie de monitorizare (Trafic) </a:t>
                      </a:r>
                      <a:r>
                        <a:rPr lang="ro-RO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ro-RO" sz="1800" b="0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Municipiul Târgoviște</a:t>
                      </a:r>
                      <a:r>
                        <a:rPr lang="ro-RO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o-RO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Instalare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echipamente prelevare </a:t>
                      </a:r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it-IT" sz="1800" b="0" i="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o-RO" sz="1800" b="0" i="0" u="none" strike="noStrike" baseline="-250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9296378"/>
                  </a:ext>
                </a:extLst>
              </a:tr>
              <a:tr h="87583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PRAHOVA</a:t>
                      </a:r>
                      <a:endParaRPr lang="ro-RO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staţie de monitorizare (Trafic) (</a:t>
                      </a:r>
                      <a:r>
                        <a:rPr lang="it-IT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Localitate stabili</a:t>
                      </a:r>
                      <a:r>
                        <a:rPr lang="ro-RO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tă</a:t>
                      </a:r>
                      <a:r>
                        <a:rPr lang="it-IT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 activitatea </a:t>
                      </a:r>
                      <a:r>
                        <a:rPr lang="it-IT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A1</a:t>
                      </a:r>
                      <a:r>
                        <a:rPr lang="ro-RO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it-IT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it-IT" sz="1800" b="1" i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o-RO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o-RO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</a:t>
                      </a:r>
                      <a:r>
                        <a:rPr lang="it-IT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echipamente prelevare </a:t>
                      </a:r>
                      <a:r>
                        <a:rPr lang="it-IT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  <a:r>
                        <a:rPr lang="it-IT" sz="1800" b="1" u="none" strike="noStrike" kern="1200" baseline="-25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it-IT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3900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1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979" y="274320"/>
            <a:ext cx="4113462" cy="6351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923510" y="646059"/>
            <a:ext cx="6001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Stația automată de monitorizare a calității aerului, tip trafic</a:t>
            </a:r>
          </a:p>
          <a:p>
            <a:pPr algn="ctr"/>
            <a:r>
              <a:rPr lang="ro-RO" dirty="0" smtClean="0"/>
              <a:t>PH-8 – RNMCA</a:t>
            </a:r>
            <a:r>
              <a:rPr lang="en-US" dirty="0" smtClean="0"/>
              <a:t> (</a:t>
            </a:r>
            <a:r>
              <a:rPr lang="en-US" dirty="0" err="1" smtClean="0"/>
              <a:t>figur</a:t>
            </a:r>
            <a:r>
              <a:rPr lang="ro-RO" dirty="0" smtClean="0"/>
              <a:t>ile 1</a:t>
            </a:r>
            <a:r>
              <a:rPr lang="en-US" dirty="0" smtClean="0"/>
              <a:t>.</a:t>
            </a:r>
            <a:r>
              <a:rPr lang="ro-RO" dirty="0" smtClean="0"/>
              <a:t>2 și 1.3</a:t>
            </a:r>
            <a:r>
              <a:rPr lang="en-US" dirty="0" smtClean="0"/>
              <a:t> al</a:t>
            </a:r>
            <a:r>
              <a:rPr lang="ro-RO" dirty="0" smtClean="0"/>
              <a:t>ă</a:t>
            </a:r>
            <a:r>
              <a:rPr lang="en-US" dirty="0" err="1" smtClean="0"/>
              <a:t>turat</a:t>
            </a:r>
            <a:r>
              <a:rPr lang="ro-RO" dirty="0" smtClean="0"/>
              <a:t>e</a:t>
            </a:r>
            <a:r>
              <a:rPr lang="en-US" dirty="0" smtClean="0"/>
              <a:t>)</a:t>
            </a:r>
            <a:r>
              <a:rPr lang="ro-RO" dirty="0" smtClean="0"/>
              <a:t>, localitatea Plopeni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1468739" y="214423"/>
            <a:ext cx="2965681" cy="44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PH-8</a:t>
            </a:r>
            <a:endParaRPr lang="ro-RO" dirty="0"/>
          </a:p>
        </p:txBody>
      </p:sp>
      <p:sp>
        <p:nvSpPr>
          <p:cNvPr id="17" name="TextBox 16"/>
          <p:cNvSpPr txBox="1"/>
          <p:nvPr/>
        </p:nvSpPr>
        <p:spPr>
          <a:xfrm>
            <a:off x="7809979" y="2514434"/>
            <a:ext cx="411480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18" name="TextBox 17"/>
          <p:cNvSpPr txBox="1"/>
          <p:nvPr/>
        </p:nvSpPr>
        <p:spPr>
          <a:xfrm>
            <a:off x="7829886" y="5471848"/>
            <a:ext cx="4057293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2" name="TextBox 1"/>
          <p:cNvSpPr txBox="1"/>
          <p:nvPr/>
        </p:nvSpPr>
        <p:spPr>
          <a:xfrm>
            <a:off x="10124902" y="6206143"/>
            <a:ext cx="184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000" i="1" dirty="0" smtClean="0"/>
              <a:t>Sursa: Raport ICSI ianuarie 2022</a:t>
            </a:r>
            <a:endParaRPr lang="en-US" sz="1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54" y="1508199"/>
            <a:ext cx="7276692" cy="44852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51540" y="4357046"/>
            <a:ext cx="365760" cy="184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600" b="1" dirty="0" smtClean="0">
                <a:solidFill>
                  <a:srgbClr val="FF0000"/>
                </a:solidFill>
              </a:rPr>
              <a:t>PH-8</a:t>
            </a:r>
            <a:endParaRPr lang="en-US" sz="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1554" y="4454927"/>
            <a:ext cx="293559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T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315802" y="4840083"/>
            <a:ext cx="370103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FS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943606" y="2008214"/>
            <a:ext cx="370103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FU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1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7" y="1228490"/>
            <a:ext cx="8472719" cy="5550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643" y="82236"/>
            <a:ext cx="3501688" cy="52732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3942080" y="4862943"/>
            <a:ext cx="365760" cy="184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600" b="1" dirty="0" smtClean="0">
                <a:solidFill>
                  <a:srgbClr val="FF0000"/>
                </a:solidFill>
              </a:rPr>
              <a:t>PH-8</a:t>
            </a:r>
            <a:endParaRPr lang="en-US" sz="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9483" y="5022869"/>
            <a:ext cx="293559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T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431145" y="2518875"/>
            <a:ext cx="365760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FU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923510" y="646059"/>
            <a:ext cx="613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Stația automată de monitorizare a calității aerului, tip trafic</a:t>
            </a:r>
          </a:p>
          <a:p>
            <a:pPr algn="ctr"/>
            <a:r>
              <a:rPr lang="ro-RO" dirty="0" smtClean="0"/>
              <a:t>PH-8 – RNMCA</a:t>
            </a:r>
            <a:r>
              <a:rPr lang="en-US" dirty="0" smtClean="0"/>
              <a:t> (</a:t>
            </a:r>
            <a:r>
              <a:rPr lang="en-US" dirty="0" err="1" smtClean="0"/>
              <a:t>figur</a:t>
            </a:r>
            <a:r>
              <a:rPr lang="ro-RO" dirty="0" smtClean="0"/>
              <a:t>ile 1</a:t>
            </a:r>
            <a:r>
              <a:rPr lang="en-US" dirty="0" smtClean="0"/>
              <a:t>.</a:t>
            </a:r>
            <a:r>
              <a:rPr lang="ro-RO" dirty="0" smtClean="0"/>
              <a:t>6 și 1.7</a:t>
            </a:r>
            <a:r>
              <a:rPr lang="en-US" dirty="0" smtClean="0"/>
              <a:t> al</a:t>
            </a:r>
            <a:r>
              <a:rPr lang="ro-RO" dirty="0" smtClean="0"/>
              <a:t>ă</a:t>
            </a:r>
            <a:r>
              <a:rPr lang="en-US" dirty="0" err="1" smtClean="0"/>
              <a:t>turat</a:t>
            </a:r>
            <a:r>
              <a:rPr lang="ro-RO" dirty="0" smtClean="0"/>
              <a:t>e</a:t>
            </a:r>
            <a:r>
              <a:rPr lang="en-US" dirty="0" smtClean="0"/>
              <a:t>)</a:t>
            </a:r>
            <a:r>
              <a:rPr lang="ro-RO" dirty="0" smtClean="0"/>
              <a:t>, municipiul Câmpina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3510" y="1982816"/>
            <a:ext cx="52267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 (</a:t>
            </a:r>
            <a:r>
              <a:rPr lang="en-US" dirty="0" smtClean="0">
                <a:solidFill>
                  <a:srgbClr val="FF0000"/>
                </a:solidFill>
              </a:rPr>
              <a:t>FU</a:t>
            </a:r>
            <a:r>
              <a:rPr lang="ro-RO" dirty="0" smtClean="0">
                <a:solidFill>
                  <a:srgbClr val="FF0000"/>
                </a:solidFill>
              </a:rPr>
              <a:t>)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468739" y="214423"/>
            <a:ext cx="2965681" cy="44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PH-8</a:t>
            </a:r>
            <a:endParaRPr lang="ro-RO" dirty="0"/>
          </a:p>
        </p:txBody>
      </p:sp>
      <p:sp>
        <p:nvSpPr>
          <p:cNvPr id="18" name="TextBox 17"/>
          <p:cNvSpPr txBox="1"/>
          <p:nvPr/>
        </p:nvSpPr>
        <p:spPr>
          <a:xfrm>
            <a:off x="8850340" y="4735089"/>
            <a:ext cx="3067167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2" name="TextBox 1"/>
          <p:cNvSpPr txBox="1"/>
          <p:nvPr/>
        </p:nvSpPr>
        <p:spPr>
          <a:xfrm>
            <a:off x="10190596" y="6554525"/>
            <a:ext cx="184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000" i="1" dirty="0" smtClean="0"/>
              <a:t>Sursa: Raport ICSI ianuarie 2022</a:t>
            </a:r>
            <a:endParaRPr lang="en-US" sz="1000" i="1" dirty="0"/>
          </a:p>
        </p:txBody>
      </p:sp>
      <p:pic>
        <p:nvPicPr>
          <p:cNvPr id="11" name="Picture 2" descr="Imagini pentru source apportionment lut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t="23833" r="48567" b="34748"/>
          <a:stretch/>
        </p:blipFill>
        <p:spPr bwMode="auto">
          <a:xfrm>
            <a:off x="5837908" y="4484023"/>
            <a:ext cx="2946615" cy="2316723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33" y="5047609"/>
            <a:ext cx="1510840" cy="1506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" name="TextBox 16"/>
          <p:cNvSpPr txBox="1"/>
          <p:nvPr/>
        </p:nvSpPr>
        <p:spPr>
          <a:xfrm>
            <a:off x="10747524" y="6409845"/>
            <a:ext cx="118872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556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27017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7185890" y="1926228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</a:t>
            </a:r>
            <a:endParaRPr lang="ro-RO" dirty="0"/>
          </a:p>
        </p:txBody>
      </p:sp>
      <p:sp>
        <p:nvSpPr>
          <p:cNvPr id="9" name="8-Point Star 8"/>
          <p:cNvSpPr/>
          <p:nvPr/>
        </p:nvSpPr>
        <p:spPr>
          <a:xfrm>
            <a:off x="8022764" y="193906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2</a:t>
            </a:r>
            <a:endParaRPr lang="ro-RO" dirty="0"/>
          </a:p>
        </p:txBody>
      </p:sp>
      <p:sp>
        <p:nvSpPr>
          <p:cNvPr id="10" name="8-Point Star 9"/>
          <p:cNvSpPr/>
          <p:nvPr/>
        </p:nvSpPr>
        <p:spPr>
          <a:xfrm>
            <a:off x="8803778" y="1920315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3</a:t>
            </a:r>
            <a:endParaRPr lang="ro-RO" dirty="0"/>
          </a:p>
        </p:txBody>
      </p:sp>
      <p:sp>
        <p:nvSpPr>
          <p:cNvPr id="11" name="8-Point Star 10"/>
          <p:cNvSpPr/>
          <p:nvPr/>
        </p:nvSpPr>
        <p:spPr>
          <a:xfrm>
            <a:off x="9614663" y="1932411"/>
            <a:ext cx="612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10</a:t>
            </a:r>
            <a:endParaRPr lang="ro-RO" dirty="0"/>
          </a:p>
        </p:txBody>
      </p:sp>
      <p:sp>
        <p:nvSpPr>
          <p:cNvPr id="12" name="8-Point Star 11"/>
          <p:cNvSpPr/>
          <p:nvPr/>
        </p:nvSpPr>
        <p:spPr>
          <a:xfrm>
            <a:off x="10421666" y="1939062"/>
            <a:ext cx="612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  <p:sp>
        <p:nvSpPr>
          <p:cNvPr id="13" name="8-Point Star 12"/>
          <p:cNvSpPr/>
          <p:nvPr/>
        </p:nvSpPr>
        <p:spPr>
          <a:xfrm>
            <a:off x="11266836" y="1932411"/>
            <a:ext cx="648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14" name="8-Point Star 13"/>
          <p:cNvSpPr/>
          <p:nvPr/>
        </p:nvSpPr>
        <p:spPr>
          <a:xfrm>
            <a:off x="7194676" y="292653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4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8035931" y="2906381"/>
            <a:ext cx="648000" cy="576000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  <a:endParaRPr lang="ro-RO" dirty="0"/>
          </a:p>
        </p:txBody>
      </p:sp>
      <p:sp>
        <p:nvSpPr>
          <p:cNvPr id="16" name="8-Point Star 15"/>
          <p:cNvSpPr/>
          <p:nvPr/>
        </p:nvSpPr>
        <p:spPr>
          <a:xfrm>
            <a:off x="8891022" y="2828824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6</a:t>
            </a:r>
            <a:endParaRPr lang="ro-RO" dirty="0"/>
          </a:p>
        </p:txBody>
      </p:sp>
      <p:sp>
        <p:nvSpPr>
          <p:cNvPr id="17" name="8-Point Star 16"/>
          <p:cNvSpPr/>
          <p:nvPr/>
        </p:nvSpPr>
        <p:spPr>
          <a:xfrm>
            <a:off x="9670598" y="2840920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18" name="8-Point Star 17"/>
          <p:cNvSpPr/>
          <p:nvPr/>
        </p:nvSpPr>
        <p:spPr>
          <a:xfrm>
            <a:off x="10433754" y="283564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8</a:t>
            </a:r>
            <a:endParaRPr lang="ro-RO" dirty="0"/>
          </a:p>
        </p:txBody>
      </p:sp>
      <p:sp>
        <p:nvSpPr>
          <p:cNvPr id="19" name="8-Point Star 18"/>
          <p:cNvSpPr/>
          <p:nvPr/>
        </p:nvSpPr>
        <p:spPr>
          <a:xfrm>
            <a:off x="11288845" y="2806846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9</a:t>
            </a:r>
          </a:p>
        </p:txBody>
      </p:sp>
      <p:sp>
        <p:nvSpPr>
          <p:cNvPr id="3" name="Rectangle 2"/>
          <p:cNvSpPr/>
          <p:nvPr/>
        </p:nvSpPr>
        <p:spPr>
          <a:xfrm>
            <a:off x="8662210" y="912730"/>
            <a:ext cx="180000" cy="180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TextBox 20"/>
          <p:cNvSpPr txBox="1"/>
          <p:nvPr/>
        </p:nvSpPr>
        <p:spPr>
          <a:xfrm>
            <a:off x="8477413" y="11570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</a:t>
            </a:r>
            <a:endParaRPr lang="ro-RO" dirty="0"/>
          </a:p>
        </p:txBody>
      </p:sp>
      <p:sp>
        <p:nvSpPr>
          <p:cNvPr id="24" name="Rectangle 23"/>
          <p:cNvSpPr/>
          <p:nvPr/>
        </p:nvSpPr>
        <p:spPr>
          <a:xfrm>
            <a:off x="9201511" y="916789"/>
            <a:ext cx="180000" cy="18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TextBox 24"/>
          <p:cNvSpPr txBox="1"/>
          <p:nvPr/>
        </p:nvSpPr>
        <p:spPr>
          <a:xfrm>
            <a:off x="8977447" y="115702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II</a:t>
            </a:r>
            <a:endParaRPr lang="ro-RO" dirty="0"/>
          </a:p>
        </p:txBody>
      </p:sp>
      <p:sp>
        <p:nvSpPr>
          <p:cNvPr id="28" name="Rectangle 27"/>
          <p:cNvSpPr/>
          <p:nvPr/>
        </p:nvSpPr>
        <p:spPr>
          <a:xfrm>
            <a:off x="9738877" y="906320"/>
            <a:ext cx="180000" cy="18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9" name="TextBox 28"/>
          <p:cNvSpPr txBox="1"/>
          <p:nvPr/>
        </p:nvSpPr>
        <p:spPr>
          <a:xfrm>
            <a:off x="9585094" y="112472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III</a:t>
            </a:r>
            <a:endParaRPr lang="ro-RO" dirty="0"/>
          </a:p>
        </p:txBody>
      </p:sp>
      <p:sp>
        <p:nvSpPr>
          <p:cNvPr id="30" name="Rectangle 29"/>
          <p:cNvSpPr/>
          <p:nvPr/>
        </p:nvSpPr>
        <p:spPr>
          <a:xfrm>
            <a:off x="10195673" y="906320"/>
            <a:ext cx="180000" cy="180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TextBox 30"/>
          <p:cNvSpPr txBox="1"/>
          <p:nvPr/>
        </p:nvSpPr>
        <p:spPr>
          <a:xfrm>
            <a:off x="10099453" y="108668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IV</a:t>
            </a:r>
            <a:endParaRPr lang="ro-RO" dirty="0"/>
          </a:p>
        </p:txBody>
      </p:sp>
      <p:sp>
        <p:nvSpPr>
          <p:cNvPr id="36" name="TextBox 35"/>
          <p:cNvSpPr txBox="1"/>
          <p:nvPr/>
        </p:nvSpPr>
        <p:spPr>
          <a:xfrm>
            <a:off x="3100479" y="138025"/>
            <a:ext cx="270176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Rezultatele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determin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ă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rilor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PM</a:t>
            </a:r>
            <a:r>
              <a:rPr lang="ro-RO" baseline="-25000" dirty="0" smtClean="0">
                <a:solidFill>
                  <a:schemeClr val="bg1">
                    <a:lumMod val="50000"/>
                  </a:schemeClr>
                </a:solidFill>
              </a:rPr>
              <a:t>2,5 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UM: µg/m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6730" y="1228661"/>
            <a:ext cx="312305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</a:t>
            </a:r>
            <a:r>
              <a:rPr lang="ro-RO" b="1" dirty="0" smtClean="0"/>
              <a:t>prezentarea grafică a valorilor zilnice separat pentru cele 4 campanii, pentru fiecare amplasament propus, pentru PM</a:t>
            </a:r>
            <a:r>
              <a:rPr lang="ro-RO" b="1" baseline="-25000" dirty="0" smtClean="0"/>
              <a:t>10 </a:t>
            </a:r>
            <a:r>
              <a:rPr lang="ro-RO" b="1" dirty="0"/>
              <a:t>,</a:t>
            </a:r>
            <a:r>
              <a:rPr lang="ro-RO" b="1" dirty="0" smtClean="0"/>
              <a:t>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PM</a:t>
            </a:r>
            <a:r>
              <a:rPr lang="ro-RO" b="1" baseline="-25000" dirty="0" smtClean="0">
                <a:solidFill>
                  <a:schemeClr val="bg1">
                    <a:lumMod val="65000"/>
                  </a:schemeClr>
                </a:solidFill>
              </a:rPr>
              <a:t>2,5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13411" y="2426259"/>
            <a:ext cx="342063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Prezentarea tabelară a mediei valorilor zilnice </a:t>
            </a:r>
            <a:r>
              <a:rPr lang="ro-RO" b="1" dirty="0"/>
              <a:t>pentru PM</a:t>
            </a:r>
            <a:r>
              <a:rPr lang="ro-RO" b="1" baseline="-25000" dirty="0"/>
              <a:t>10 </a:t>
            </a:r>
            <a:r>
              <a:rPr lang="ro-RO" b="1" dirty="0" smtClean="0"/>
              <a:t>și a valorii maxime pentru fiecare campanie și fiecare amplasament propus, pentru PM</a:t>
            </a:r>
            <a:r>
              <a:rPr lang="ro-RO" b="1" baseline="-25000" dirty="0" smtClean="0"/>
              <a:t>10</a:t>
            </a:r>
            <a:endParaRPr lang="en-US" b="1" baseline="-250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347644" y="3603597"/>
            <a:ext cx="323313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</a:t>
            </a:r>
            <a:r>
              <a:rPr lang="ro-RO" b="1" dirty="0" smtClean="0"/>
              <a:t>prezentarea grafică </a:t>
            </a:r>
            <a:r>
              <a:rPr lang="ro-RO" b="1" dirty="0"/>
              <a:t>comparativă pentru </a:t>
            </a:r>
            <a:r>
              <a:rPr lang="ro-RO" b="1" dirty="0" smtClean="0"/>
              <a:t>amplasamentele propuse a mediilor valorilor zilnice pentru toate cele 4 campanii (12 zile) și a valorii maxime zilnice pentru PM</a:t>
            </a:r>
            <a:r>
              <a:rPr lang="ro-RO" b="1" baseline="-25000" dirty="0" smtClean="0"/>
              <a:t>10</a:t>
            </a:r>
            <a:r>
              <a:rPr lang="en-US" b="1" dirty="0" smtClean="0"/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0913" y="5332321"/>
            <a:ext cx="3480598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prezentarea grafică </a:t>
            </a:r>
            <a:r>
              <a:rPr lang="ro-RO" dirty="0">
                <a:solidFill>
                  <a:schemeClr val="bg1">
                    <a:lumMod val="50000"/>
                  </a:schemeClr>
                </a:solidFill>
              </a:rPr>
              <a:t>comparativă pentru 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amplasamentele propuse a mediilor valorilor zilnice pentru toate cele 4 campanii (12 zile) pentru PM</a:t>
            </a:r>
            <a:r>
              <a:rPr lang="ro-RO" baseline="-25000" dirty="0" smtClean="0">
                <a:solidFill>
                  <a:schemeClr val="bg1">
                    <a:lumMod val="50000"/>
                  </a:schemeClr>
                </a:solidFill>
              </a:rPr>
              <a:t>2,5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6566785" y="40458"/>
            <a:ext cx="5486670" cy="514111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3" name="TextBox 42"/>
          <p:cNvSpPr txBox="1"/>
          <p:nvPr/>
        </p:nvSpPr>
        <p:spPr>
          <a:xfrm>
            <a:off x="8714938" y="54485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Campaniile</a:t>
            </a:r>
            <a:endParaRPr lang="en-US" b="1" dirty="0" smtClean="0"/>
          </a:p>
        </p:txBody>
      </p:sp>
      <p:sp>
        <p:nvSpPr>
          <p:cNvPr id="44" name="Rectangle 43"/>
          <p:cNvSpPr/>
          <p:nvPr/>
        </p:nvSpPr>
        <p:spPr>
          <a:xfrm>
            <a:off x="10089378" y="3641952"/>
            <a:ext cx="180000" cy="180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5" name="Rectangle 44"/>
          <p:cNvSpPr/>
          <p:nvPr/>
        </p:nvSpPr>
        <p:spPr>
          <a:xfrm>
            <a:off x="10628679" y="3646011"/>
            <a:ext cx="180000" cy="18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6" name="Rectangle 45"/>
          <p:cNvSpPr/>
          <p:nvPr/>
        </p:nvSpPr>
        <p:spPr>
          <a:xfrm>
            <a:off x="11166045" y="3635542"/>
            <a:ext cx="180000" cy="18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Rectangle 4"/>
          <p:cNvSpPr/>
          <p:nvPr/>
        </p:nvSpPr>
        <p:spPr>
          <a:xfrm>
            <a:off x="8439706" y="23128"/>
            <a:ext cx="16021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Legendă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1454411" y="4200961"/>
            <a:ext cx="263454" cy="9806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3" name="Down Arrow 52"/>
          <p:cNvSpPr/>
          <p:nvPr/>
        </p:nvSpPr>
        <p:spPr>
          <a:xfrm rot="5400000">
            <a:off x="3116432" y="5727140"/>
            <a:ext cx="269539" cy="1262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4" name="TextBox 53"/>
          <p:cNvSpPr txBox="1"/>
          <p:nvPr/>
        </p:nvSpPr>
        <p:spPr>
          <a:xfrm>
            <a:off x="252905" y="5181570"/>
            <a:ext cx="2403011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CRITERII DE SELECȚIE a amplasamentului propus: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Ariile în care apar cele mai mari concentrații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35394" y="548614"/>
            <a:ext cx="270176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Rezultatele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determin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ă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rilor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BaP în mod similar cu PM</a:t>
            </a:r>
            <a:r>
              <a:rPr lang="ro-RO" baseline="-25000" dirty="0" smtClean="0">
                <a:solidFill>
                  <a:schemeClr val="bg1">
                    <a:lumMod val="50000"/>
                  </a:schemeClr>
                </a:solidFill>
              </a:rPr>
              <a:t>2,5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UM: 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g/m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238829" y="420096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sym typeface="Wingdings" panose="05000000000000000000" pitchFamily="2" charset="2"/>
              </a:rPr>
              <a:t></a:t>
            </a:r>
            <a:endParaRPr lang="ro-RO" dirty="0"/>
          </a:p>
        </p:txBody>
      </p:sp>
      <p:sp>
        <p:nvSpPr>
          <p:cNvPr id="56" name="TextBox 55"/>
          <p:cNvSpPr txBox="1"/>
          <p:nvPr/>
        </p:nvSpPr>
        <p:spPr>
          <a:xfrm>
            <a:off x="8161923" y="4171264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Concentrații maxime</a:t>
            </a:r>
            <a:endParaRPr lang="en-US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7833890" y="4558197"/>
            <a:ext cx="41888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Facultative – nu sunt prevăzute în proiect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6818" y="1403876"/>
            <a:ext cx="439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Calendarul campaniilor (1 – 12 lunile anului)</a:t>
            </a:r>
            <a:endParaRPr lang="en-US" b="1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6737212" y="1665790"/>
            <a:ext cx="445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 smtClean="0"/>
              <a:t>Perioada de iarnă </a:t>
            </a:r>
            <a:r>
              <a:rPr lang="ro-RO" sz="1200" i="1" dirty="0" smtClean="0"/>
              <a:t>(1 octombrie – 31 martie cf. L.104/2011)</a:t>
            </a:r>
            <a:endParaRPr lang="en-US" sz="1200" i="1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734963" y="2476014"/>
            <a:ext cx="44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o-RO" b="1" i="1" dirty="0" smtClean="0"/>
              <a:t>Perioada de vară </a:t>
            </a:r>
            <a:r>
              <a:rPr lang="ro-RO" sz="1200" i="1" dirty="0">
                <a:solidFill>
                  <a:prstClr val="black"/>
                </a:solidFill>
              </a:rPr>
              <a:t>(1 </a:t>
            </a:r>
            <a:r>
              <a:rPr lang="en-US" sz="1200" i="1" dirty="0" err="1">
                <a:solidFill>
                  <a:prstClr val="black"/>
                </a:solidFill>
              </a:rPr>
              <a:t>aprili</a:t>
            </a:r>
            <a:r>
              <a:rPr lang="ro-RO" sz="1200" i="1" dirty="0">
                <a:solidFill>
                  <a:prstClr val="black"/>
                </a:solidFill>
              </a:rPr>
              <a:t>e – 3</a:t>
            </a:r>
            <a:r>
              <a:rPr lang="en-US" sz="1200" i="1" dirty="0">
                <a:solidFill>
                  <a:prstClr val="black"/>
                </a:solidFill>
              </a:rPr>
              <a:t>0</a:t>
            </a:r>
            <a:r>
              <a:rPr lang="ro-RO" sz="1200" i="1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septembrie</a:t>
            </a:r>
            <a:r>
              <a:rPr lang="ro-RO" sz="1200" i="1" dirty="0">
                <a:solidFill>
                  <a:prstClr val="black"/>
                </a:solidFill>
              </a:rPr>
              <a:t> cf. L.104/2011)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375222" y="3541812"/>
            <a:ext cx="269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Amplasamentele locațiilor</a:t>
            </a:r>
            <a:endParaRPr lang="en-US" b="1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9812232" y="38437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a</a:t>
            </a:r>
            <a:endParaRPr lang="ro-RO" dirty="0"/>
          </a:p>
        </p:txBody>
      </p:sp>
      <p:sp>
        <p:nvSpPr>
          <p:cNvPr id="62" name="TextBox 61"/>
          <p:cNvSpPr txBox="1"/>
          <p:nvPr/>
        </p:nvSpPr>
        <p:spPr>
          <a:xfrm>
            <a:off x="10423178" y="384374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b</a:t>
            </a:r>
            <a:endParaRPr lang="ro-RO" dirty="0"/>
          </a:p>
        </p:txBody>
      </p:sp>
      <p:sp>
        <p:nvSpPr>
          <p:cNvPr id="63" name="TextBox 62"/>
          <p:cNvSpPr txBox="1"/>
          <p:nvPr/>
        </p:nvSpPr>
        <p:spPr>
          <a:xfrm>
            <a:off x="10950453" y="381943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</a:t>
            </a:r>
            <a:endParaRPr lang="ro-RO" dirty="0"/>
          </a:p>
        </p:txBody>
      </p:sp>
      <p:sp>
        <p:nvSpPr>
          <p:cNvPr id="64" name="TextBox 63"/>
          <p:cNvSpPr txBox="1"/>
          <p:nvPr/>
        </p:nvSpPr>
        <p:spPr>
          <a:xfrm>
            <a:off x="7729285" y="3870541"/>
            <a:ext cx="214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Codificarea locațiilor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068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368" y="871560"/>
            <a:ext cx="49489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CRITERII DE SELECȚIE a amplasamentului propus:</a:t>
            </a:r>
          </a:p>
          <a:p>
            <a:pPr algn="ctr"/>
            <a:r>
              <a:rPr lang="ro-RO" b="1" dirty="0" smtClean="0">
                <a:solidFill>
                  <a:srgbClr val="C00000"/>
                </a:solidFill>
              </a:rPr>
              <a:t>Ariile</a:t>
            </a:r>
            <a:r>
              <a:rPr lang="ro-RO" b="1" dirty="0" smtClean="0">
                <a:solidFill>
                  <a:srgbClr val="0070C0"/>
                </a:solidFill>
              </a:rPr>
              <a:t> în care apar </a:t>
            </a:r>
            <a:r>
              <a:rPr lang="ro-RO" b="1" dirty="0" smtClean="0">
                <a:solidFill>
                  <a:srgbClr val="7030A0"/>
                </a:solidFill>
              </a:rPr>
              <a:t>cele mai mari concentrații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368" y="2618861"/>
            <a:ext cx="4544291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7030A0"/>
                </a:solidFill>
              </a:rPr>
              <a:t>Parametrii statistici relevanți pentru cele mai mari concentrații:</a:t>
            </a:r>
          </a:p>
          <a:p>
            <a:pPr algn="ctr"/>
            <a:endParaRPr lang="ro-RO" b="1" dirty="0" smtClean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o-RO" b="1" dirty="0" smtClean="0">
                <a:solidFill>
                  <a:srgbClr val="7030A0"/>
                </a:solidFill>
              </a:rPr>
              <a:t>PM</a:t>
            </a:r>
            <a:r>
              <a:rPr lang="ro-RO" b="1" baseline="-25000" dirty="0" smtClean="0">
                <a:solidFill>
                  <a:srgbClr val="7030A0"/>
                </a:solidFill>
              </a:rPr>
              <a:t>10</a:t>
            </a:r>
            <a:r>
              <a:rPr lang="ro-RO" b="1" dirty="0" smtClean="0">
                <a:solidFill>
                  <a:srgbClr val="7030A0"/>
                </a:solidFill>
              </a:rPr>
              <a:t>: concentrația medie și concentrația maximă zilnică</a:t>
            </a:r>
            <a:endParaRPr lang="ro-RO" dirty="0" smtClean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PM</a:t>
            </a:r>
            <a:r>
              <a:rPr lang="ro-RO" b="1" baseline="-25000" dirty="0" smtClean="0">
                <a:solidFill>
                  <a:schemeClr val="bg1">
                    <a:lumMod val="65000"/>
                  </a:schemeClr>
                </a:solidFill>
              </a:rPr>
              <a:t>2,5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: concentrația medie</a:t>
            </a:r>
          </a:p>
          <a:p>
            <a:pPr marL="285750" indent="-285750" algn="ctr">
              <a:buFontTx/>
              <a:buChar char="-"/>
            </a:pP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BaP: concentrația medie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8294" y="5331831"/>
            <a:ext cx="32729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- Comentarii</a:t>
            </a:r>
          </a:p>
          <a:p>
            <a:r>
              <a:rPr lang="ro-RO" b="1" dirty="0" smtClean="0"/>
              <a:t>- Propunere amplasament stație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48294" y="366400"/>
            <a:ext cx="42427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Pentru PM</a:t>
            </a:r>
            <a:r>
              <a:rPr lang="ro-RO" b="1" u="sng" baseline="-25000" dirty="0" smtClean="0">
                <a:solidFill>
                  <a:schemeClr val="bg1">
                    <a:lumMod val="65000"/>
                  </a:schemeClr>
                </a:solidFill>
              </a:rPr>
              <a:t>2,5</a:t>
            </a:r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o-RO" b="1" dirty="0">
                <a:solidFill>
                  <a:schemeClr val="bg1">
                    <a:lumMod val="65000"/>
                  </a:schemeClr>
                </a:solidFill>
              </a:rPr>
              <a:t>(dacă rezultatele analizelor </a:t>
            </a:r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nu coincid </a:t>
            </a:r>
            <a:r>
              <a:rPr lang="ro-RO" b="1" dirty="0">
                <a:solidFill>
                  <a:schemeClr val="bg1">
                    <a:lumMod val="65000"/>
                  </a:schemeClr>
                </a:solidFill>
              </a:rPr>
              <a:t>pentru cei doi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indicatori)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294" y="1636049"/>
            <a:ext cx="47738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u="sng" dirty="0" smtClean="0">
                <a:solidFill>
                  <a:srgbClr val="C00000"/>
                </a:solidFill>
              </a:rPr>
              <a:t>Pentru PM</a:t>
            </a:r>
            <a:r>
              <a:rPr lang="ro-RO" b="1" u="sng" baseline="-25000" dirty="0" smtClean="0">
                <a:solidFill>
                  <a:srgbClr val="C00000"/>
                </a:solidFill>
              </a:rPr>
              <a:t>10</a:t>
            </a:r>
            <a:r>
              <a:rPr lang="ro-RO" b="1" u="sng" dirty="0" smtClean="0">
                <a:solidFill>
                  <a:srgbClr val="C00000"/>
                </a:solidFill>
              </a:rPr>
              <a:t> </a:t>
            </a:r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și PM</a:t>
            </a:r>
            <a:r>
              <a:rPr lang="ro-RO" b="1" u="sng" baseline="-25000" dirty="0" smtClean="0">
                <a:solidFill>
                  <a:schemeClr val="bg1">
                    <a:lumMod val="65000"/>
                  </a:schemeClr>
                </a:solidFill>
              </a:rPr>
              <a:t>2,5</a:t>
            </a:r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(dacă rezultatele analizelor </a:t>
            </a:r>
            <a:r>
              <a:rPr lang="ro-RO" b="1" u="sng" dirty="0" smtClean="0">
                <a:solidFill>
                  <a:schemeClr val="bg1">
                    <a:lumMod val="65000"/>
                  </a:schemeClr>
                </a:solidFill>
              </a:rPr>
              <a:t>coincid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 pentru cei doi indicatori)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8294" y="2943442"/>
            <a:ext cx="31159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Pentru BaP: se prezintă analiza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 flipV="1">
            <a:off x="5675335" y="689566"/>
            <a:ext cx="772959" cy="50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3"/>
            <a:endCxn id="5" idx="1"/>
          </p:cNvCxnSpPr>
          <p:nvPr/>
        </p:nvCxnSpPr>
        <p:spPr>
          <a:xfrm>
            <a:off x="5675335" y="1194726"/>
            <a:ext cx="772959" cy="764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3"/>
            <a:endCxn id="7" idx="1"/>
          </p:cNvCxnSpPr>
          <p:nvPr/>
        </p:nvCxnSpPr>
        <p:spPr>
          <a:xfrm>
            <a:off x="5675335" y="1194726"/>
            <a:ext cx="772959" cy="193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4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072" y="198896"/>
            <a:ext cx="5164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AMPLASARE PUNCT DE PRELEVARE campanii POIM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Zona de evaluare a calității aerului PRAHOVA 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PH1</a:t>
            </a:r>
          </a:p>
        </p:txBody>
      </p:sp>
      <p:sp>
        <p:nvSpPr>
          <p:cNvPr id="5" name="Rectangle 4"/>
          <p:cNvSpPr/>
          <p:nvPr/>
        </p:nvSpPr>
        <p:spPr>
          <a:xfrm>
            <a:off x="93288" y="1420464"/>
            <a:ext cx="2932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Loca</a:t>
            </a:r>
            <a:r>
              <a:rPr lang="ro-RO" b="1" dirty="0" smtClean="0">
                <a:solidFill>
                  <a:srgbClr val="0070C0"/>
                </a:solidFill>
              </a:rPr>
              <a:t>ț</a:t>
            </a:r>
            <a:r>
              <a:rPr lang="en-US" b="1" dirty="0" err="1" smtClean="0">
                <a:solidFill>
                  <a:srgbClr val="0070C0"/>
                </a:solidFill>
              </a:rPr>
              <a:t>ia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dirty="0"/>
              <a:t>: </a:t>
            </a:r>
            <a:r>
              <a:rPr lang="ro-RO" i="1" dirty="0"/>
              <a:t>Str. </a:t>
            </a:r>
            <a:r>
              <a:rPr lang="ro-RO" i="1" dirty="0" smtClean="0"/>
              <a:t>Independenței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58018" y="5427583"/>
            <a:ext cx="191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 smtClean="0"/>
              <a:t>localitatea </a:t>
            </a:r>
            <a:r>
              <a:rPr lang="ro-RO" i="1" dirty="0"/>
              <a:t>Plopeni</a:t>
            </a:r>
            <a:endParaRPr lang="en-US" dirty="0"/>
          </a:p>
        </p:txBody>
      </p:sp>
      <p:sp>
        <p:nvSpPr>
          <p:cNvPr id="25" name="8-Point Star 24"/>
          <p:cNvSpPr/>
          <p:nvPr/>
        </p:nvSpPr>
        <p:spPr>
          <a:xfrm>
            <a:off x="5051418" y="4992701"/>
            <a:ext cx="648000" cy="57600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</a:t>
            </a:r>
            <a:endParaRPr lang="ro-RO" dirty="0"/>
          </a:p>
        </p:txBody>
      </p:sp>
      <p:sp>
        <p:nvSpPr>
          <p:cNvPr id="26" name="8-Point Star 25"/>
          <p:cNvSpPr/>
          <p:nvPr/>
        </p:nvSpPr>
        <p:spPr>
          <a:xfrm>
            <a:off x="5888292" y="5005535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2</a:t>
            </a:r>
            <a:endParaRPr lang="ro-RO" dirty="0"/>
          </a:p>
        </p:txBody>
      </p:sp>
      <p:sp>
        <p:nvSpPr>
          <p:cNvPr id="27" name="8-Point Star 26"/>
          <p:cNvSpPr/>
          <p:nvPr/>
        </p:nvSpPr>
        <p:spPr>
          <a:xfrm>
            <a:off x="6669306" y="4986788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3</a:t>
            </a:r>
            <a:endParaRPr lang="ro-RO" dirty="0"/>
          </a:p>
        </p:txBody>
      </p:sp>
      <p:sp>
        <p:nvSpPr>
          <p:cNvPr id="28" name="8-Point Star 27"/>
          <p:cNvSpPr/>
          <p:nvPr/>
        </p:nvSpPr>
        <p:spPr>
          <a:xfrm>
            <a:off x="7480191" y="4998884"/>
            <a:ext cx="612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10</a:t>
            </a:r>
            <a:endParaRPr lang="ro-RO" dirty="0"/>
          </a:p>
        </p:txBody>
      </p:sp>
      <p:sp>
        <p:nvSpPr>
          <p:cNvPr id="29" name="8-Point Star 28"/>
          <p:cNvSpPr/>
          <p:nvPr/>
        </p:nvSpPr>
        <p:spPr>
          <a:xfrm>
            <a:off x="8287194" y="5005535"/>
            <a:ext cx="612000" cy="576000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  <p:sp>
        <p:nvSpPr>
          <p:cNvPr id="30" name="8-Point Star 29"/>
          <p:cNvSpPr/>
          <p:nvPr/>
        </p:nvSpPr>
        <p:spPr>
          <a:xfrm>
            <a:off x="9132364" y="4998884"/>
            <a:ext cx="648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31" name="8-Point Star 30"/>
          <p:cNvSpPr/>
          <p:nvPr/>
        </p:nvSpPr>
        <p:spPr>
          <a:xfrm>
            <a:off x="5060204" y="5993005"/>
            <a:ext cx="648000" cy="576000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4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2" name="8-Point Star 31"/>
          <p:cNvSpPr/>
          <p:nvPr/>
        </p:nvSpPr>
        <p:spPr>
          <a:xfrm>
            <a:off x="5901459" y="5972854"/>
            <a:ext cx="648000" cy="576000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  <a:endParaRPr lang="ro-RO" dirty="0"/>
          </a:p>
        </p:txBody>
      </p:sp>
      <p:sp>
        <p:nvSpPr>
          <p:cNvPr id="33" name="8-Point Star 32"/>
          <p:cNvSpPr/>
          <p:nvPr/>
        </p:nvSpPr>
        <p:spPr>
          <a:xfrm>
            <a:off x="6756550" y="5895297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6</a:t>
            </a:r>
            <a:endParaRPr lang="ro-RO" dirty="0"/>
          </a:p>
        </p:txBody>
      </p:sp>
      <p:sp>
        <p:nvSpPr>
          <p:cNvPr id="34" name="8-Point Star 33"/>
          <p:cNvSpPr/>
          <p:nvPr/>
        </p:nvSpPr>
        <p:spPr>
          <a:xfrm>
            <a:off x="7536126" y="5907393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35" name="8-Point Star 34"/>
          <p:cNvSpPr/>
          <p:nvPr/>
        </p:nvSpPr>
        <p:spPr>
          <a:xfrm>
            <a:off x="8299282" y="5902115"/>
            <a:ext cx="648000" cy="576000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8</a:t>
            </a:r>
            <a:endParaRPr lang="ro-RO" dirty="0"/>
          </a:p>
        </p:txBody>
      </p:sp>
      <p:sp>
        <p:nvSpPr>
          <p:cNvPr id="36" name="8-Point Star 35"/>
          <p:cNvSpPr/>
          <p:nvPr/>
        </p:nvSpPr>
        <p:spPr>
          <a:xfrm>
            <a:off x="9154373" y="5873319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23546" y="5437274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Calendarul</a:t>
            </a:r>
          </a:p>
          <a:p>
            <a:r>
              <a:rPr lang="ro-RO" dirty="0" smtClean="0"/>
              <a:t>Campaniilor</a:t>
            </a:r>
          </a:p>
          <a:p>
            <a:r>
              <a:rPr lang="ro-RO" dirty="0" smtClean="0"/>
              <a:t>CI, CII, CIII, CIV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91" y="1705060"/>
            <a:ext cx="4554168" cy="319336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154273" y="1900797"/>
            <a:ext cx="1874032" cy="221400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238008" y="5058251"/>
            <a:ext cx="183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iarnă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10208820" y="5898821"/>
            <a:ext cx="1752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vară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7410269" y="1577631"/>
            <a:ext cx="307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Distribuția campaniilor pe anotimpuri</a:t>
            </a:r>
            <a:endParaRPr lang="en-US" b="1" dirty="0" smtClean="0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12111"/>
              </p:ext>
            </p:extLst>
          </p:nvPr>
        </p:nvGraphicFramePr>
        <p:xfrm>
          <a:off x="7423213" y="2377551"/>
          <a:ext cx="3061082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793">
                  <a:extLst>
                    <a:ext uri="{9D8B030D-6E8A-4147-A177-3AD203B41FA5}">
                      <a16:colId xmlns="" xmlns:a16="http://schemas.microsoft.com/office/drawing/2014/main" val="3875498230"/>
                    </a:ext>
                  </a:extLst>
                </a:gridCol>
                <a:gridCol w="627380">
                  <a:extLst>
                    <a:ext uri="{9D8B030D-6E8A-4147-A177-3AD203B41FA5}">
                      <a16:colId xmlns="" xmlns:a16="http://schemas.microsoft.com/office/drawing/2014/main" val="1928178833"/>
                    </a:ext>
                  </a:extLst>
                </a:gridCol>
                <a:gridCol w="630428">
                  <a:extLst>
                    <a:ext uri="{9D8B030D-6E8A-4147-A177-3AD203B41FA5}">
                      <a16:colId xmlns="" xmlns:a16="http://schemas.microsoft.com/office/drawing/2014/main" val="3098804865"/>
                    </a:ext>
                  </a:extLst>
                </a:gridCol>
                <a:gridCol w="923481">
                  <a:extLst>
                    <a:ext uri="{9D8B030D-6E8A-4147-A177-3AD203B41FA5}">
                      <a16:colId xmlns="" xmlns:a16="http://schemas.microsoft.com/office/drawing/2014/main" val="2117878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decembrie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martie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iunie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septembrie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8476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ianuarie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aprilie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iulie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octombrie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9070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februarie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mai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august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noiembrie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0233420"/>
                  </a:ext>
                </a:extLst>
              </a:tr>
            </a:tbl>
          </a:graphicData>
        </a:graphic>
      </p:graphicFrame>
      <p:sp>
        <p:nvSpPr>
          <p:cNvPr id="40" name="8-Point Star 39"/>
          <p:cNvSpPr/>
          <p:nvPr/>
        </p:nvSpPr>
        <p:spPr>
          <a:xfrm>
            <a:off x="10158921" y="3266332"/>
            <a:ext cx="197519" cy="213906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1" name="8-Point Star 40"/>
          <p:cNvSpPr/>
          <p:nvPr/>
        </p:nvSpPr>
        <p:spPr>
          <a:xfrm>
            <a:off x="7649513" y="2928102"/>
            <a:ext cx="236471" cy="220812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2" name="8-Point Star 41"/>
          <p:cNvSpPr/>
          <p:nvPr/>
        </p:nvSpPr>
        <p:spPr>
          <a:xfrm>
            <a:off x="8623282" y="2915839"/>
            <a:ext cx="194116" cy="211499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3" name="8-Point Star 42"/>
          <p:cNvSpPr/>
          <p:nvPr/>
        </p:nvSpPr>
        <p:spPr>
          <a:xfrm>
            <a:off x="9287119" y="3270400"/>
            <a:ext cx="221850" cy="199306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8184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8373" y="192424"/>
            <a:ext cx="483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PROPUNERI AMPLASARE PUNCTE DE PRELEVARE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Zona de evaluare a calității aerului PRAHOVA 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PH2, PH3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4065" y="3067212"/>
            <a:ext cx="3108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</a:rPr>
              <a:t>Loca</a:t>
            </a:r>
            <a:r>
              <a:rPr lang="ro-RO" b="1" dirty="0" smtClean="0">
                <a:solidFill>
                  <a:srgbClr val="FFC000"/>
                </a:solidFill>
              </a:rPr>
              <a:t>ț</a:t>
            </a:r>
            <a:r>
              <a:rPr lang="en-US" b="1" dirty="0" err="1" smtClean="0">
                <a:solidFill>
                  <a:srgbClr val="FFC000"/>
                </a:solidFill>
              </a:rPr>
              <a:t>ia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2</a:t>
            </a:r>
            <a:r>
              <a:rPr lang="en-US" dirty="0" smtClean="0"/>
              <a:t>:</a:t>
            </a:r>
            <a:r>
              <a:rPr lang="ro-RO" i="1" dirty="0" smtClean="0"/>
              <a:t> Bulevardul </a:t>
            </a:r>
            <a:r>
              <a:rPr lang="ro-RO" i="1" dirty="0"/>
              <a:t>Carol </a:t>
            </a:r>
            <a:r>
              <a:rPr lang="ro-RO" i="1" dirty="0" smtClean="0"/>
              <a:t>I </a:t>
            </a:r>
            <a:r>
              <a:rPr lang="ro-RO" i="1" dirty="0"/>
              <a:t>nr. </a:t>
            </a:r>
            <a:r>
              <a:rPr lang="ro-RO" i="1" dirty="0" smtClean="0"/>
              <a:t>31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" y="2491751"/>
            <a:ext cx="280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Loca</a:t>
            </a:r>
            <a:r>
              <a:rPr lang="ro-RO" b="1" dirty="0" smtClean="0">
                <a:solidFill>
                  <a:srgbClr val="FF0000"/>
                </a:solidFill>
              </a:rPr>
              <a:t>ț</a:t>
            </a:r>
            <a:r>
              <a:rPr lang="en-US" b="1" dirty="0" err="1" smtClean="0">
                <a:solidFill>
                  <a:srgbClr val="FF0000"/>
                </a:solidFill>
              </a:rPr>
              <a:t>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dirty="0"/>
              <a:t>: </a:t>
            </a:r>
            <a:r>
              <a:rPr lang="ro-RO" i="1" dirty="0"/>
              <a:t>Bulevardul Carol </a:t>
            </a:r>
            <a:r>
              <a:rPr lang="ro-RO" i="1" dirty="0" smtClean="0"/>
              <a:t>I nr. 61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90" y="1021552"/>
            <a:ext cx="6141803" cy="39541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8018" y="5427583"/>
            <a:ext cx="20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i="1" dirty="0"/>
              <a:t>municipiul Câmpina</a:t>
            </a:r>
            <a:endParaRPr lang="en-US" dirty="0"/>
          </a:p>
        </p:txBody>
      </p:sp>
      <p:sp>
        <p:nvSpPr>
          <p:cNvPr id="25" name="8-Point Star 24"/>
          <p:cNvSpPr/>
          <p:nvPr/>
        </p:nvSpPr>
        <p:spPr>
          <a:xfrm>
            <a:off x="5051418" y="4992701"/>
            <a:ext cx="648000" cy="57600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</a:t>
            </a:r>
            <a:endParaRPr lang="ro-RO" dirty="0"/>
          </a:p>
        </p:txBody>
      </p:sp>
      <p:sp>
        <p:nvSpPr>
          <p:cNvPr id="26" name="8-Point Star 25"/>
          <p:cNvSpPr/>
          <p:nvPr/>
        </p:nvSpPr>
        <p:spPr>
          <a:xfrm>
            <a:off x="5888292" y="5005535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2</a:t>
            </a:r>
            <a:endParaRPr lang="ro-RO" dirty="0"/>
          </a:p>
        </p:txBody>
      </p:sp>
      <p:sp>
        <p:nvSpPr>
          <p:cNvPr id="27" name="8-Point Star 26"/>
          <p:cNvSpPr/>
          <p:nvPr/>
        </p:nvSpPr>
        <p:spPr>
          <a:xfrm>
            <a:off x="6669306" y="4986788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3</a:t>
            </a:r>
            <a:endParaRPr lang="ro-RO" dirty="0"/>
          </a:p>
        </p:txBody>
      </p:sp>
      <p:sp>
        <p:nvSpPr>
          <p:cNvPr id="28" name="8-Point Star 27"/>
          <p:cNvSpPr/>
          <p:nvPr/>
        </p:nvSpPr>
        <p:spPr>
          <a:xfrm>
            <a:off x="7480191" y="4998884"/>
            <a:ext cx="612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10</a:t>
            </a:r>
            <a:endParaRPr lang="ro-RO" dirty="0"/>
          </a:p>
        </p:txBody>
      </p:sp>
      <p:sp>
        <p:nvSpPr>
          <p:cNvPr id="29" name="8-Point Star 28"/>
          <p:cNvSpPr/>
          <p:nvPr/>
        </p:nvSpPr>
        <p:spPr>
          <a:xfrm>
            <a:off x="8287194" y="5005535"/>
            <a:ext cx="612000" cy="576000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  <p:sp>
        <p:nvSpPr>
          <p:cNvPr id="30" name="8-Point Star 29"/>
          <p:cNvSpPr/>
          <p:nvPr/>
        </p:nvSpPr>
        <p:spPr>
          <a:xfrm>
            <a:off x="9132364" y="4998884"/>
            <a:ext cx="648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31" name="8-Point Star 30"/>
          <p:cNvSpPr/>
          <p:nvPr/>
        </p:nvSpPr>
        <p:spPr>
          <a:xfrm>
            <a:off x="5060204" y="5993005"/>
            <a:ext cx="648000" cy="576000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4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2" name="8-Point Star 31"/>
          <p:cNvSpPr/>
          <p:nvPr/>
        </p:nvSpPr>
        <p:spPr>
          <a:xfrm>
            <a:off x="5901459" y="5972854"/>
            <a:ext cx="648000" cy="576000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  <a:endParaRPr lang="ro-RO" dirty="0"/>
          </a:p>
        </p:txBody>
      </p:sp>
      <p:sp>
        <p:nvSpPr>
          <p:cNvPr id="33" name="8-Point Star 32"/>
          <p:cNvSpPr/>
          <p:nvPr/>
        </p:nvSpPr>
        <p:spPr>
          <a:xfrm>
            <a:off x="6756550" y="5895297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6</a:t>
            </a:r>
            <a:endParaRPr lang="ro-RO" dirty="0"/>
          </a:p>
        </p:txBody>
      </p:sp>
      <p:sp>
        <p:nvSpPr>
          <p:cNvPr id="34" name="8-Point Star 33"/>
          <p:cNvSpPr/>
          <p:nvPr/>
        </p:nvSpPr>
        <p:spPr>
          <a:xfrm>
            <a:off x="7536126" y="5907393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35" name="8-Point Star 34"/>
          <p:cNvSpPr/>
          <p:nvPr/>
        </p:nvSpPr>
        <p:spPr>
          <a:xfrm>
            <a:off x="8299282" y="5902115"/>
            <a:ext cx="648000" cy="576000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8</a:t>
            </a:r>
            <a:endParaRPr lang="ro-RO" dirty="0"/>
          </a:p>
        </p:txBody>
      </p:sp>
      <p:sp>
        <p:nvSpPr>
          <p:cNvPr id="36" name="8-Point Star 35"/>
          <p:cNvSpPr/>
          <p:nvPr/>
        </p:nvSpPr>
        <p:spPr>
          <a:xfrm>
            <a:off x="9154373" y="5873319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23546" y="5437274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Calendarul</a:t>
            </a:r>
          </a:p>
          <a:p>
            <a:r>
              <a:rPr lang="ro-RO" dirty="0" smtClean="0"/>
              <a:t>Campaniilor</a:t>
            </a:r>
          </a:p>
          <a:p>
            <a:r>
              <a:rPr lang="ro-RO" dirty="0" smtClean="0"/>
              <a:t>CI, CII, CIII, CIV</a:t>
            </a:r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10238008" y="5058251"/>
            <a:ext cx="183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iarnă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10208820" y="5898821"/>
            <a:ext cx="1752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vară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11859" y="3067212"/>
            <a:ext cx="3219319" cy="76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478087" y="3422341"/>
            <a:ext cx="3600645" cy="4098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9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2560" y="3652580"/>
            <a:ext cx="6949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(luna ianuarie) au fost determinate cele mai mici concentrații pentru toate locațiile;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medie cea mai ridicată a fost determinată pentru locația PH1 (localitatea Plopeni);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</a:t>
            </a:r>
            <a:r>
              <a:rPr lang="ro-RO" dirty="0"/>
              <a:t>maximă pe 24 ore </a:t>
            </a:r>
            <a:r>
              <a:rPr lang="ro-RO" dirty="0" smtClean="0"/>
              <a:t>a fost determinată pentru locația </a:t>
            </a:r>
            <a:r>
              <a:rPr lang="ro-RO" dirty="0"/>
              <a:t>PH1 (localitatea Plopeni);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200068"/>
              </p:ext>
            </p:extLst>
          </p:nvPr>
        </p:nvGraphicFramePr>
        <p:xfrm>
          <a:off x="204690" y="1282153"/>
          <a:ext cx="385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040232"/>
              </p:ext>
            </p:extLst>
          </p:nvPr>
        </p:nvGraphicFramePr>
        <p:xfrm>
          <a:off x="4191541" y="1282153"/>
          <a:ext cx="3880117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768288"/>
              </p:ext>
            </p:extLst>
          </p:nvPr>
        </p:nvGraphicFramePr>
        <p:xfrm>
          <a:off x="8140086" y="1282153"/>
          <a:ext cx="3880117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732737"/>
              </p:ext>
            </p:extLst>
          </p:nvPr>
        </p:nvGraphicFramePr>
        <p:xfrm>
          <a:off x="216930" y="3590951"/>
          <a:ext cx="4870460" cy="303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670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50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50000"/>
                  </a:schemeClr>
                </a:solidFill>
              </a:rPr>
              <a:t>PM</a:t>
            </a:r>
            <a:r>
              <a:rPr lang="ro-RO" b="1" baseline="-25000" dirty="0" smtClean="0">
                <a:solidFill>
                  <a:schemeClr val="bg1">
                    <a:lumMod val="50000"/>
                  </a:schemeClr>
                </a:solidFill>
              </a:rPr>
              <a:t>2,5</a:t>
            </a:r>
            <a:endParaRPr lang="en-US" b="1" baseline="-25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UM: µg/m</a:t>
            </a:r>
            <a:r>
              <a:rPr lang="en-US" b="1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2560" y="3938908"/>
            <a:ext cx="6949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(luna ianuarie) au fost determinate cele mai mici concentrații pentru locația PH1 (localitatea Plopeni);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medie cea mai ridicată a fost determinată pentru locația PH1 (localitatea Plopeni) valoare foarte apropiată de cea pentru locția PM3 (municipiul Câmpina);</a:t>
            </a:r>
            <a:endParaRPr lang="ro-RO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938843"/>
              </p:ext>
            </p:extLst>
          </p:nvPr>
        </p:nvGraphicFramePr>
        <p:xfrm>
          <a:off x="117177" y="1239479"/>
          <a:ext cx="385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808584"/>
              </p:ext>
            </p:extLst>
          </p:nvPr>
        </p:nvGraphicFramePr>
        <p:xfrm>
          <a:off x="4143430" y="1239479"/>
          <a:ext cx="3928228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732506"/>
              </p:ext>
            </p:extLst>
          </p:nvPr>
        </p:nvGraphicFramePr>
        <p:xfrm>
          <a:off x="8171096" y="1240362"/>
          <a:ext cx="3928228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780842"/>
              </p:ext>
            </p:extLst>
          </p:nvPr>
        </p:nvGraphicFramePr>
        <p:xfrm>
          <a:off x="117177" y="3595973"/>
          <a:ext cx="5053339" cy="287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440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</a:t>
            </a:r>
            <a:endParaRPr lang="en-US" b="1" baseline="-25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UM: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g/m</a:t>
            </a:r>
            <a:r>
              <a:rPr lang="en-US" b="1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298885"/>
              </p:ext>
            </p:extLst>
          </p:nvPr>
        </p:nvGraphicFramePr>
        <p:xfrm>
          <a:off x="216929" y="1232050"/>
          <a:ext cx="385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051150"/>
              </p:ext>
            </p:extLst>
          </p:nvPr>
        </p:nvGraphicFramePr>
        <p:xfrm>
          <a:off x="4236772" y="1232050"/>
          <a:ext cx="385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323988"/>
              </p:ext>
            </p:extLst>
          </p:nvPr>
        </p:nvGraphicFramePr>
        <p:xfrm>
          <a:off x="8256615" y="1232051"/>
          <a:ext cx="385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246006"/>
              </p:ext>
            </p:extLst>
          </p:nvPr>
        </p:nvGraphicFramePr>
        <p:xfrm>
          <a:off x="216929" y="3603416"/>
          <a:ext cx="4968000" cy="24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42560" y="3950253"/>
            <a:ext cx="6949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(luna noiembrie) au fost determinate cele mai mari concentrații;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medie cea mai ridicată a fost determinată pentru locațiile PH1 (localitatea Plopeni) și PM3 (municipiul Câmpina);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448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29" y="326020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190" y="1434135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PM</a:t>
            </a:r>
            <a:r>
              <a:rPr lang="ro-RO" b="1" baseline="-25000" dirty="0" smtClean="0">
                <a:solidFill>
                  <a:schemeClr val="bg1">
                    <a:lumMod val="65000"/>
                  </a:schemeClr>
                </a:solidFill>
              </a:rPr>
              <a:t>2,5</a:t>
            </a:r>
            <a:endParaRPr lang="en-US" b="1" baseline="-25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UM: µg/m</a:t>
            </a:r>
            <a:r>
              <a:rPr lang="en-US" b="1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422" y="2572503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</a:t>
            </a:r>
            <a:endParaRPr lang="en-US" b="1" baseline="-25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UM: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g/m</a:t>
            </a:r>
            <a:r>
              <a:rPr lang="en-US" b="1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8508"/>
              </p:ext>
            </p:extLst>
          </p:nvPr>
        </p:nvGraphicFramePr>
        <p:xfrm>
          <a:off x="3543458" y="3577505"/>
          <a:ext cx="3748289" cy="1500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198">
                  <a:extLst>
                    <a:ext uri="{9D8B030D-6E8A-4147-A177-3AD203B41FA5}">
                      <a16:colId xmlns="" xmlns:a16="http://schemas.microsoft.com/office/drawing/2014/main" val="2237424392"/>
                    </a:ext>
                  </a:extLst>
                </a:gridCol>
                <a:gridCol w="723208">
                  <a:extLst>
                    <a:ext uri="{9D8B030D-6E8A-4147-A177-3AD203B41FA5}">
                      <a16:colId xmlns="" xmlns:a16="http://schemas.microsoft.com/office/drawing/2014/main" val="2951162878"/>
                    </a:ext>
                  </a:extLst>
                </a:gridCol>
                <a:gridCol w="723207">
                  <a:extLst>
                    <a:ext uri="{9D8B030D-6E8A-4147-A177-3AD203B41FA5}">
                      <a16:colId xmlns="" xmlns:a16="http://schemas.microsoft.com/office/drawing/2014/main" val="4274124013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1648919041"/>
                    </a:ext>
                  </a:extLst>
                </a:gridCol>
                <a:gridCol w="598516">
                  <a:extLst>
                    <a:ext uri="{9D8B030D-6E8A-4147-A177-3AD203B41FA5}">
                      <a16:colId xmlns="" xmlns:a16="http://schemas.microsoft.com/office/drawing/2014/main" val="3068615697"/>
                    </a:ext>
                  </a:extLst>
                </a:gridCol>
              </a:tblGrid>
              <a:tr h="403629">
                <a:tc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effectLst/>
                        </a:rPr>
                        <a:t>10</a:t>
                      </a:r>
                      <a:endParaRPr lang="ro-RO" sz="1800" b="0" i="0" u="none" strike="noStrike" baseline="-25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2,5</a:t>
                      </a:r>
                      <a:endParaRPr lang="ro-RO" sz="1800" b="0" i="0" u="none" strike="noStrike" baseline="-2500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2,5</a:t>
                      </a:r>
                      <a:r>
                        <a:rPr lang="ro-RO" sz="18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/PM</a:t>
                      </a:r>
                      <a:r>
                        <a:rPr lang="ro-RO" sz="1800" u="none" strike="noStrike" baseline="-25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10</a:t>
                      </a:r>
                      <a:endParaRPr lang="ro-RO" sz="1800" b="0" i="0" u="none" strike="noStrike" baseline="-2500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BaP</a:t>
                      </a:r>
                      <a:endParaRPr lang="ro-RO" sz="18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8048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u="none" strike="noStrike" dirty="0" smtClean="0">
                          <a:effectLst/>
                        </a:rPr>
                        <a:t>PH1</a:t>
                      </a:r>
                      <a:endParaRPr lang="ro-R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ro-RO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0348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 dirty="0" smtClean="0">
                          <a:effectLst/>
                        </a:rPr>
                        <a:t>PH2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o-RO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o-RO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o-RO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603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u="none" strike="noStrike" dirty="0" smtClean="0">
                          <a:effectLst/>
                        </a:rPr>
                        <a:t>PH3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1232970"/>
                  </a:ext>
                </a:extLst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 rot="21129921">
            <a:off x="555991" y="4052381"/>
            <a:ext cx="2965681" cy="44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PH-8</a:t>
            </a:r>
            <a:endParaRPr lang="ro-RO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276901"/>
              </p:ext>
            </p:extLst>
          </p:nvPr>
        </p:nvGraphicFramePr>
        <p:xfrm>
          <a:off x="3574473" y="2536600"/>
          <a:ext cx="6492140" cy="9253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6087">
                  <a:extLst>
                    <a:ext uri="{9D8B030D-6E8A-4147-A177-3AD203B41FA5}">
                      <a16:colId xmlns="" xmlns:a16="http://schemas.microsoft.com/office/drawing/2014/main" val="3977726091"/>
                    </a:ext>
                  </a:extLst>
                </a:gridCol>
                <a:gridCol w="793374">
                  <a:extLst>
                    <a:ext uri="{9D8B030D-6E8A-4147-A177-3AD203B41FA5}">
                      <a16:colId xmlns="" xmlns:a16="http://schemas.microsoft.com/office/drawing/2014/main" val="3247071639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4202262600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1628014219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3189264702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1508910546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211548661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856301058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2286249837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2791339756"/>
                    </a:ext>
                  </a:extLst>
                </a:gridCol>
                <a:gridCol w="583631">
                  <a:extLst>
                    <a:ext uri="{9D8B030D-6E8A-4147-A177-3AD203B41FA5}">
                      <a16:colId xmlns="" xmlns:a16="http://schemas.microsoft.com/office/drawing/2014/main" val="2148549552"/>
                    </a:ext>
                  </a:extLst>
                </a:gridCol>
              </a:tblGrid>
              <a:tr h="1798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Locația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C I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C II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C III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C IV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POIM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789650"/>
                  </a:ext>
                </a:extLst>
              </a:tr>
              <a:tr h="16791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media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Max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media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Max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media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Max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media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Max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 smtClean="0">
                          <a:effectLst/>
                        </a:rPr>
                        <a:t>media</a:t>
                      </a:r>
                      <a:endParaRPr lang="ro-R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Max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40619029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b="1" u="none" strike="noStrike" dirty="0">
                          <a:effectLst/>
                        </a:rPr>
                        <a:t>PH1</a:t>
                      </a:r>
                      <a:endParaRPr lang="ro-R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0,84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0,96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0,11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0,20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1,02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1,63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0,14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0,21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0,53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1,63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2356383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PH2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0,27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0,40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0,04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0,06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1,03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1,45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0,25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0,31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0,40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1,45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884249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b="1" u="none" strike="noStrike" dirty="0">
                          <a:effectLst/>
                        </a:rPr>
                        <a:t>PH3</a:t>
                      </a:r>
                      <a:endParaRPr lang="ro-R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0,39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0,57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0,06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0,06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1,38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1,51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0,31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0,49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>
                          <a:effectLst/>
                        </a:rPr>
                        <a:t>0,53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1,51</a:t>
                      </a:r>
                      <a:endParaRPr lang="ro-RO" sz="11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421520032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83253"/>
              </p:ext>
            </p:extLst>
          </p:nvPr>
        </p:nvGraphicFramePr>
        <p:xfrm>
          <a:off x="10214395" y="916524"/>
          <a:ext cx="1435745" cy="752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3515988424"/>
                    </a:ext>
                  </a:extLst>
                </a:gridCol>
                <a:gridCol w="826145">
                  <a:extLst>
                    <a:ext uri="{9D8B030D-6E8A-4147-A177-3AD203B41FA5}">
                      <a16:colId xmlns="" xmlns:a16="http://schemas.microsoft.com/office/drawing/2014/main" val="376282228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effectLst/>
                        </a:rPr>
                        <a:t>Locația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effectLst/>
                        </a:rPr>
                        <a:t>PM2,5/PM10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4600933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effectLst/>
                        </a:rPr>
                        <a:t>PH1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100" u="none" strike="noStrike" dirty="0" smtClean="0">
                          <a:effectLst/>
                        </a:rPr>
                        <a:t>0,59</a:t>
                      </a:r>
                      <a:endParaRPr lang="ro-R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7738488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effectLst/>
                        </a:rPr>
                        <a:t>PH2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100" u="none" strike="noStrike">
                          <a:effectLst/>
                        </a:rPr>
                        <a:t>0,62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15084567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effectLst/>
                        </a:rPr>
                        <a:t>PH3</a:t>
                      </a:r>
                      <a:endParaRPr lang="ro-R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100" b="1" u="none" strike="noStrike" dirty="0" smtClean="0">
                          <a:effectLst/>
                        </a:rPr>
                        <a:t>0,74</a:t>
                      </a:r>
                      <a:endParaRPr lang="ro-R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="" xmlns:a16="http://schemas.microsoft.com/office/drawing/2014/main" val="365229877"/>
                  </a:ext>
                </a:extLst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 rot="337374">
            <a:off x="511699" y="4486793"/>
            <a:ext cx="3048387" cy="443346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PH-8</a:t>
            </a:r>
            <a:endParaRPr lang="ro-RO" dirty="0"/>
          </a:p>
        </p:txBody>
      </p:sp>
      <p:sp>
        <p:nvSpPr>
          <p:cNvPr id="16" name="Action Button: Help 15">
            <a:hlinkClick r:id="" action="ppaction://noaction" highlightClick="1"/>
          </p:cNvPr>
          <p:cNvSpPr/>
          <p:nvPr/>
        </p:nvSpPr>
        <p:spPr>
          <a:xfrm>
            <a:off x="6996183" y="4993677"/>
            <a:ext cx="591128" cy="319569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TextBox 16"/>
          <p:cNvSpPr txBox="1"/>
          <p:nvPr/>
        </p:nvSpPr>
        <p:spPr>
          <a:xfrm>
            <a:off x="6109065" y="4811110"/>
            <a:ext cx="666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dirty="0" smtClean="0">
                <a:sym typeface="Wingdings" panose="05000000000000000000" pitchFamily="2" charset="2"/>
              </a:rPr>
              <a:t></a:t>
            </a:r>
            <a:endParaRPr lang="ro-RO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79" y="3577505"/>
            <a:ext cx="4679221" cy="1707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22628" y="5188661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000" i="1" dirty="0" smtClean="0"/>
              <a:t>Sursa: Raport ICSI Aprilie 2021</a:t>
            </a:r>
            <a:endParaRPr lang="en-US" sz="1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26" y="5089314"/>
            <a:ext cx="4516989" cy="16938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01363" y="6611779"/>
            <a:ext cx="1750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000" i="1" dirty="0" smtClean="0"/>
              <a:t>Sursa: Raport ICSI Aprilie 2021</a:t>
            </a:r>
            <a:endParaRPr lang="en-US" sz="1000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113101"/>
              </p:ext>
            </p:extLst>
          </p:nvPr>
        </p:nvGraphicFramePr>
        <p:xfrm>
          <a:off x="3574472" y="175570"/>
          <a:ext cx="6426202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518">
                  <a:extLst>
                    <a:ext uri="{9D8B030D-6E8A-4147-A177-3AD203B41FA5}">
                      <a16:colId xmlns="" xmlns:a16="http://schemas.microsoft.com/office/drawing/2014/main" val="1312318258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774850007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1963709778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3121880997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4030772758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90119016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1403451601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871048962"/>
                    </a:ext>
                  </a:extLst>
                </a:gridCol>
                <a:gridCol w="583331">
                  <a:extLst>
                    <a:ext uri="{9D8B030D-6E8A-4147-A177-3AD203B41FA5}">
                      <a16:colId xmlns="" xmlns:a16="http://schemas.microsoft.com/office/drawing/2014/main" val="915474889"/>
                    </a:ext>
                  </a:extLst>
                </a:gridCol>
                <a:gridCol w="586518">
                  <a:extLst>
                    <a:ext uri="{9D8B030D-6E8A-4147-A177-3AD203B41FA5}">
                      <a16:colId xmlns="" xmlns:a16="http://schemas.microsoft.com/office/drawing/2014/main" val="3647312058"/>
                    </a:ext>
                  </a:extLst>
                </a:gridCol>
                <a:gridCol w="586518">
                  <a:extLst>
                    <a:ext uri="{9D8B030D-6E8A-4147-A177-3AD203B41FA5}">
                      <a16:colId xmlns="" xmlns:a16="http://schemas.microsoft.com/office/drawing/2014/main" val="3511867479"/>
                    </a:ext>
                  </a:extLst>
                </a:gridCol>
              </a:tblGrid>
              <a:tr h="2381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Locația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965947813"/>
                  </a:ext>
                </a:extLst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374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0413368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7291562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41.03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78390253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905853"/>
              </p:ext>
            </p:extLst>
          </p:nvPr>
        </p:nvGraphicFramePr>
        <p:xfrm>
          <a:off x="3574473" y="1412094"/>
          <a:ext cx="6426201" cy="971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101">
                  <a:extLst>
                    <a:ext uri="{9D8B030D-6E8A-4147-A177-3AD203B41FA5}">
                      <a16:colId xmlns="" xmlns:a16="http://schemas.microsoft.com/office/drawing/2014/main" val="924353786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3433567031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3530329283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1805684926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3851597437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756362312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1221304199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3193121297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3356155809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2050953512"/>
                    </a:ext>
                  </a:extLst>
                </a:gridCol>
                <a:gridCol w="583910">
                  <a:extLst>
                    <a:ext uri="{9D8B030D-6E8A-4147-A177-3AD203B41FA5}">
                      <a16:colId xmlns="" xmlns:a16="http://schemas.microsoft.com/office/drawing/2014/main" val="450665968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Locația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IV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POIM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0516583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media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455411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370118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8826752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28.26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3468521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4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1098</Words>
  <Application>Microsoft Office PowerPoint</Application>
  <PresentationFormat>Widescreen</PresentationFormat>
  <Paragraphs>360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Popescu</dc:creator>
  <cp:lastModifiedBy>Marinela Stefan</cp:lastModifiedBy>
  <cp:revision>100</cp:revision>
  <dcterms:created xsi:type="dcterms:W3CDTF">2022-01-26T07:33:02Z</dcterms:created>
  <dcterms:modified xsi:type="dcterms:W3CDTF">2023-04-12T14:28:19Z</dcterms:modified>
</cp:coreProperties>
</file>