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0" r:id="rId5"/>
    <p:sldId id="266" r:id="rId6"/>
    <p:sldId id="272" r:id="rId7"/>
    <p:sldId id="267" r:id="rId8"/>
    <p:sldId id="268" r:id="rId9"/>
    <p:sldId id="269" r:id="rId10"/>
    <p:sldId id="271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GORJ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GORJ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GORJ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GORJ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GJ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GJ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GJ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GORJ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GJ1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AA-424D-A265-BC396C36F83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AA-424D-A265-BC396C36F8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AA-424D-A265-BC396C36F83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AA-424D-A265-BC396C36F83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AA-424D-A265-BC396C36F833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AA-424D-A265-BC396C36F833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PM'!$Z$4,'centralizare rezultate PM'!$AF$4)</c:f>
              <c:numCache>
                <c:formatCode>General</c:formatCode>
                <c:ptCount val="5"/>
                <c:pt idx="0" formatCode="0.00">
                  <c:v>20.833333333333556</c:v>
                </c:pt>
                <c:pt idx="1">
                  <c:v>28.804347826086602</c:v>
                </c:pt>
                <c:pt idx="2">
                  <c:v>44.2</c:v>
                </c:pt>
                <c:pt idx="3">
                  <c:v>37.771739130434348</c:v>
                </c:pt>
                <c:pt idx="4">
                  <c:v>31.61231884057965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CAA-424D-A265-BC396C36F83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CAA-424D-A265-BC396C36F83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CAA-424D-A265-BC396C36F8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CAA-424D-A265-BC396C36F83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CAA-424D-A265-BC396C36F83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CAA-424D-A265-BC396C36F83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PM'!$Z$5,'centralizare rezultate PM'!$AF$5)</c:f>
              <c:numCache>
                <c:formatCode>0.00</c:formatCode>
                <c:ptCount val="5"/>
                <c:pt idx="0">
                  <c:v>17.210144927535847</c:v>
                </c:pt>
                <c:pt idx="1">
                  <c:v>28.894927536232125</c:v>
                </c:pt>
                <c:pt idx="2" formatCode="General">
                  <c:v>82.16</c:v>
                </c:pt>
                <c:pt idx="3">
                  <c:v>25.724637681159503</c:v>
                </c:pt>
                <c:pt idx="4">
                  <c:v>29.347826086956207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3CAA-424D-A265-BC396C36F83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CAA-424D-A265-BC396C36F83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CAA-424D-A265-BC396C36F8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CAA-424D-A265-BC396C36F83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CAA-424D-A265-BC396C36F83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CAA-424D-A265-BC396C36F833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CAA-424D-A265-BC396C36F83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PM'!$Z$6,'centralizare rezultate PM'!$AF$6)</c:f>
              <c:numCache>
                <c:formatCode>0.00</c:formatCode>
                <c:ptCount val="5"/>
                <c:pt idx="0">
                  <c:v>49.818840579709686</c:v>
                </c:pt>
                <c:pt idx="1">
                  <c:v>33.061594202898434</c:v>
                </c:pt>
                <c:pt idx="2" formatCode="General">
                  <c:v>90.76</c:v>
                </c:pt>
                <c:pt idx="3">
                  <c:v>24.094202898550687</c:v>
                </c:pt>
                <c:pt idx="4">
                  <c:v>26.721014492753696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3CAA-424D-A265-BC396C36F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0552"/>
        <c:axId val="377509360"/>
      </c:barChart>
      <c:catAx>
        <c:axId val="377470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09360"/>
        <c:crosses val="autoZero"/>
        <c:auto val="1"/>
        <c:lblAlgn val="ctr"/>
        <c:lblOffset val="100"/>
        <c:noMultiLvlLbl val="0"/>
      </c:catAx>
      <c:valAx>
        <c:axId val="37750936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GJ1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702890443736224E-2"/>
          <c:y val="3.3407567049808427E-2"/>
          <c:w val="0.88809634678067984"/>
          <c:h val="0.85590373563218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4F-445B-BF07-81836321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4F-445B-BF07-8183632125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4F-445B-BF07-81836321251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4F-445B-BF07-81836321251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4F-445B-BF07-818363212513}"/>
              </c:ext>
            </c:extLst>
          </c:dPt>
          <c:val>
            <c:numRef>
              <c:f>('centralizare rezultate PM_RNMCA'!$C$4,'centralizare rezultate PM_RNMCA'!$D$4,'centralizare rezultate PM_RNMCA'!$E$4,'centralizare rezultate PM_RNMCA'!$F$4,'centralizare rezultate PM_RNMCA'!$G$4)</c:f>
              <c:numCache>
                <c:formatCode>0.00</c:formatCode>
                <c:ptCount val="5"/>
                <c:pt idx="0" formatCode="General">
                  <c:v>9.2202021254427997</c:v>
                </c:pt>
                <c:pt idx="1">
                  <c:v>4.2270264638466344E-2</c:v>
                </c:pt>
                <c:pt idx="2">
                  <c:v>2.546214752048896</c:v>
                </c:pt>
                <c:pt idx="3" formatCode="General">
                  <c:v>3.101931897150799</c:v>
                </c:pt>
                <c:pt idx="4" formatCode="General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04F-445B-BF07-81836321251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04F-445B-BF07-81836321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04F-445B-BF07-8183632125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04F-445B-BF07-81836321251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04F-445B-BF07-81836321251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04F-445B-BF07-818363212513}"/>
              </c:ext>
            </c:extLst>
          </c:dPt>
          <c:val>
            <c:numRef>
              <c:f>('centralizare rezultate PM_RNMCA'!$C$5,'centralizare rezultate PM_RNMCA'!$D$5,'centralizare rezultate PM_RNMCA'!$E$5,'centralizare rezultate PM_RNMCA'!$F$5,'centralizare rezultate PM_RNMCA'!$G$5)</c:f>
              <c:numCache>
                <c:formatCode>General</c:formatCode>
                <c:ptCount val="5"/>
                <c:pt idx="0" formatCode="0.00">
                  <c:v>7.7719316524275897</c:v>
                </c:pt>
                <c:pt idx="1">
                  <c:v>5.2360908522608871E-2</c:v>
                </c:pt>
                <c:pt idx="2" formatCode="0.00">
                  <c:v>6.8130175048624615</c:v>
                </c:pt>
                <c:pt idx="3">
                  <c:v>1.1015198666296193</c:v>
                </c:pt>
                <c:pt idx="4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04F-445B-BF07-81836321251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04F-445B-BF07-81836321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04F-445B-BF07-8183632125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04F-445B-BF07-81836321251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04F-445B-BF07-81836321251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04F-445B-BF07-818363212513}"/>
              </c:ext>
            </c:extLst>
          </c:dPt>
          <c:val>
            <c:numRef>
              <c:f>('centralizare rezultate PM_RNMCA'!$C$6,'centralizare rezultate PM_RNMCA'!$D$6,'centralizare rezultate PM_RNMCA'!$E$6,'centralizare rezultate PM_RNMCA'!$F$6,'centralizare rezultate PM_RNMCA'!$G$6)</c:f>
              <c:numCache>
                <c:formatCode>General</c:formatCode>
                <c:ptCount val="5"/>
                <c:pt idx="0">
                  <c:v>6.5624609293602836</c:v>
                </c:pt>
                <c:pt idx="1">
                  <c:v>5.5960195894550382E-2</c:v>
                </c:pt>
                <c:pt idx="2" formatCode="0.00">
                  <c:v>5.0676115047936641</c:v>
                </c:pt>
                <c:pt idx="3">
                  <c:v>0.56663609837432261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04F-445B-BF07-81836321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63496"/>
        <c:axId val="377495248"/>
      </c:barChart>
      <c:catAx>
        <c:axId val="377463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95248"/>
        <c:crosses val="autoZero"/>
        <c:auto val="1"/>
        <c:lblAlgn val="ctr"/>
        <c:lblOffset val="100"/>
        <c:noMultiLvlLbl val="0"/>
      </c:catAx>
      <c:valAx>
        <c:axId val="377495248"/>
        <c:scaling>
          <c:orientation val="minMax"/>
          <c:max val="1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6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GJ2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702890443736224E-2"/>
          <c:y val="3.7041666666666688E-2"/>
          <c:w val="0.88809634678067984"/>
          <c:h val="0.821857758620689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C8-45D3-BA5D-7F4979CB806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C8-45D3-BA5D-7F4979CB806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C8-45D3-BA5D-7F4979CB80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C8-45D3-BA5D-7F4979CB806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C8-45D3-BA5D-7F4979CB8068}"/>
              </c:ext>
            </c:extLst>
          </c:dPt>
          <c:val>
            <c:numRef>
              <c:f>('centralizare rezultate PM_RNMCA'!$C$7,'centralizare rezultate PM_RNMCA'!$D$7,'centralizare rezultate PM_RNMCA'!$E$7,'centralizare rezultate PM_RNMCA'!$F$7,'centralizare rezultate PM_RNMCA'!$G$7)</c:f>
              <c:numCache>
                <c:formatCode>0.00</c:formatCode>
                <c:ptCount val="5"/>
                <c:pt idx="0" formatCode="General">
                  <c:v>1.9236452688620258</c:v>
                </c:pt>
                <c:pt idx="1">
                  <c:v>0.19737862054594707</c:v>
                </c:pt>
                <c:pt idx="2">
                  <c:v>5.4266462906362873</c:v>
                </c:pt>
                <c:pt idx="3" formatCode="General">
                  <c:v>3.0608239544254552</c:v>
                </c:pt>
                <c:pt idx="4" formatCode="General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6C8-45D3-BA5D-7F4979CB806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6C8-45D3-BA5D-7F4979CB806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6C8-45D3-BA5D-7F4979CB806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6C8-45D3-BA5D-7F4979CB80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6C8-45D3-BA5D-7F4979CB806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6C8-45D3-BA5D-7F4979CB8068}"/>
              </c:ext>
            </c:extLst>
          </c:dPt>
          <c:val>
            <c:numRef>
              <c:f>('centralizare rezultate PM_RNMCA'!$C$8,'centralizare rezultate PM_RNMCA'!$D$8,'centralizare rezultate PM_RNMCA'!$E$8,'centralizare rezultate PM_RNMCA'!$F$8,'centralizare rezultate PM_RNMCA'!$G$8)</c:f>
              <c:numCache>
                <c:formatCode>General</c:formatCode>
                <c:ptCount val="5"/>
                <c:pt idx="0">
                  <c:v>1.6706335973322215</c:v>
                </c:pt>
                <c:pt idx="1">
                  <c:v>8.2916232548447599E-2</c:v>
                </c:pt>
                <c:pt idx="2" formatCode="0.00">
                  <c:v>2.8964226173937204</c:v>
                </c:pt>
                <c:pt idx="3">
                  <c:v>4.6451166990830783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6C8-45D3-BA5D-7F4979CB806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6C8-45D3-BA5D-7F4979CB806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6C8-45D3-BA5D-7F4979CB806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6C8-45D3-BA5D-7F4979CB80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6C8-45D3-BA5D-7F4979CB8068}"/>
              </c:ext>
            </c:extLst>
          </c:dPt>
          <c:val>
            <c:numRef>
              <c:f>('centralizare rezultate PM_RNMCA'!$C$9,'centralizare rezultate PM_RNMCA'!$D$9,'centralizare rezultate PM_RNMCA'!$E$9,'centralizare rezultate PM_RNMCA'!$F$9,'centralizare rezultate PM_RNMCA'!$G$9)</c:f>
              <c:numCache>
                <c:formatCode>General</c:formatCode>
                <c:ptCount val="5"/>
                <c:pt idx="0">
                  <c:v>3.7680700291788249</c:v>
                </c:pt>
                <c:pt idx="1">
                  <c:v>8.7381473377097008E-2</c:v>
                </c:pt>
                <c:pt idx="2" formatCode="0.00">
                  <c:v>4.2018063081839658</c:v>
                </c:pt>
                <c:pt idx="3">
                  <c:v>0.88783659858274278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86C8-45D3-BA5D-7F4979CB8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8784"/>
        <c:axId val="377466240"/>
      </c:barChart>
      <c:catAx>
        <c:axId val="377478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66240"/>
        <c:crosses val="autoZero"/>
        <c:auto val="1"/>
        <c:lblAlgn val="ctr"/>
        <c:lblOffset val="100"/>
        <c:noMultiLvlLbl val="0"/>
      </c:catAx>
      <c:valAx>
        <c:axId val="377466240"/>
        <c:scaling>
          <c:orientation val="minMax"/>
          <c:max val="1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GJ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187157617363573E-2"/>
          <c:y val="4.9206417624521097E-2"/>
          <c:w val="0.88155414379670671"/>
          <c:h val="0.809693007662835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89-4EA5-B8BD-4060B6DD0F0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89-4EA5-B8BD-4060B6DD0F0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89-4EA5-B8BD-4060B6DD0F0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89-4EA5-B8BD-4060B6DD0F09}"/>
              </c:ext>
            </c:extLst>
          </c:dPt>
          <c:val>
            <c:numRef>
              <c:f>('centralizare rezultate PM_RNMCA'!$C$10,'centralizare rezultate PM_RNMCA'!$D$10,'centralizare rezultate PM_RNMCA'!$E$10,'centralizare rezultate PM_RNMCA'!$F$10,'centralizare rezultate PM_RNMCA'!$G$10)</c:f>
              <c:numCache>
                <c:formatCode>0.00</c:formatCode>
                <c:ptCount val="5"/>
                <c:pt idx="0" formatCode="General">
                  <c:v>17.633503543142975</c:v>
                </c:pt>
                <c:pt idx="1">
                  <c:v>9.2558091070126081E-2</c:v>
                </c:pt>
                <c:pt idx="2">
                  <c:v>2.9962692788661944</c:v>
                </c:pt>
                <c:pt idx="3" formatCode="General">
                  <c:v>1.2118466027511463</c:v>
                </c:pt>
                <c:pt idx="4" formatCode="General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89-4EA5-B8BD-4060B6DD0F0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189-4EA5-B8BD-4060B6DD0F0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189-4EA5-B8BD-4060B6DD0F0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189-4EA5-B8BD-4060B6DD0F0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189-4EA5-B8BD-4060B6DD0F09}"/>
              </c:ext>
            </c:extLst>
          </c:dPt>
          <c:val>
            <c:numRef>
              <c:f>('centralizare rezultate PM_RNMCA'!$C$11,'centralizare rezultate PM_RNMCA'!$D$11,'centralizare rezultate PM_RNMCA'!$E$11,'centralizare rezultate PM_RNMCA'!$F$11,'centralizare rezultate PM_RNMCA'!$G$11)</c:f>
              <c:numCache>
                <c:formatCode>General</c:formatCode>
                <c:ptCount val="5"/>
                <c:pt idx="0" formatCode="0.00">
                  <c:v>3.5025844101709041</c:v>
                </c:pt>
                <c:pt idx="1">
                  <c:v>4.698687226505522E-2</c:v>
                </c:pt>
                <c:pt idx="2" formatCode="0.00">
                  <c:v>2.6783550986385105</c:v>
                </c:pt>
                <c:pt idx="3">
                  <c:v>1.6229738743746527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189-4EA5-B8BD-4060B6DD0F0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189-4EA5-B8BD-4060B6DD0F0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189-4EA5-B8BD-4060B6DD0F0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189-4EA5-B8BD-4060B6DD0F0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189-4EA5-B8BD-4060B6DD0F09}"/>
              </c:ext>
            </c:extLst>
          </c:dPt>
          <c:val>
            <c:numRef>
              <c:f>('centralizare rezultate PM_RNMCA'!$C$12,'centralizare rezultate PM_RNMCA'!$D$12,'centralizare rezultate PM_RNMCA'!$E$12,'centralizare rezultate PM_RNMCA'!$F$12,'centralizare rezultate PM_RNMCA'!$G$12)</c:f>
              <c:numCache>
                <c:formatCode>General</c:formatCode>
                <c:ptCount val="5"/>
                <c:pt idx="0">
                  <c:v>1.7246248436848686</c:v>
                </c:pt>
                <c:pt idx="1">
                  <c:v>8.3540320900187537E-2</c:v>
                </c:pt>
                <c:pt idx="2" formatCode="0.00">
                  <c:v>4.1318630175048625</c:v>
                </c:pt>
                <c:pt idx="3">
                  <c:v>1.6089120466861193</c:v>
                </c:pt>
                <c:pt idx="4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189-4EA5-B8BD-4060B6DD0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7216"/>
        <c:axId val="377525040"/>
      </c:barChart>
      <c:catAx>
        <c:axId val="377477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25040"/>
        <c:crosses val="autoZero"/>
        <c:auto val="1"/>
        <c:lblAlgn val="ctr"/>
        <c:lblOffset val="100"/>
        <c:noMultiLvlLbl val="0"/>
      </c:catAx>
      <c:valAx>
        <c:axId val="377525040"/>
        <c:scaling>
          <c:orientation val="minMax"/>
          <c:max val="1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PM_RNMCA'!$T$9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GJ1</c:v>
                </c:pt>
                <c:pt idx="1">
                  <c:v>GJ2</c:v>
                </c:pt>
                <c:pt idx="2">
                  <c:v>GJ3</c:v>
                </c:pt>
              </c:strCache>
            </c:strRef>
          </c:cat>
          <c:val>
            <c:numRef>
              <c:f>'centralizare rezultate PM_RNMCA'!$T$10:$T$12</c:f>
              <c:numCache>
                <c:formatCode>0.00</c:formatCode>
                <c:ptCount val="3"/>
                <c:pt idx="0">
                  <c:v>2.8874745133430717</c:v>
                </c:pt>
                <c:pt idx="1">
                  <c:v>1.9459118460099878</c:v>
                </c:pt>
                <c:pt idx="2">
                  <c:v>2.5209345333370403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88-4189-BDC9-9E9FC390B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99952"/>
        <c:axId val="377514064"/>
      </c:barChart>
      <c:catAx>
        <c:axId val="37749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4064"/>
        <c:crosses val="autoZero"/>
        <c:auto val="1"/>
        <c:lblAlgn val="ctr"/>
        <c:lblOffset val="100"/>
        <c:noMultiLvlLbl val="0"/>
      </c:catAx>
      <c:valAx>
        <c:axId val="377514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- rezultate RNMCA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RNMCA'!$AC$3:$AC$7</c:f>
              <c:strCache>
                <c:ptCount val="5"/>
                <c:pt idx="0">
                  <c:v>C I 
08.12-17.12.2020</c:v>
                </c:pt>
                <c:pt idx="1">
                  <c:v>C II
30.06-09.07.2021</c:v>
                </c:pt>
                <c:pt idx="2">
                  <c:v>C III
02.11-11.11.2021</c:v>
                </c:pt>
                <c:pt idx="3">
                  <c:v>C IV
21.02-02.03.2022</c:v>
                </c:pt>
                <c:pt idx="4">
                  <c:v>C V
21.05-30.05.2022</c:v>
                </c:pt>
              </c:strCache>
            </c:strRef>
          </c:cat>
          <c:val>
            <c:numRef>
              <c:f>'comparativ POIM RNMCA'!$AD$3:$AD$7</c:f>
              <c:numCache>
                <c:formatCode>0.00</c:formatCode>
                <c:ptCount val="5"/>
                <c:pt idx="0">
                  <c:v>24.859098228663282</c:v>
                </c:pt>
                <c:pt idx="1">
                  <c:v>33.202495974235127</c:v>
                </c:pt>
                <c:pt idx="2">
                  <c:v>69.876666666666665</c:v>
                </c:pt>
                <c:pt idx="3">
                  <c:v>28.884863123993394</c:v>
                </c:pt>
                <c:pt idx="4">
                  <c:v>27.888486312399312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69-426F-82AB-3B021BA0DBA3}"/>
            </c:ext>
          </c:extLst>
        </c:ser>
        <c:ser>
          <c:idx val="1"/>
          <c:order val="1"/>
          <c:tx>
            <c:strRef>
              <c:f>'comparativ POIM RNMCA'!$AE$2</c:f>
              <c:strCache>
                <c:ptCount val="1"/>
                <c:pt idx="0">
                  <c:v>media RNMCA
GJ-1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RNMCA'!$AC$3:$AC$7</c:f>
              <c:strCache>
                <c:ptCount val="5"/>
                <c:pt idx="0">
                  <c:v>C I 
08.12-17.12.2020</c:v>
                </c:pt>
                <c:pt idx="1">
                  <c:v>C II
30.06-09.07.2021</c:v>
                </c:pt>
                <c:pt idx="2">
                  <c:v>C III
02.11-11.11.2021</c:v>
                </c:pt>
                <c:pt idx="3">
                  <c:v>C IV
21.02-02.03.2022</c:v>
                </c:pt>
                <c:pt idx="4">
                  <c:v>C V
21.05-30.05.2022</c:v>
                </c:pt>
              </c:strCache>
            </c:strRef>
          </c:cat>
          <c:val>
            <c:numRef>
              <c:f>'comparativ POIM RNMCA'!$AE$3:$AE$7</c:f>
              <c:numCache>
                <c:formatCode>0.00</c:formatCode>
                <c:ptCount val="5"/>
                <c:pt idx="0">
                  <c:v>20.9</c:v>
                </c:pt>
                <c:pt idx="1">
                  <c:v>13.8</c:v>
                </c:pt>
                <c:pt idx="2">
                  <c:v>46.47</c:v>
                </c:pt>
                <c:pt idx="3" formatCode="General">
                  <c:v>14.51</c:v>
                </c:pt>
                <c:pt idx="4" formatCode="General">
                  <c:v>16.21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69-426F-82AB-3B021BA0DBA3}"/>
            </c:ext>
          </c:extLst>
        </c:ser>
        <c:ser>
          <c:idx val="2"/>
          <c:order val="2"/>
          <c:tx>
            <c:strRef>
              <c:f>'comparativ POIM RNMCA'!$AF$2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RNMCA'!$AC$3:$AC$7</c:f>
              <c:strCache>
                <c:ptCount val="5"/>
                <c:pt idx="0">
                  <c:v>C I 
08.12-17.12.2020</c:v>
                </c:pt>
                <c:pt idx="1">
                  <c:v>C II
30.06-09.07.2021</c:v>
                </c:pt>
                <c:pt idx="2">
                  <c:v>C III
02.11-11.11.2021</c:v>
                </c:pt>
                <c:pt idx="3">
                  <c:v>C IV
21.02-02.03.2022</c:v>
                </c:pt>
                <c:pt idx="4">
                  <c:v>C V
21.05-30.05.2022</c:v>
                </c:pt>
              </c:strCache>
            </c:strRef>
          </c:cat>
          <c:val>
            <c:numRef>
              <c:f>'comparativ POIM RNMCA'!$AF$3:$AF$7</c:f>
              <c:numCache>
                <c:formatCode>0.00</c:formatCode>
                <c:ptCount val="5"/>
                <c:pt idx="0">
                  <c:v>3.959098228663283</c:v>
                </c:pt>
                <c:pt idx="1">
                  <c:v>19.402495974235126</c:v>
                </c:pt>
                <c:pt idx="2">
                  <c:v>23.406666666666666</c:v>
                </c:pt>
                <c:pt idx="3">
                  <c:v>14.374863123993395</c:v>
                </c:pt>
                <c:pt idx="4">
                  <c:v>11.678486312399311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69-426F-82AB-3B021BA0D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7484272"/>
        <c:axId val="377485056"/>
      </c:barChart>
      <c:catAx>
        <c:axId val="37748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5056"/>
        <c:crosses val="autoZero"/>
        <c:auto val="1"/>
        <c:lblAlgn val="ctr"/>
        <c:lblOffset val="100"/>
        <c:noMultiLvlLbl val="0"/>
      </c:catAx>
      <c:valAx>
        <c:axId val="37748505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0438172172789"/>
          <c:y val="0.21368068181700589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GJ!$F$12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93-4939-8E37-2B8F35A8D73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93-4939-8E37-2B8F35A8D738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93-4939-8E37-2B8F35A8D73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93-4939-8E37-2B8F35A8D738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93-4939-8E37-2B8F35A8D738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F93-4939-8E37-2B8F35A8D738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F93-4939-8E37-2B8F35A8D738}"/>
              </c:ext>
            </c:extLst>
          </c:dPt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GJ!$F$14:$F$28</c:f>
              <c:numCache>
                <c:formatCode>0.00</c:formatCode>
                <c:ptCount val="15"/>
                <c:pt idx="0">
                  <c:v>20.833333333333556</c:v>
                </c:pt>
                <c:pt idx="1">
                  <c:v>17.210144927535847</c:v>
                </c:pt>
                <c:pt idx="2">
                  <c:v>49.818840579709686</c:v>
                </c:pt>
                <c:pt idx="3">
                  <c:v>28.804347826086602</c:v>
                </c:pt>
                <c:pt idx="4">
                  <c:v>28.894927536232125</c:v>
                </c:pt>
                <c:pt idx="5">
                  <c:v>33.061594202898434</c:v>
                </c:pt>
                <c:pt idx="6">
                  <c:v>44.2</c:v>
                </c:pt>
                <c:pt idx="7">
                  <c:v>82.16</c:v>
                </c:pt>
                <c:pt idx="8">
                  <c:v>90.76</c:v>
                </c:pt>
                <c:pt idx="9">
                  <c:v>37.771739130434348</c:v>
                </c:pt>
                <c:pt idx="10">
                  <c:v>25.724637681159503</c:v>
                </c:pt>
                <c:pt idx="11">
                  <c:v>24.094202898550687</c:v>
                </c:pt>
                <c:pt idx="12">
                  <c:v>31.61231884057965</c:v>
                </c:pt>
                <c:pt idx="13">
                  <c:v>29.347826086956207</c:v>
                </c:pt>
                <c:pt idx="14">
                  <c:v>26.721014492753696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F93-4939-8E37-2B8F35A8D738}"/>
            </c:ext>
          </c:extLst>
        </c:ser>
        <c:ser>
          <c:idx val="1"/>
          <c:order val="1"/>
          <c:tx>
            <c:strRef>
              <c:f>GJ!$G$12</c:f>
              <c:strCache>
                <c:ptCount val="1"/>
                <c:pt idx="0">
                  <c:v>PM10
GJ-1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GJ!$G$14:$G$28</c:f>
              <c:numCache>
                <c:formatCode>0.00</c:formatCode>
                <c:ptCount val="15"/>
                <c:pt idx="0">
                  <c:v>6</c:v>
                </c:pt>
                <c:pt idx="1">
                  <c:v>21.8</c:v>
                </c:pt>
                <c:pt idx="2">
                  <c:v>7.9</c:v>
                </c:pt>
                <c:pt idx="3">
                  <c:v>7.54</c:v>
                </c:pt>
                <c:pt idx="4">
                  <c:v>15.53</c:v>
                </c:pt>
                <c:pt idx="5">
                  <c:v>55.05</c:v>
                </c:pt>
                <c:pt idx="6">
                  <c:v>43.7</c:v>
                </c:pt>
                <c:pt idx="7">
                  <c:v>76.760000000000005</c:v>
                </c:pt>
                <c:pt idx="9">
                  <c:v>23.98</c:v>
                </c:pt>
                <c:pt idx="10">
                  <c:v>6.99</c:v>
                </c:pt>
                <c:pt idx="11">
                  <c:v>14.9</c:v>
                </c:pt>
                <c:pt idx="12">
                  <c:v>19.62</c:v>
                </c:pt>
                <c:pt idx="13">
                  <c:v>20.71</c:v>
                </c:pt>
                <c:pt idx="14">
                  <c:v>19.440000000000001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F93-4939-8E37-2B8F35A8D738}"/>
            </c:ext>
          </c:extLst>
        </c:ser>
        <c:ser>
          <c:idx val="2"/>
          <c:order val="2"/>
          <c:tx>
            <c:strRef>
              <c:f>GJ!$H$12</c:f>
              <c:strCache>
                <c:ptCount val="1"/>
                <c:pt idx="0">
                  <c:v>Crestere FU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GJ!$H$14:$H$28</c:f>
              <c:numCache>
                <c:formatCode>0.00</c:formatCode>
                <c:ptCount val="15"/>
                <c:pt idx="0">
                  <c:v>14.833333333333556</c:v>
                </c:pt>
                <c:pt idx="1">
                  <c:v>-4.5898550724641538</c:v>
                </c:pt>
                <c:pt idx="2">
                  <c:v>41.918840579709688</c:v>
                </c:pt>
                <c:pt idx="3">
                  <c:v>21.264347826086603</c:v>
                </c:pt>
                <c:pt idx="4">
                  <c:v>13.364927536232125</c:v>
                </c:pt>
                <c:pt idx="5">
                  <c:v>-21.988405797101564</c:v>
                </c:pt>
                <c:pt idx="6">
                  <c:v>0.5</c:v>
                </c:pt>
                <c:pt idx="7">
                  <c:v>5.3999999999999915</c:v>
                </c:pt>
                <c:pt idx="9">
                  <c:v>13.791739130434348</c:v>
                </c:pt>
                <c:pt idx="10">
                  <c:v>18.734637681159505</c:v>
                </c:pt>
                <c:pt idx="11">
                  <c:v>9.194202898550687</c:v>
                </c:pt>
                <c:pt idx="12">
                  <c:v>11.992318840579649</c:v>
                </c:pt>
                <c:pt idx="13">
                  <c:v>8.6378260869562062</c:v>
                </c:pt>
                <c:pt idx="14">
                  <c:v>7.2810144927536946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F93-4939-8E37-2B8F35A8D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516416"/>
        <c:axId val="377519160"/>
      </c:barChart>
      <c:catAx>
        <c:axId val="37751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9160"/>
        <c:crosses val="autoZero"/>
        <c:auto val="0"/>
        <c:lblAlgn val="ctr"/>
        <c:lblOffset val="100"/>
        <c:noMultiLvlLbl val="0"/>
      </c:catAx>
      <c:valAx>
        <c:axId val="377519160"/>
        <c:scaling>
          <c:orientation val="minMax"/>
          <c:max val="1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505882963725989"/>
          <c:y val="7.8553105005489676E-2"/>
          <c:w val="0.3311242082475014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68443312422867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GJ!$P$12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44-4F2C-BC0E-520F183F4F9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44-4F2C-BC0E-520F183F4F9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44-4F2C-BC0E-520F183F4F9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44-4F2C-BC0E-520F183F4F9E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844-4F2C-BC0E-520F183F4F9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844-4F2C-BC0E-520F183F4F9E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844-4F2C-BC0E-520F183F4F9E}"/>
              </c:ext>
            </c:extLst>
          </c:dPt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GJ!$P$14:$P$28</c:f>
              <c:numCache>
                <c:formatCode>0.00</c:formatCode>
                <c:ptCount val="15"/>
                <c:pt idx="0">
                  <c:v>28.079710144927461</c:v>
                </c:pt>
                <c:pt idx="1">
                  <c:v>26.268115942028608</c:v>
                </c:pt>
                <c:pt idx="2">
                  <c:v>19.0217391304347</c:v>
                </c:pt>
                <c:pt idx="3">
                  <c:v>35.235507246376358</c:v>
                </c:pt>
                <c:pt idx="4">
                  <c:v>28.713768115942084</c:v>
                </c:pt>
                <c:pt idx="5">
                  <c:v>27.445652173913341</c:v>
                </c:pt>
                <c:pt idx="6">
                  <c:v>56.52</c:v>
                </c:pt>
                <c:pt idx="7">
                  <c:v>32.340000000000003</c:v>
                </c:pt>
                <c:pt idx="8">
                  <c:v>80.25</c:v>
                </c:pt>
                <c:pt idx="9">
                  <c:v>23.641304347826097</c:v>
                </c:pt>
                <c:pt idx="10">
                  <c:v>22.101449275362299</c:v>
                </c:pt>
                <c:pt idx="11">
                  <c:v>25.634057971013984</c:v>
                </c:pt>
                <c:pt idx="12">
                  <c:v>28.804347826087106</c:v>
                </c:pt>
                <c:pt idx="13">
                  <c:v>26.358695652173626</c:v>
                </c:pt>
                <c:pt idx="14">
                  <c:v>20.742753623188534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844-4F2C-BC0E-520F183F4F9E}"/>
            </c:ext>
          </c:extLst>
        </c:ser>
        <c:ser>
          <c:idx val="1"/>
          <c:order val="1"/>
          <c:tx>
            <c:strRef>
              <c:f>GJ!$Q$12</c:f>
              <c:strCache>
                <c:ptCount val="1"/>
                <c:pt idx="0">
                  <c:v>PM10
GJ-1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GJ!$Q$14:$Q$28</c:f>
              <c:numCache>
                <c:formatCode>0.00</c:formatCode>
                <c:ptCount val="15"/>
                <c:pt idx="0">
                  <c:v>34.79</c:v>
                </c:pt>
                <c:pt idx="1">
                  <c:v>26.89</c:v>
                </c:pt>
                <c:pt idx="2">
                  <c:v>19.170000000000002</c:v>
                </c:pt>
                <c:pt idx="3">
                  <c:v>13.26</c:v>
                </c:pt>
                <c:pt idx="4">
                  <c:v>17.260000000000002</c:v>
                </c:pt>
                <c:pt idx="5">
                  <c:v>14.53</c:v>
                </c:pt>
                <c:pt idx="6">
                  <c:v>51.33</c:v>
                </c:pt>
                <c:pt idx="7">
                  <c:v>13.08</c:v>
                </c:pt>
                <c:pt idx="8">
                  <c:v>16.440000000000001</c:v>
                </c:pt>
                <c:pt idx="9">
                  <c:v>10.17</c:v>
                </c:pt>
                <c:pt idx="10">
                  <c:v>3.45</c:v>
                </c:pt>
                <c:pt idx="11">
                  <c:v>12.26</c:v>
                </c:pt>
                <c:pt idx="12">
                  <c:v>16.989999999999998</c:v>
                </c:pt>
                <c:pt idx="13">
                  <c:v>14.08</c:v>
                </c:pt>
                <c:pt idx="14">
                  <c:v>9.81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844-4F2C-BC0E-520F183F4F9E}"/>
            </c:ext>
          </c:extLst>
        </c:ser>
        <c:ser>
          <c:idx val="2"/>
          <c:order val="2"/>
          <c:tx>
            <c:strRef>
              <c:f>GJ!$R$12</c:f>
              <c:strCache>
                <c:ptCount val="1"/>
                <c:pt idx="0">
                  <c:v>Crestere FU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GJ!$R$14:$R$28</c:f>
              <c:numCache>
                <c:formatCode>0.00</c:formatCode>
                <c:ptCount val="15"/>
                <c:pt idx="0">
                  <c:v>-6.7102898550725385</c:v>
                </c:pt>
                <c:pt idx="1">
                  <c:v>-0.62188405797139268</c:v>
                </c:pt>
                <c:pt idx="2">
                  <c:v>-0.14826086956530204</c:v>
                </c:pt>
                <c:pt idx="3">
                  <c:v>21.97550724637636</c:v>
                </c:pt>
                <c:pt idx="4">
                  <c:v>11.453768115942083</c:v>
                </c:pt>
                <c:pt idx="5">
                  <c:v>12.915652173913342</c:v>
                </c:pt>
                <c:pt idx="6">
                  <c:v>5.1900000000000048</c:v>
                </c:pt>
                <c:pt idx="7">
                  <c:v>19.260000000000005</c:v>
                </c:pt>
                <c:pt idx="8">
                  <c:v>63.81</c:v>
                </c:pt>
                <c:pt idx="9">
                  <c:v>13.471304347826097</c:v>
                </c:pt>
                <c:pt idx="10">
                  <c:v>18.6514492753623</c:v>
                </c:pt>
                <c:pt idx="11">
                  <c:v>13.374057971013984</c:v>
                </c:pt>
                <c:pt idx="12">
                  <c:v>11.814347826087108</c:v>
                </c:pt>
                <c:pt idx="13">
                  <c:v>12.278695652173626</c:v>
                </c:pt>
                <c:pt idx="14">
                  <c:v>10.932753623188534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844-4F2C-BC0E-520F183F4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517200"/>
        <c:axId val="377508184"/>
      </c:barChart>
      <c:catAx>
        <c:axId val="37751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8184"/>
        <c:crosses val="autoZero"/>
        <c:auto val="0"/>
        <c:lblAlgn val="ctr"/>
        <c:lblOffset val="100"/>
        <c:noMultiLvlLbl val="0"/>
      </c:catAx>
      <c:valAx>
        <c:axId val="377508184"/>
        <c:scaling>
          <c:orientation val="minMax"/>
          <c:max val="11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2.825311974460968E-2"/>
              <c:y val="0.21368714951178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30058905991986"/>
          <c:y val="8.2175619276463677E-2"/>
          <c:w val="0.12467167101438682"/>
          <c:h val="0.19696550379361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94185967272597E-2"/>
          <c:y val="4.2334096109839806E-2"/>
          <c:w val="0.84009951881014866"/>
          <c:h val="0.58705864941010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GJ!$K$12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9B-4126-A00E-EA40014D34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9B-4126-A00E-EA40014D349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9B-4126-A00E-EA40014D349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9B-4126-A00E-EA40014D349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9B-4126-A00E-EA40014D349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9B-4126-A00E-EA40014D349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F9B-4126-A00E-EA40014D3493}"/>
              </c:ext>
            </c:extLst>
          </c:dPt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GJ!$K$14:$K$28</c:f>
              <c:numCache>
                <c:formatCode>0.00</c:formatCode>
                <c:ptCount val="15"/>
                <c:pt idx="0">
                  <c:v>23.550724637681082</c:v>
                </c:pt>
                <c:pt idx="1">
                  <c:v>28.079710144927461</c:v>
                </c:pt>
                <c:pt idx="2">
                  <c:v>10.869565217391113</c:v>
                </c:pt>
                <c:pt idx="3">
                  <c:v>39.130434782609115</c:v>
                </c:pt>
                <c:pt idx="4">
                  <c:v>40.851449275362448</c:v>
                </c:pt>
                <c:pt idx="5">
                  <c:v>36.684782608695642</c:v>
                </c:pt>
                <c:pt idx="6">
                  <c:v>105.71</c:v>
                </c:pt>
                <c:pt idx="7">
                  <c:v>63.04</c:v>
                </c:pt>
                <c:pt idx="8">
                  <c:v>73.91</c:v>
                </c:pt>
                <c:pt idx="9">
                  <c:v>35.778985507245963</c:v>
                </c:pt>
                <c:pt idx="10">
                  <c:v>41.666666666667112</c:v>
                </c:pt>
                <c:pt idx="11">
                  <c:v>23.550724637680577</c:v>
                </c:pt>
                <c:pt idx="12">
                  <c:v>29.257246376811189</c:v>
                </c:pt>
                <c:pt idx="13">
                  <c:v>31.340579710145096</c:v>
                </c:pt>
                <c:pt idx="14">
                  <c:v>26.811594202898718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F9B-4126-A00E-EA40014D3493}"/>
            </c:ext>
          </c:extLst>
        </c:ser>
        <c:ser>
          <c:idx val="1"/>
          <c:order val="1"/>
          <c:tx>
            <c:strRef>
              <c:f>GJ!$L$12</c:f>
              <c:strCache>
                <c:ptCount val="1"/>
                <c:pt idx="0">
                  <c:v>PM10
GJ-1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GJ!$L$14:$L$28</c:f>
              <c:numCache>
                <c:formatCode>0.00</c:formatCode>
                <c:ptCount val="15"/>
                <c:pt idx="0">
                  <c:v>25.35</c:v>
                </c:pt>
                <c:pt idx="1">
                  <c:v>21.62</c:v>
                </c:pt>
                <c:pt idx="2">
                  <c:v>11.54</c:v>
                </c:pt>
                <c:pt idx="3">
                  <c:v>11.17</c:v>
                </c:pt>
                <c:pt idx="4">
                  <c:v>18.989999999999998</c:v>
                </c:pt>
                <c:pt idx="5">
                  <c:v>17.989999999999998</c:v>
                </c:pt>
                <c:pt idx="6">
                  <c:v>66.040000000000006</c:v>
                </c:pt>
                <c:pt idx="7">
                  <c:v>52.23</c:v>
                </c:pt>
                <c:pt idx="8">
                  <c:v>43.6</c:v>
                </c:pt>
                <c:pt idx="9">
                  <c:v>11.54</c:v>
                </c:pt>
                <c:pt idx="10">
                  <c:v>29.52</c:v>
                </c:pt>
                <c:pt idx="11">
                  <c:v>17.809999999999999</c:v>
                </c:pt>
                <c:pt idx="12">
                  <c:v>12.08</c:v>
                </c:pt>
                <c:pt idx="13">
                  <c:v>22.26</c:v>
                </c:pt>
                <c:pt idx="14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F9B-4126-A00E-EA40014D3493}"/>
            </c:ext>
          </c:extLst>
        </c:ser>
        <c:ser>
          <c:idx val="2"/>
          <c:order val="2"/>
          <c:tx>
            <c:strRef>
              <c:f>GJ!$M$12</c:f>
              <c:strCache>
                <c:ptCount val="1"/>
                <c:pt idx="0">
                  <c:v>Crestere FU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GJ!$B$14:$D$28</c:f>
              <c:multiLvlStrCache>
                <c:ptCount val="15"/>
                <c:lvl>
                  <c:pt idx="0">
                    <c:v>08-09.12.2020</c:v>
                  </c:pt>
                  <c:pt idx="1">
                    <c:v>09-10.12.2020</c:v>
                  </c:pt>
                  <c:pt idx="2">
                    <c:v>10-11.12.2020</c:v>
                  </c:pt>
                  <c:pt idx="3">
                    <c:v>03-04.07.2021</c:v>
                  </c:pt>
                  <c:pt idx="4">
                    <c:v>04-05.07.2021</c:v>
                  </c:pt>
                  <c:pt idx="5">
                    <c:v>05-06.07.2021</c:v>
                  </c:pt>
                  <c:pt idx="6">
                    <c:v>02 – 03.11.2021</c:v>
                  </c:pt>
                  <c:pt idx="7">
                    <c:v>03-04.11.2021</c:v>
                  </c:pt>
                  <c:pt idx="8">
                    <c:v>04 - 05.11.2021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21-22.05.2022</c:v>
                  </c:pt>
                  <c:pt idx="13">
                    <c:v>22-23.05.2022</c:v>
                  </c:pt>
                  <c:pt idx="14">
                    <c:v>23-24.05.2022</c:v>
                  </c:pt>
                </c:lvl>
                <c:lvl>
                  <c:pt idx="0">
                    <c:v>Decembrie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GJ!$M$14:$M$28</c:f>
              <c:numCache>
                <c:formatCode>0.00</c:formatCode>
                <c:ptCount val="15"/>
                <c:pt idx="0">
                  <c:v>-1.7992753623189195</c:v>
                </c:pt>
                <c:pt idx="1">
                  <c:v>6.4597101449274597</c:v>
                </c:pt>
                <c:pt idx="2">
                  <c:v>-0.67043478260888634</c:v>
                </c:pt>
                <c:pt idx="3">
                  <c:v>27.960434782609113</c:v>
                </c:pt>
                <c:pt idx="4">
                  <c:v>21.86144927536245</c:v>
                </c:pt>
                <c:pt idx="5">
                  <c:v>18.694782608695643</c:v>
                </c:pt>
                <c:pt idx="6">
                  <c:v>39.669999999999987</c:v>
                </c:pt>
                <c:pt idx="7">
                  <c:v>10.810000000000002</c:v>
                </c:pt>
                <c:pt idx="8">
                  <c:v>30.309999999999995</c:v>
                </c:pt>
                <c:pt idx="9">
                  <c:v>24.238985507245964</c:v>
                </c:pt>
                <c:pt idx="10">
                  <c:v>12.146666666667112</c:v>
                </c:pt>
                <c:pt idx="11">
                  <c:v>5.7407246376805787</c:v>
                </c:pt>
                <c:pt idx="12">
                  <c:v>17.17724637681119</c:v>
                </c:pt>
                <c:pt idx="13">
                  <c:v>9.0805797101450949</c:v>
                </c:pt>
                <c:pt idx="14">
                  <c:v>15.911594202898717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F9B-4126-A00E-EA40014D3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488584"/>
        <c:axId val="377506224"/>
      </c:barChart>
      <c:catAx>
        <c:axId val="37748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6224"/>
        <c:crosses val="autoZero"/>
        <c:auto val="0"/>
        <c:lblAlgn val="ctr"/>
        <c:lblOffset val="100"/>
        <c:noMultiLvlLbl val="0"/>
      </c:catAx>
      <c:valAx>
        <c:axId val="377506224"/>
        <c:scaling>
          <c:orientation val="minMax"/>
          <c:max val="1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8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885644331625365"/>
          <c:y val="8.3674886637217907E-2"/>
          <c:w val="0.26583961765347752"/>
          <c:h val="0.14801058759137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GJ2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76-45E9-B199-A5BD215E8FF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76-45E9-B199-A5BD215E8F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76-45E9-B199-A5BD215E8FF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76-45E9-B199-A5BD215E8FF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76-45E9-B199-A5BD215E8FF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PM'!$Z$7,'centralizare rezultate PM'!$AF$7)</c:f>
              <c:numCache>
                <c:formatCode>0.00</c:formatCode>
                <c:ptCount val="5"/>
                <c:pt idx="0">
                  <c:v>23.550724637681082</c:v>
                </c:pt>
                <c:pt idx="1">
                  <c:v>39.130434782609115</c:v>
                </c:pt>
                <c:pt idx="2" formatCode="General">
                  <c:v>105.71</c:v>
                </c:pt>
                <c:pt idx="3">
                  <c:v>35.778985507245963</c:v>
                </c:pt>
                <c:pt idx="4">
                  <c:v>29.257246376811189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76-45E9-B199-A5BD215E8FF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E76-45E9-B199-A5BD215E8FF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E76-45E9-B199-A5BD215E8F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E76-45E9-B199-A5BD215E8FF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E76-45E9-B199-A5BD215E8FF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E76-45E9-B199-A5BD215E8FF6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E76-45E9-B199-A5BD215E8FF6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PM'!$Z$8,'centralizare rezultate PM'!$AF$8)</c:f>
              <c:numCache>
                <c:formatCode>0.00</c:formatCode>
                <c:ptCount val="5"/>
                <c:pt idx="0">
                  <c:v>28.079710144927461</c:v>
                </c:pt>
                <c:pt idx="1">
                  <c:v>40.851449275362448</c:v>
                </c:pt>
                <c:pt idx="2" formatCode="General">
                  <c:v>63.04</c:v>
                </c:pt>
                <c:pt idx="3">
                  <c:v>41.666666666667112</c:v>
                </c:pt>
                <c:pt idx="4">
                  <c:v>31.340579710145096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E76-45E9-B199-A5BD215E8FF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E76-45E9-B199-A5BD215E8FF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E76-45E9-B199-A5BD215E8F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E76-45E9-B199-A5BD215E8FF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E76-45E9-B199-A5BD215E8FF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E76-45E9-B199-A5BD215E8FF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PM'!$Z$9,'centralizare rezultate PM'!$AF$9)</c:f>
              <c:numCache>
                <c:formatCode>General</c:formatCode>
                <c:ptCount val="5"/>
                <c:pt idx="0" formatCode="0.00">
                  <c:v>10.869565217391113</c:v>
                </c:pt>
                <c:pt idx="1">
                  <c:v>36.684782608695642</c:v>
                </c:pt>
                <c:pt idx="2">
                  <c:v>73.91</c:v>
                </c:pt>
                <c:pt idx="3">
                  <c:v>23.550724637680577</c:v>
                </c:pt>
                <c:pt idx="4">
                  <c:v>26.811594202898718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5E76-45E9-B199-A5BD215E8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69376"/>
        <c:axId val="377502696"/>
      </c:barChart>
      <c:catAx>
        <c:axId val="37746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02696"/>
        <c:crosses val="autoZero"/>
        <c:auto val="1"/>
        <c:lblAlgn val="ctr"/>
        <c:lblOffset val="100"/>
        <c:noMultiLvlLbl val="0"/>
      </c:catAx>
      <c:valAx>
        <c:axId val="377502696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6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GJ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FC-46C7-BFFA-00C9BCE8432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FC-46C7-BFFA-00C9BCE8432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FC-46C7-BFFA-00C9BCE8432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FC-46C7-BFFA-00C9BCE8432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FC-46C7-BFFA-00C9BCE8432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PM'!$Z$10,'centralizare rezultate PM'!$AF$10)</c:f>
              <c:numCache>
                <c:formatCode>0.00</c:formatCode>
                <c:ptCount val="5"/>
                <c:pt idx="0">
                  <c:v>28.079710144927461</c:v>
                </c:pt>
                <c:pt idx="1">
                  <c:v>35.235507246376358</c:v>
                </c:pt>
                <c:pt idx="2" formatCode="General">
                  <c:v>56.52</c:v>
                </c:pt>
                <c:pt idx="3">
                  <c:v>23.641304347826097</c:v>
                </c:pt>
                <c:pt idx="4">
                  <c:v>28.804347826087106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9FC-46C7-BFFA-00C9BCE8432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9FC-46C7-BFFA-00C9BCE8432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9FC-46C7-BFFA-00C9BCE8432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9FC-46C7-BFFA-00C9BCE8432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9FC-46C7-BFFA-00C9BCE8432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9FC-46C7-BFFA-00C9BCE8432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PM'!$Z$11,'centralizare rezultate PM'!$AF$11)</c:f>
              <c:numCache>
                <c:formatCode>General</c:formatCode>
                <c:ptCount val="5"/>
                <c:pt idx="0" formatCode="0.00">
                  <c:v>26.268115942028608</c:v>
                </c:pt>
                <c:pt idx="1">
                  <c:v>28.713768115942084</c:v>
                </c:pt>
                <c:pt idx="2">
                  <c:v>32.340000000000003</c:v>
                </c:pt>
                <c:pt idx="3">
                  <c:v>22.101449275362299</c:v>
                </c:pt>
                <c:pt idx="4">
                  <c:v>26.358695652173626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9FC-46C7-BFFA-00C9BCE8432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9FC-46C7-BFFA-00C9BCE8432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9FC-46C7-BFFA-00C9BCE8432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9FC-46C7-BFFA-00C9BCE8432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9FC-46C7-BFFA-00C9BCE8432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9FC-46C7-BFFA-00C9BCE8432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PM'!$Z$12,'centralizare rezultate PM'!$AF$12)</c:f>
              <c:numCache>
                <c:formatCode>0.00</c:formatCode>
                <c:ptCount val="5"/>
                <c:pt idx="0">
                  <c:v>19.0217391304347</c:v>
                </c:pt>
                <c:pt idx="1">
                  <c:v>27.445652173913341</c:v>
                </c:pt>
                <c:pt idx="2" formatCode="General">
                  <c:v>80.25</c:v>
                </c:pt>
                <c:pt idx="3">
                  <c:v>25.634057971013984</c:v>
                </c:pt>
                <c:pt idx="4">
                  <c:v>20.742753623188534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F9FC-46C7-BFFA-00C9BCE84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94072"/>
        <c:axId val="377502304"/>
      </c:barChart>
      <c:catAx>
        <c:axId val="377494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02304"/>
        <c:crosses val="autoZero"/>
        <c:auto val="1"/>
        <c:lblAlgn val="ctr"/>
        <c:lblOffset val="100"/>
        <c:noMultiLvlLbl val="0"/>
      </c:catAx>
      <c:valAx>
        <c:axId val="37750230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GJ1</c:v>
                </c:pt>
                <c:pt idx="1">
                  <c:v>GJ2</c:v>
                </c:pt>
                <c:pt idx="2">
                  <c:v>GJ3</c:v>
                </c:pt>
              </c:strCache>
            </c:strRef>
          </c:cat>
          <c:val>
            <c:numRef>
              <c:f>'centralizare rezultate PM'!$AT$4:$AT$6</c:f>
              <c:numCache>
                <c:formatCode>0.00</c:formatCode>
                <c:ptCount val="3"/>
                <c:pt idx="0">
                  <c:v>38.067661835748687</c:v>
                </c:pt>
                <c:pt idx="1">
                  <c:v>40.682164251207702</c:v>
                </c:pt>
                <c:pt idx="2">
                  <c:v>32.077140096618287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55-4F2D-A872-7AEAD43BAF25}"/>
            </c:ext>
          </c:extLst>
        </c:ser>
        <c:ser>
          <c:idx val="1"/>
          <c:order val="1"/>
          <c:tx>
            <c:strRef>
              <c:f>'centralizare rezultate PM'!$AU$2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GJ1</c:v>
                </c:pt>
                <c:pt idx="1">
                  <c:v>GJ2</c:v>
                </c:pt>
                <c:pt idx="2">
                  <c:v>GJ3</c:v>
                </c:pt>
              </c:strCache>
            </c:strRef>
          </c:cat>
          <c:val>
            <c:numRef>
              <c:f>'centralizare rezultate PM'!$AU$4:$AU$6</c:f>
              <c:numCache>
                <c:formatCode>0.00</c:formatCode>
                <c:ptCount val="3"/>
                <c:pt idx="0">
                  <c:v>90.76</c:v>
                </c:pt>
                <c:pt idx="1">
                  <c:v>105.71</c:v>
                </c:pt>
                <c:pt idx="2">
                  <c:v>80.25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55-4F2D-A872-7AEAD43BA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26608"/>
        <c:axId val="377507792"/>
      </c:barChart>
      <c:catAx>
        <c:axId val="37752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7792"/>
        <c:crosses val="autoZero"/>
        <c:auto val="1"/>
        <c:lblAlgn val="ctr"/>
        <c:lblOffset val="100"/>
        <c:noMultiLvlLbl val="0"/>
      </c:catAx>
      <c:valAx>
        <c:axId val="3775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2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GRAVIMETRICE GJ-1 </a:t>
            </a:r>
            <a:r>
              <a:rPr lang="ro-RO" sz="1400" b="0" baseline="0" dirty="0" smtClean="0"/>
              <a:t>RNMCA (I) </a:t>
            </a:r>
            <a:r>
              <a:rPr lang="ro-RO" sz="1400" b="0" baseline="0" dirty="0"/>
              <a:t>ȘI </a:t>
            </a:r>
            <a:r>
              <a:rPr lang="ro-RO" sz="1400" b="0" baseline="0" dirty="0" smtClean="0"/>
              <a:t>POIM (T)</a:t>
            </a:r>
          </a:p>
          <a:p>
            <a:pPr>
              <a:defRPr/>
            </a:pPr>
            <a:r>
              <a:rPr lang="ro-RO" sz="1400" b="0" baseline="0" dirty="0" smtClean="0"/>
              <a:t>PM</a:t>
            </a:r>
            <a:r>
              <a:rPr lang="ro-RO" sz="1400" b="0" baseline="-25000" dirty="0" smtClean="0"/>
              <a:t>10</a:t>
            </a:r>
            <a:endParaRPr lang="en-US" sz="1400" b="0" baseline="-25000" dirty="0"/>
          </a:p>
        </c:rich>
      </c:tx>
      <c:layout>
        <c:manualLayout>
          <c:xMode val="edge"/>
          <c:yMode val="edge"/>
          <c:x val="0.21910269470644395"/>
          <c:y val="4.6891287890298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557274035466442E-2"/>
          <c:y val="0.13090938697748283"/>
          <c:w val="0.94444021067722106"/>
          <c:h val="0.7458677890681461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date'!$B$1</c:f>
              <c:strCache>
                <c:ptCount val="1"/>
                <c:pt idx="0">
                  <c:v>GJ-1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date'!$B$2:$B$541</c:f>
              <c:numCache>
                <c:formatCode>#,##0.00</c:formatCode>
                <c:ptCount val="540"/>
                <c:pt idx="0">
                  <c:v>6</c:v>
                </c:pt>
                <c:pt idx="1">
                  <c:v>21.8</c:v>
                </c:pt>
                <c:pt idx="3">
                  <c:v>25.35</c:v>
                </c:pt>
                <c:pt idx="4">
                  <c:v>21.62</c:v>
                </c:pt>
                <c:pt idx="5">
                  <c:v>11.54</c:v>
                </c:pt>
                <c:pt idx="6">
                  <c:v>34.79</c:v>
                </c:pt>
                <c:pt idx="7">
                  <c:v>26.89</c:v>
                </c:pt>
                <c:pt idx="8">
                  <c:v>19.170000000000002</c:v>
                </c:pt>
                <c:pt idx="9">
                  <c:v>16.079999999999998</c:v>
                </c:pt>
                <c:pt idx="10">
                  <c:v>12.17</c:v>
                </c:pt>
                <c:pt idx="11">
                  <c:v>20.8</c:v>
                </c:pt>
                <c:pt idx="12">
                  <c:v>22.44</c:v>
                </c:pt>
                <c:pt idx="13">
                  <c:v>26.98</c:v>
                </c:pt>
                <c:pt idx="14">
                  <c:v>18.170000000000002</c:v>
                </c:pt>
                <c:pt idx="15">
                  <c:v>49.33</c:v>
                </c:pt>
                <c:pt idx="22">
                  <c:v>25.71</c:v>
                </c:pt>
                <c:pt idx="23">
                  <c:v>24.16</c:v>
                </c:pt>
                <c:pt idx="24">
                  <c:v>16.079999999999998</c:v>
                </c:pt>
                <c:pt idx="25">
                  <c:v>23.89</c:v>
                </c:pt>
                <c:pt idx="26">
                  <c:v>51.51</c:v>
                </c:pt>
                <c:pt idx="27">
                  <c:v>18.809999999999999</c:v>
                </c:pt>
                <c:pt idx="28">
                  <c:v>10.63</c:v>
                </c:pt>
                <c:pt idx="29">
                  <c:v>36.97</c:v>
                </c:pt>
                <c:pt idx="30">
                  <c:v>14.63</c:v>
                </c:pt>
                <c:pt idx="31">
                  <c:v>12.26</c:v>
                </c:pt>
                <c:pt idx="32">
                  <c:v>17.440000000000001</c:v>
                </c:pt>
                <c:pt idx="33">
                  <c:v>7.9</c:v>
                </c:pt>
                <c:pt idx="34">
                  <c:v>2.4500000000000002</c:v>
                </c:pt>
                <c:pt idx="35">
                  <c:v>4.2699999999999996</c:v>
                </c:pt>
                <c:pt idx="36">
                  <c:v>21.89</c:v>
                </c:pt>
                <c:pt idx="37">
                  <c:v>28.8</c:v>
                </c:pt>
                <c:pt idx="38">
                  <c:v>28.16</c:v>
                </c:pt>
                <c:pt idx="39">
                  <c:v>15.72</c:v>
                </c:pt>
                <c:pt idx="40">
                  <c:v>22.26</c:v>
                </c:pt>
                <c:pt idx="42">
                  <c:v>42.97</c:v>
                </c:pt>
                <c:pt idx="43">
                  <c:v>48.78</c:v>
                </c:pt>
                <c:pt idx="44">
                  <c:v>50.96</c:v>
                </c:pt>
                <c:pt idx="45">
                  <c:v>65.86</c:v>
                </c:pt>
                <c:pt idx="51">
                  <c:v>19.079999999999998</c:v>
                </c:pt>
                <c:pt idx="52">
                  <c:v>38.79</c:v>
                </c:pt>
                <c:pt idx="53">
                  <c:v>32.520000000000003</c:v>
                </c:pt>
                <c:pt idx="54">
                  <c:v>26.07</c:v>
                </c:pt>
                <c:pt idx="55">
                  <c:v>20.170000000000002</c:v>
                </c:pt>
                <c:pt idx="56">
                  <c:v>30.07</c:v>
                </c:pt>
                <c:pt idx="57">
                  <c:v>20.8</c:v>
                </c:pt>
                <c:pt idx="58">
                  <c:v>22.71</c:v>
                </c:pt>
                <c:pt idx="59">
                  <c:v>31.25</c:v>
                </c:pt>
                <c:pt idx="60">
                  <c:v>42.7</c:v>
                </c:pt>
                <c:pt idx="61">
                  <c:v>15.9</c:v>
                </c:pt>
                <c:pt idx="62">
                  <c:v>19.440000000000001</c:v>
                </c:pt>
                <c:pt idx="65">
                  <c:v>12.26</c:v>
                </c:pt>
                <c:pt idx="66">
                  <c:v>8.5399999999999991</c:v>
                </c:pt>
                <c:pt idx="67">
                  <c:v>10.08</c:v>
                </c:pt>
                <c:pt idx="68">
                  <c:v>9.36</c:v>
                </c:pt>
                <c:pt idx="69">
                  <c:v>9.08</c:v>
                </c:pt>
                <c:pt idx="70">
                  <c:v>19.260000000000002</c:v>
                </c:pt>
                <c:pt idx="71">
                  <c:v>51.78</c:v>
                </c:pt>
                <c:pt idx="72">
                  <c:v>42.15</c:v>
                </c:pt>
                <c:pt idx="73">
                  <c:v>27.89</c:v>
                </c:pt>
                <c:pt idx="74">
                  <c:v>44.15</c:v>
                </c:pt>
                <c:pt idx="75">
                  <c:v>58.96</c:v>
                </c:pt>
                <c:pt idx="76">
                  <c:v>48.51</c:v>
                </c:pt>
                <c:pt idx="77">
                  <c:v>45.06</c:v>
                </c:pt>
                <c:pt idx="78">
                  <c:v>52.14</c:v>
                </c:pt>
                <c:pt idx="79">
                  <c:v>65.13</c:v>
                </c:pt>
                <c:pt idx="80">
                  <c:v>78.13</c:v>
                </c:pt>
                <c:pt idx="81">
                  <c:v>48.06</c:v>
                </c:pt>
                <c:pt idx="82">
                  <c:v>3.36</c:v>
                </c:pt>
                <c:pt idx="83">
                  <c:v>14.35</c:v>
                </c:pt>
                <c:pt idx="84">
                  <c:v>20.62</c:v>
                </c:pt>
                <c:pt idx="85">
                  <c:v>30.61</c:v>
                </c:pt>
                <c:pt idx="86">
                  <c:v>47.06</c:v>
                </c:pt>
                <c:pt idx="87">
                  <c:v>48.42</c:v>
                </c:pt>
                <c:pt idx="88">
                  <c:v>16.350000000000001</c:v>
                </c:pt>
                <c:pt idx="89">
                  <c:v>19.350000000000001</c:v>
                </c:pt>
                <c:pt idx="90">
                  <c:v>26.89</c:v>
                </c:pt>
                <c:pt idx="91">
                  <c:v>30.71</c:v>
                </c:pt>
                <c:pt idx="92">
                  <c:v>7.99</c:v>
                </c:pt>
                <c:pt idx="93">
                  <c:v>13.17</c:v>
                </c:pt>
                <c:pt idx="94">
                  <c:v>22.35</c:v>
                </c:pt>
                <c:pt idx="95">
                  <c:v>29.34</c:v>
                </c:pt>
                <c:pt idx="96">
                  <c:v>27.8</c:v>
                </c:pt>
                <c:pt idx="97">
                  <c:v>16.899999999999999</c:v>
                </c:pt>
                <c:pt idx="98">
                  <c:v>6.72</c:v>
                </c:pt>
                <c:pt idx="99">
                  <c:v>4.18</c:v>
                </c:pt>
                <c:pt idx="100">
                  <c:v>10.72</c:v>
                </c:pt>
                <c:pt idx="101">
                  <c:v>8.5399999999999991</c:v>
                </c:pt>
                <c:pt idx="102">
                  <c:v>17.350000000000001</c:v>
                </c:pt>
                <c:pt idx="103">
                  <c:v>12.44</c:v>
                </c:pt>
                <c:pt idx="104">
                  <c:v>11.54</c:v>
                </c:pt>
                <c:pt idx="105">
                  <c:v>10.17</c:v>
                </c:pt>
                <c:pt idx="106">
                  <c:v>7.45</c:v>
                </c:pt>
                <c:pt idx="107">
                  <c:v>20.89</c:v>
                </c:pt>
                <c:pt idx="108">
                  <c:v>31.07</c:v>
                </c:pt>
                <c:pt idx="109">
                  <c:v>28.71</c:v>
                </c:pt>
                <c:pt idx="110">
                  <c:v>14.08</c:v>
                </c:pt>
                <c:pt idx="114">
                  <c:v>54.78</c:v>
                </c:pt>
                <c:pt idx="115">
                  <c:v>38.06</c:v>
                </c:pt>
                <c:pt idx="116">
                  <c:v>10.9</c:v>
                </c:pt>
                <c:pt idx="117">
                  <c:v>10.9</c:v>
                </c:pt>
                <c:pt idx="118">
                  <c:v>10.08</c:v>
                </c:pt>
                <c:pt idx="119">
                  <c:v>9.27</c:v>
                </c:pt>
                <c:pt idx="121">
                  <c:v>12.81</c:v>
                </c:pt>
                <c:pt idx="122">
                  <c:v>19.89</c:v>
                </c:pt>
                <c:pt idx="123">
                  <c:v>20.8</c:v>
                </c:pt>
                <c:pt idx="124">
                  <c:v>23.35</c:v>
                </c:pt>
                <c:pt idx="125">
                  <c:v>37.15</c:v>
                </c:pt>
                <c:pt idx="126">
                  <c:v>41.33</c:v>
                </c:pt>
                <c:pt idx="127">
                  <c:v>4.8099999999999996</c:v>
                </c:pt>
                <c:pt idx="129">
                  <c:v>10.63</c:v>
                </c:pt>
                <c:pt idx="130">
                  <c:v>13.35</c:v>
                </c:pt>
                <c:pt idx="131">
                  <c:v>10.63</c:v>
                </c:pt>
                <c:pt idx="132">
                  <c:v>13.99</c:v>
                </c:pt>
                <c:pt idx="133">
                  <c:v>9.81</c:v>
                </c:pt>
                <c:pt idx="134">
                  <c:v>17.260000000000002</c:v>
                </c:pt>
                <c:pt idx="135">
                  <c:v>22.8</c:v>
                </c:pt>
                <c:pt idx="136">
                  <c:v>15.26</c:v>
                </c:pt>
                <c:pt idx="137">
                  <c:v>12.26</c:v>
                </c:pt>
                <c:pt idx="138">
                  <c:v>18.079999999999998</c:v>
                </c:pt>
                <c:pt idx="139">
                  <c:v>24.44</c:v>
                </c:pt>
                <c:pt idx="140">
                  <c:v>13.54</c:v>
                </c:pt>
                <c:pt idx="141">
                  <c:v>11.17</c:v>
                </c:pt>
                <c:pt idx="142">
                  <c:v>19.170000000000002</c:v>
                </c:pt>
                <c:pt idx="143">
                  <c:v>25.62</c:v>
                </c:pt>
                <c:pt idx="144">
                  <c:v>22.17</c:v>
                </c:pt>
                <c:pt idx="145">
                  <c:v>30.52</c:v>
                </c:pt>
                <c:pt idx="146">
                  <c:v>11.17</c:v>
                </c:pt>
                <c:pt idx="147">
                  <c:v>9.27</c:v>
                </c:pt>
                <c:pt idx="148">
                  <c:v>18.62</c:v>
                </c:pt>
                <c:pt idx="149">
                  <c:v>13.17</c:v>
                </c:pt>
                <c:pt idx="150">
                  <c:v>19.079999999999998</c:v>
                </c:pt>
                <c:pt idx="151">
                  <c:v>6.18</c:v>
                </c:pt>
                <c:pt idx="152">
                  <c:v>7.09</c:v>
                </c:pt>
                <c:pt idx="153">
                  <c:v>17.079999999999998</c:v>
                </c:pt>
                <c:pt idx="154">
                  <c:v>19.8</c:v>
                </c:pt>
                <c:pt idx="155">
                  <c:v>19.350000000000001</c:v>
                </c:pt>
                <c:pt idx="156">
                  <c:v>14.53</c:v>
                </c:pt>
                <c:pt idx="157">
                  <c:v>8.6300000000000008</c:v>
                </c:pt>
                <c:pt idx="158">
                  <c:v>11.26</c:v>
                </c:pt>
                <c:pt idx="159">
                  <c:v>10.99</c:v>
                </c:pt>
                <c:pt idx="160">
                  <c:v>10.63</c:v>
                </c:pt>
                <c:pt idx="161">
                  <c:v>8.09</c:v>
                </c:pt>
                <c:pt idx="162">
                  <c:v>12.08</c:v>
                </c:pt>
                <c:pt idx="184">
                  <c:v>10.72</c:v>
                </c:pt>
                <c:pt idx="186">
                  <c:v>9.4499999999999993</c:v>
                </c:pt>
                <c:pt idx="187">
                  <c:v>8.81</c:v>
                </c:pt>
                <c:pt idx="188">
                  <c:v>6.45</c:v>
                </c:pt>
                <c:pt idx="189">
                  <c:v>13.17</c:v>
                </c:pt>
                <c:pt idx="190">
                  <c:v>12.99</c:v>
                </c:pt>
                <c:pt idx="191">
                  <c:v>10.81</c:v>
                </c:pt>
                <c:pt idx="192">
                  <c:v>13.63</c:v>
                </c:pt>
                <c:pt idx="193">
                  <c:v>8.4499999999999993</c:v>
                </c:pt>
                <c:pt idx="194">
                  <c:v>9.08</c:v>
                </c:pt>
                <c:pt idx="195">
                  <c:v>11.81</c:v>
                </c:pt>
                <c:pt idx="196">
                  <c:v>15.99</c:v>
                </c:pt>
                <c:pt idx="197">
                  <c:v>35.79</c:v>
                </c:pt>
                <c:pt idx="198">
                  <c:v>31.52</c:v>
                </c:pt>
                <c:pt idx="199">
                  <c:v>35.79</c:v>
                </c:pt>
                <c:pt idx="200">
                  <c:v>16.62</c:v>
                </c:pt>
                <c:pt idx="201">
                  <c:v>10.27</c:v>
                </c:pt>
                <c:pt idx="202">
                  <c:v>13.63</c:v>
                </c:pt>
                <c:pt idx="203">
                  <c:v>15.08</c:v>
                </c:pt>
                <c:pt idx="205">
                  <c:v>15.9</c:v>
                </c:pt>
                <c:pt idx="206">
                  <c:v>13.9</c:v>
                </c:pt>
                <c:pt idx="207">
                  <c:v>7.9</c:v>
                </c:pt>
                <c:pt idx="208">
                  <c:v>7.54</c:v>
                </c:pt>
                <c:pt idx="209">
                  <c:v>15.53</c:v>
                </c:pt>
                <c:pt idx="210">
                  <c:v>11.17</c:v>
                </c:pt>
                <c:pt idx="211">
                  <c:v>18.989999999999998</c:v>
                </c:pt>
                <c:pt idx="212">
                  <c:v>17.989999999999998</c:v>
                </c:pt>
                <c:pt idx="213">
                  <c:v>13.26</c:v>
                </c:pt>
                <c:pt idx="214">
                  <c:v>17.260000000000002</c:v>
                </c:pt>
                <c:pt idx="215">
                  <c:v>14.53</c:v>
                </c:pt>
                <c:pt idx="216">
                  <c:v>20.440000000000001</c:v>
                </c:pt>
                <c:pt idx="217">
                  <c:v>23.98</c:v>
                </c:pt>
                <c:pt idx="241">
                  <c:v>14.44</c:v>
                </c:pt>
                <c:pt idx="242">
                  <c:v>8.4499999999999993</c:v>
                </c:pt>
                <c:pt idx="243">
                  <c:v>15.63</c:v>
                </c:pt>
                <c:pt idx="244">
                  <c:v>28.34</c:v>
                </c:pt>
                <c:pt idx="245">
                  <c:v>22.35</c:v>
                </c:pt>
                <c:pt idx="246">
                  <c:v>15.72</c:v>
                </c:pt>
                <c:pt idx="247">
                  <c:v>17.53</c:v>
                </c:pt>
                <c:pt idx="248">
                  <c:v>21.26</c:v>
                </c:pt>
                <c:pt idx="249">
                  <c:v>18.079999999999998</c:v>
                </c:pt>
                <c:pt idx="250">
                  <c:v>20.89</c:v>
                </c:pt>
                <c:pt idx="251">
                  <c:v>29.98</c:v>
                </c:pt>
                <c:pt idx="252">
                  <c:v>29.43</c:v>
                </c:pt>
                <c:pt idx="253">
                  <c:v>15.35</c:v>
                </c:pt>
                <c:pt idx="254">
                  <c:v>11.72</c:v>
                </c:pt>
                <c:pt idx="255">
                  <c:v>15.99</c:v>
                </c:pt>
                <c:pt idx="256">
                  <c:v>17.53</c:v>
                </c:pt>
                <c:pt idx="257">
                  <c:v>20.440000000000001</c:v>
                </c:pt>
                <c:pt idx="258">
                  <c:v>24.16</c:v>
                </c:pt>
                <c:pt idx="259">
                  <c:v>23.07</c:v>
                </c:pt>
                <c:pt idx="260">
                  <c:v>18.989999999999998</c:v>
                </c:pt>
                <c:pt idx="261">
                  <c:v>14.53</c:v>
                </c:pt>
                <c:pt idx="262">
                  <c:v>17.350000000000001</c:v>
                </c:pt>
                <c:pt idx="263">
                  <c:v>7.81</c:v>
                </c:pt>
                <c:pt idx="264">
                  <c:v>12.45</c:v>
                </c:pt>
                <c:pt idx="265">
                  <c:v>13.72</c:v>
                </c:pt>
                <c:pt idx="266">
                  <c:v>20.260000000000002</c:v>
                </c:pt>
                <c:pt idx="267">
                  <c:v>14.26</c:v>
                </c:pt>
                <c:pt idx="268">
                  <c:v>4.2699999999999996</c:v>
                </c:pt>
                <c:pt idx="270">
                  <c:v>10.17</c:v>
                </c:pt>
                <c:pt idx="271">
                  <c:v>12.81</c:v>
                </c:pt>
                <c:pt idx="272">
                  <c:v>13.72</c:v>
                </c:pt>
                <c:pt idx="273">
                  <c:v>14.63</c:v>
                </c:pt>
                <c:pt idx="274">
                  <c:v>17.079999999999998</c:v>
                </c:pt>
                <c:pt idx="275">
                  <c:v>18.989999999999998</c:v>
                </c:pt>
                <c:pt idx="276">
                  <c:v>28.25</c:v>
                </c:pt>
                <c:pt idx="277">
                  <c:v>19.260000000000002</c:v>
                </c:pt>
                <c:pt idx="278">
                  <c:v>18.71</c:v>
                </c:pt>
                <c:pt idx="279">
                  <c:v>25.16</c:v>
                </c:pt>
                <c:pt idx="280">
                  <c:v>27.53</c:v>
                </c:pt>
                <c:pt idx="281">
                  <c:v>25.35</c:v>
                </c:pt>
                <c:pt idx="282">
                  <c:v>35.520000000000003</c:v>
                </c:pt>
                <c:pt idx="283">
                  <c:v>30.89</c:v>
                </c:pt>
                <c:pt idx="284">
                  <c:v>4.8099999999999996</c:v>
                </c:pt>
                <c:pt idx="285">
                  <c:v>7.18</c:v>
                </c:pt>
                <c:pt idx="286">
                  <c:v>12.72</c:v>
                </c:pt>
                <c:pt idx="287">
                  <c:v>3.27</c:v>
                </c:pt>
                <c:pt idx="288">
                  <c:v>13.35</c:v>
                </c:pt>
                <c:pt idx="289">
                  <c:v>11.63</c:v>
                </c:pt>
                <c:pt idx="290">
                  <c:v>24.16</c:v>
                </c:pt>
                <c:pt idx="291">
                  <c:v>23.98</c:v>
                </c:pt>
                <c:pt idx="292">
                  <c:v>23.44</c:v>
                </c:pt>
                <c:pt idx="293">
                  <c:v>25.8</c:v>
                </c:pt>
                <c:pt idx="294">
                  <c:v>32.89</c:v>
                </c:pt>
                <c:pt idx="295">
                  <c:v>21.53</c:v>
                </c:pt>
                <c:pt idx="296">
                  <c:v>32.340000000000003</c:v>
                </c:pt>
                <c:pt idx="297">
                  <c:v>32.520000000000003</c:v>
                </c:pt>
                <c:pt idx="298">
                  <c:v>25.44</c:v>
                </c:pt>
                <c:pt idx="299">
                  <c:v>27.98</c:v>
                </c:pt>
                <c:pt idx="300">
                  <c:v>36.97</c:v>
                </c:pt>
                <c:pt idx="301">
                  <c:v>38.520000000000003</c:v>
                </c:pt>
                <c:pt idx="302">
                  <c:v>27.89</c:v>
                </c:pt>
                <c:pt idx="303">
                  <c:v>34.25</c:v>
                </c:pt>
                <c:pt idx="304">
                  <c:v>38.340000000000003</c:v>
                </c:pt>
                <c:pt idx="305">
                  <c:v>19.89</c:v>
                </c:pt>
                <c:pt idx="306">
                  <c:v>27.89</c:v>
                </c:pt>
                <c:pt idx="307">
                  <c:v>24.98</c:v>
                </c:pt>
                <c:pt idx="308">
                  <c:v>17.809999999999999</c:v>
                </c:pt>
                <c:pt idx="309">
                  <c:v>18.989999999999998</c:v>
                </c:pt>
                <c:pt idx="310">
                  <c:v>18.989999999999998</c:v>
                </c:pt>
                <c:pt idx="311">
                  <c:v>12.99</c:v>
                </c:pt>
                <c:pt idx="312">
                  <c:v>17.62</c:v>
                </c:pt>
                <c:pt idx="313">
                  <c:v>18.71</c:v>
                </c:pt>
                <c:pt idx="314">
                  <c:v>14.17</c:v>
                </c:pt>
                <c:pt idx="315">
                  <c:v>26.44</c:v>
                </c:pt>
                <c:pt idx="316">
                  <c:v>36.520000000000003</c:v>
                </c:pt>
                <c:pt idx="317">
                  <c:v>45.15</c:v>
                </c:pt>
                <c:pt idx="318">
                  <c:v>41.61</c:v>
                </c:pt>
                <c:pt idx="319">
                  <c:v>24.53</c:v>
                </c:pt>
                <c:pt idx="320">
                  <c:v>19.440000000000001</c:v>
                </c:pt>
                <c:pt idx="321">
                  <c:v>22.8</c:v>
                </c:pt>
                <c:pt idx="322">
                  <c:v>24.16</c:v>
                </c:pt>
                <c:pt idx="323">
                  <c:v>46.42</c:v>
                </c:pt>
                <c:pt idx="324">
                  <c:v>53.14</c:v>
                </c:pt>
                <c:pt idx="325">
                  <c:v>51.6</c:v>
                </c:pt>
                <c:pt idx="326">
                  <c:v>47.87</c:v>
                </c:pt>
                <c:pt idx="327">
                  <c:v>28.62</c:v>
                </c:pt>
                <c:pt idx="328">
                  <c:v>49.33</c:v>
                </c:pt>
                <c:pt idx="329">
                  <c:v>55.05</c:v>
                </c:pt>
                <c:pt idx="330">
                  <c:v>43.7</c:v>
                </c:pt>
                <c:pt idx="331">
                  <c:v>76.760000000000005</c:v>
                </c:pt>
                <c:pt idx="332">
                  <c:v>66.040000000000006</c:v>
                </c:pt>
                <c:pt idx="333">
                  <c:v>52.23</c:v>
                </c:pt>
                <c:pt idx="334">
                  <c:v>43.6</c:v>
                </c:pt>
                <c:pt idx="335">
                  <c:v>51.33</c:v>
                </c:pt>
                <c:pt idx="336">
                  <c:v>13.08</c:v>
                </c:pt>
                <c:pt idx="337">
                  <c:v>16.440000000000001</c:v>
                </c:pt>
                <c:pt idx="339">
                  <c:v>38.06</c:v>
                </c:pt>
                <c:pt idx="340">
                  <c:v>38.24</c:v>
                </c:pt>
                <c:pt idx="341">
                  <c:v>25.71</c:v>
                </c:pt>
                <c:pt idx="342">
                  <c:v>39.880000000000003</c:v>
                </c:pt>
                <c:pt idx="343">
                  <c:v>37.25</c:v>
                </c:pt>
                <c:pt idx="344">
                  <c:v>32.89</c:v>
                </c:pt>
                <c:pt idx="345">
                  <c:v>38.43</c:v>
                </c:pt>
                <c:pt idx="346">
                  <c:v>25.71</c:v>
                </c:pt>
                <c:pt idx="347">
                  <c:v>17.170000000000002</c:v>
                </c:pt>
                <c:pt idx="348">
                  <c:v>26.16</c:v>
                </c:pt>
                <c:pt idx="349">
                  <c:v>51.6</c:v>
                </c:pt>
                <c:pt idx="350">
                  <c:v>49.51</c:v>
                </c:pt>
                <c:pt idx="351">
                  <c:v>18.440000000000001</c:v>
                </c:pt>
                <c:pt idx="352">
                  <c:v>25.8</c:v>
                </c:pt>
                <c:pt idx="353">
                  <c:v>23.07</c:v>
                </c:pt>
                <c:pt idx="354">
                  <c:v>27.25</c:v>
                </c:pt>
                <c:pt idx="355">
                  <c:v>30.89</c:v>
                </c:pt>
                <c:pt idx="356">
                  <c:v>9.81</c:v>
                </c:pt>
                <c:pt idx="357">
                  <c:v>9.6300000000000008</c:v>
                </c:pt>
                <c:pt idx="358">
                  <c:v>16.079999999999998</c:v>
                </c:pt>
                <c:pt idx="359">
                  <c:v>10.53</c:v>
                </c:pt>
                <c:pt idx="360">
                  <c:v>52.05</c:v>
                </c:pt>
                <c:pt idx="361">
                  <c:v>4.3600000000000003</c:v>
                </c:pt>
                <c:pt idx="362">
                  <c:v>27.07</c:v>
                </c:pt>
                <c:pt idx="363">
                  <c:v>27.53</c:v>
                </c:pt>
                <c:pt idx="364">
                  <c:v>16.440000000000001</c:v>
                </c:pt>
                <c:pt idx="365">
                  <c:v>22.53</c:v>
                </c:pt>
                <c:pt idx="366">
                  <c:v>56.32</c:v>
                </c:pt>
                <c:pt idx="367">
                  <c:v>44.06</c:v>
                </c:pt>
                <c:pt idx="368">
                  <c:v>23.07</c:v>
                </c:pt>
                <c:pt idx="369">
                  <c:v>10.63</c:v>
                </c:pt>
                <c:pt idx="370">
                  <c:v>36.700000000000003</c:v>
                </c:pt>
                <c:pt idx="371">
                  <c:v>37.06</c:v>
                </c:pt>
                <c:pt idx="372">
                  <c:v>43.88</c:v>
                </c:pt>
                <c:pt idx="373">
                  <c:v>63.23</c:v>
                </c:pt>
                <c:pt idx="374">
                  <c:v>30.8</c:v>
                </c:pt>
                <c:pt idx="375">
                  <c:v>5.45</c:v>
                </c:pt>
                <c:pt idx="376">
                  <c:v>27.34</c:v>
                </c:pt>
                <c:pt idx="377">
                  <c:v>22.07</c:v>
                </c:pt>
                <c:pt idx="378">
                  <c:v>17.079999999999998</c:v>
                </c:pt>
                <c:pt idx="379">
                  <c:v>51.51</c:v>
                </c:pt>
                <c:pt idx="380">
                  <c:v>49.42</c:v>
                </c:pt>
                <c:pt idx="381">
                  <c:v>35.520000000000003</c:v>
                </c:pt>
                <c:pt idx="382">
                  <c:v>15.08</c:v>
                </c:pt>
                <c:pt idx="383">
                  <c:v>14.63</c:v>
                </c:pt>
                <c:pt idx="384">
                  <c:v>30.7</c:v>
                </c:pt>
                <c:pt idx="385">
                  <c:v>22.17</c:v>
                </c:pt>
                <c:pt idx="386">
                  <c:v>34.61</c:v>
                </c:pt>
                <c:pt idx="387">
                  <c:v>43.7</c:v>
                </c:pt>
                <c:pt idx="388">
                  <c:v>55.6</c:v>
                </c:pt>
                <c:pt idx="394">
                  <c:v>35.97</c:v>
                </c:pt>
                <c:pt idx="395">
                  <c:v>10.45</c:v>
                </c:pt>
                <c:pt idx="396">
                  <c:v>9.7200000000000006</c:v>
                </c:pt>
                <c:pt idx="397">
                  <c:v>13.72</c:v>
                </c:pt>
                <c:pt idx="398">
                  <c:v>15.53</c:v>
                </c:pt>
                <c:pt idx="399">
                  <c:v>12.35</c:v>
                </c:pt>
                <c:pt idx="401">
                  <c:v>19.350000000000001</c:v>
                </c:pt>
                <c:pt idx="402">
                  <c:v>24.16</c:v>
                </c:pt>
                <c:pt idx="403">
                  <c:v>6.63</c:v>
                </c:pt>
                <c:pt idx="404">
                  <c:v>25.98</c:v>
                </c:pt>
                <c:pt idx="405">
                  <c:v>24.26</c:v>
                </c:pt>
                <c:pt idx="406">
                  <c:v>1.54</c:v>
                </c:pt>
                <c:pt idx="407">
                  <c:v>21.98</c:v>
                </c:pt>
                <c:pt idx="408">
                  <c:v>33.159999999999997</c:v>
                </c:pt>
                <c:pt idx="409">
                  <c:v>17.71</c:v>
                </c:pt>
                <c:pt idx="410">
                  <c:v>11.63</c:v>
                </c:pt>
                <c:pt idx="411">
                  <c:v>7.09</c:v>
                </c:pt>
                <c:pt idx="412">
                  <c:v>16.260000000000002</c:v>
                </c:pt>
                <c:pt idx="413">
                  <c:v>25.62</c:v>
                </c:pt>
                <c:pt idx="414">
                  <c:v>17.62</c:v>
                </c:pt>
                <c:pt idx="415">
                  <c:v>35.700000000000003</c:v>
                </c:pt>
                <c:pt idx="416">
                  <c:v>27.53</c:v>
                </c:pt>
                <c:pt idx="417">
                  <c:v>10.81</c:v>
                </c:pt>
                <c:pt idx="418">
                  <c:v>28.62</c:v>
                </c:pt>
                <c:pt idx="419">
                  <c:v>22.62</c:v>
                </c:pt>
                <c:pt idx="420">
                  <c:v>28.52</c:v>
                </c:pt>
                <c:pt idx="421">
                  <c:v>29.89</c:v>
                </c:pt>
                <c:pt idx="422">
                  <c:v>15.26</c:v>
                </c:pt>
                <c:pt idx="423">
                  <c:v>29.8</c:v>
                </c:pt>
                <c:pt idx="424">
                  <c:v>28.52</c:v>
                </c:pt>
                <c:pt idx="425">
                  <c:v>21.71</c:v>
                </c:pt>
                <c:pt idx="426">
                  <c:v>35.700000000000003</c:v>
                </c:pt>
                <c:pt idx="427">
                  <c:v>5.63</c:v>
                </c:pt>
                <c:pt idx="428">
                  <c:v>23.44</c:v>
                </c:pt>
                <c:pt idx="429">
                  <c:v>38.79</c:v>
                </c:pt>
                <c:pt idx="430">
                  <c:v>33.159999999999997</c:v>
                </c:pt>
                <c:pt idx="431">
                  <c:v>11.54</c:v>
                </c:pt>
                <c:pt idx="432">
                  <c:v>10.17</c:v>
                </c:pt>
                <c:pt idx="433">
                  <c:v>24.16</c:v>
                </c:pt>
                <c:pt idx="434">
                  <c:v>37.97</c:v>
                </c:pt>
                <c:pt idx="435">
                  <c:v>51.6</c:v>
                </c:pt>
                <c:pt idx="436">
                  <c:v>39.61</c:v>
                </c:pt>
                <c:pt idx="437">
                  <c:v>12.26</c:v>
                </c:pt>
                <c:pt idx="438">
                  <c:v>21.08</c:v>
                </c:pt>
                <c:pt idx="439">
                  <c:v>19.989999999999998</c:v>
                </c:pt>
                <c:pt idx="440">
                  <c:v>23.98</c:v>
                </c:pt>
                <c:pt idx="441">
                  <c:v>6.99</c:v>
                </c:pt>
                <c:pt idx="442">
                  <c:v>14.9</c:v>
                </c:pt>
                <c:pt idx="443">
                  <c:v>11.54</c:v>
                </c:pt>
                <c:pt idx="444">
                  <c:v>29.52</c:v>
                </c:pt>
                <c:pt idx="445">
                  <c:v>17.809999999999999</c:v>
                </c:pt>
                <c:pt idx="446">
                  <c:v>10.17</c:v>
                </c:pt>
                <c:pt idx="447">
                  <c:v>3.45</c:v>
                </c:pt>
                <c:pt idx="448">
                  <c:v>12.26</c:v>
                </c:pt>
                <c:pt idx="449">
                  <c:v>18.079999999999998</c:v>
                </c:pt>
                <c:pt idx="450">
                  <c:v>17.260000000000002</c:v>
                </c:pt>
                <c:pt idx="451">
                  <c:v>16.170000000000002</c:v>
                </c:pt>
                <c:pt idx="452">
                  <c:v>24.71</c:v>
                </c:pt>
                <c:pt idx="453">
                  <c:v>11.63</c:v>
                </c:pt>
                <c:pt idx="454">
                  <c:v>13.08</c:v>
                </c:pt>
                <c:pt idx="455">
                  <c:v>14.99</c:v>
                </c:pt>
                <c:pt idx="456">
                  <c:v>16.350000000000001</c:v>
                </c:pt>
                <c:pt idx="457">
                  <c:v>14.44</c:v>
                </c:pt>
                <c:pt idx="458">
                  <c:v>11.72</c:v>
                </c:pt>
                <c:pt idx="459">
                  <c:v>18.71</c:v>
                </c:pt>
                <c:pt idx="460">
                  <c:v>21.89</c:v>
                </c:pt>
                <c:pt idx="461">
                  <c:v>80.849999999999994</c:v>
                </c:pt>
                <c:pt idx="462">
                  <c:v>37.15</c:v>
                </c:pt>
                <c:pt idx="463">
                  <c:v>34.340000000000003</c:v>
                </c:pt>
                <c:pt idx="464">
                  <c:v>17.809999999999999</c:v>
                </c:pt>
                <c:pt idx="465">
                  <c:v>19.71</c:v>
                </c:pt>
                <c:pt idx="466">
                  <c:v>16.989999999999998</c:v>
                </c:pt>
                <c:pt idx="467">
                  <c:v>15.44</c:v>
                </c:pt>
                <c:pt idx="468">
                  <c:v>35.880000000000003</c:v>
                </c:pt>
                <c:pt idx="469">
                  <c:v>43.24</c:v>
                </c:pt>
                <c:pt idx="470">
                  <c:v>58.5</c:v>
                </c:pt>
                <c:pt idx="471">
                  <c:v>44.51</c:v>
                </c:pt>
                <c:pt idx="472">
                  <c:v>37.15</c:v>
                </c:pt>
                <c:pt idx="473">
                  <c:v>36.880000000000003</c:v>
                </c:pt>
                <c:pt idx="474">
                  <c:v>31.25</c:v>
                </c:pt>
                <c:pt idx="475">
                  <c:v>46.51</c:v>
                </c:pt>
                <c:pt idx="476">
                  <c:v>66.59</c:v>
                </c:pt>
                <c:pt idx="477">
                  <c:v>61.68</c:v>
                </c:pt>
                <c:pt idx="478">
                  <c:v>53.78</c:v>
                </c:pt>
                <c:pt idx="479">
                  <c:v>26.62</c:v>
                </c:pt>
                <c:pt idx="480">
                  <c:v>2.91</c:v>
                </c:pt>
                <c:pt idx="481">
                  <c:v>2.54</c:v>
                </c:pt>
                <c:pt idx="482">
                  <c:v>14.44</c:v>
                </c:pt>
                <c:pt idx="483">
                  <c:v>21.17</c:v>
                </c:pt>
                <c:pt idx="484">
                  <c:v>27.34</c:v>
                </c:pt>
                <c:pt idx="485">
                  <c:v>16.989999999999998</c:v>
                </c:pt>
                <c:pt idx="486">
                  <c:v>20.62</c:v>
                </c:pt>
                <c:pt idx="487">
                  <c:v>19.53</c:v>
                </c:pt>
                <c:pt idx="488">
                  <c:v>3.82</c:v>
                </c:pt>
                <c:pt idx="489">
                  <c:v>7.27</c:v>
                </c:pt>
                <c:pt idx="490">
                  <c:v>17.899999999999999</c:v>
                </c:pt>
                <c:pt idx="491">
                  <c:v>28.16</c:v>
                </c:pt>
                <c:pt idx="492">
                  <c:v>36.700000000000003</c:v>
                </c:pt>
                <c:pt idx="493">
                  <c:v>40.880000000000003</c:v>
                </c:pt>
                <c:pt idx="494">
                  <c:v>29.89</c:v>
                </c:pt>
                <c:pt idx="495">
                  <c:v>3.91</c:v>
                </c:pt>
                <c:pt idx="496">
                  <c:v>4.18</c:v>
                </c:pt>
                <c:pt idx="497">
                  <c:v>5.63</c:v>
                </c:pt>
                <c:pt idx="498">
                  <c:v>11.26</c:v>
                </c:pt>
                <c:pt idx="499">
                  <c:v>21.89</c:v>
                </c:pt>
                <c:pt idx="500">
                  <c:v>16.989999999999998</c:v>
                </c:pt>
                <c:pt idx="501">
                  <c:v>7.54</c:v>
                </c:pt>
                <c:pt idx="502">
                  <c:v>11.72</c:v>
                </c:pt>
                <c:pt idx="503">
                  <c:v>10.99</c:v>
                </c:pt>
                <c:pt idx="504">
                  <c:v>13.72</c:v>
                </c:pt>
                <c:pt idx="506">
                  <c:v>11.45</c:v>
                </c:pt>
                <c:pt idx="507">
                  <c:v>9.36</c:v>
                </c:pt>
                <c:pt idx="508">
                  <c:v>10.45</c:v>
                </c:pt>
                <c:pt idx="509">
                  <c:v>8.5399999999999991</c:v>
                </c:pt>
                <c:pt idx="510">
                  <c:v>22.62</c:v>
                </c:pt>
                <c:pt idx="511">
                  <c:v>18.899999999999999</c:v>
                </c:pt>
                <c:pt idx="512">
                  <c:v>20.98</c:v>
                </c:pt>
                <c:pt idx="513">
                  <c:v>21.98</c:v>
                </c:pt>
                <c:pt idx="514">
                  <c:v>34.340000000000003</c:v>
                </c:pt>
                <c:pt idx="515">
                  <c:v>20.079999999999998</c:v>
                </c:pt>
                <c:pt idx="516">
                  <c:v>25.25</c:v>
                </c:pt>
                <c:pt idx="517">
                  <c:v>35.25</c:v>
                </c:pt>
                <c:pt idx="518">
                  <c:v>25.62</c:v>
                </c:pt>
                <c:pt idx="519">
                  <c:v>24.44</c:v>
                </c:pt>
                <c:pt idx="520">
                  <c:v>41.42</c:v>
                </c:pt>
                <c:pt idx="521">
                  <c:v>38.24</c:v>
                </c:pt>
                <c:pt idx="522">
                  <c:v>16.72</c:v>
                </c:pt>
                <c:pt idx="523">
                  <c:v>16.989999999999998</c:v>
                </c:pt>
                <c:pt idx="524">
                  <c:v>28.8</c:v>
                </c:pt>
                <c:pt idx="525">
                  <c:v>27.53</c:v>
                </c:pt>
                <c:pt idx="526">
                  <c:v>9.18</c:v>
                </c:pt>
                <c:pt idx="527">
                  <c:v>15.63</c:v>
                </c:pt>
                <c:pt idx="528">
                  <c:v>28.71</c:v>
                </c:pt>
                <c:pt idx="529">
                  <c:v>19.62</c:v>
                </c:pt>
                <c:pt idx="530">
                  <c:v>20.71</c:v>
                </c:pt>
                <c:pt idx="531">
                  <c:v>19.440000000000001</c:v>
                </c:pt>
                <c:pt idx="532">
                  <c:v>12.08</c:v>
                </c:pt>
                <c:pt idx="533">
                  <c:v>22.26</c:v>
                </c:pt>
                <c:pt idx="534">
                  <c:v>10.9</c:v>
                </c:pt>
                <c:pt idx="535">
                  <c:v>16.989999999999998</c:v>
                </c:pt>
                <c:pt idx="536">
                  <c:v>14.08</c:v>
                </c:pt>
                <c:pt idx="537">
                  <c:v>9.81</c:v>
                </c:pt>
                <c:pt idx="538">
                  <c:v>13.08</c:v>
                </c:pt>
                <c:pt idx="539">
                  <c:v>19.89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1A-466E-BCDA-46A5C94187B3}"/>
            </c:ext>
          </c:extLst>
        </c:ser>
        <c:ser>
          <c:idx val="1"/>
          <c:order val="1"/>
          <c:tx>
            <c:strRef>
              <c:f>'Raport valori date'!$C$1</c:f>
              <c:strCache>
                <c:ptCount val="1"/>
                <c:pt idx="0">
                  <c:v>GJ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date'!$C$2:$C$541</c:f>
              <c:numCache>
                <c:formatCode>0.00</c:formatCode>
                <c:ptCount val="540"/>
                <c:pt idx="0">
                  <c:v>20.833333333333556</c:v>
                </c:pt>
                <c:pt idx="1">
                  <c:v>17.210144927535847</c:v>
                </c:pt>
                <c:pt idx="2">
                  <c:v>49.818840579709686</c:v>
                </c:pt>
                <c:pt idx="3">
                  <c:v>23.550724637681082</c:v>
                </c:pt>
                <c:pt idx="4">
                  <c:v>28.079710144927461</c:v>
                </c:pt>
                <c:pt idx="5">
                  <c:v>10.869565217391113</c:v>
                </c:pt>
                <c:pt idx="6">
                  <c:v>28.079710144927461</c:v>
                </c:pt>
                <c:pt idx="7">
                  <c:v>26.268115942028608</c:v>
                </c:pt>
                <c:pt idx="8">
                  <c:v>19.0217391304347</c:v>
                </c:pt>
                <c:pt idx="207" formatCode="General">
                  <c:v>28.804347826086602</c:v>
                </c:pt>
                <c:pt idx="208">
                  <c:v>28.894927536232125</c:v>
                </c:pt>
                <c:pt idx="209">
                  <c:v>33.061594202898434</c:v>
                </c:pt>
                <c:pt idx="210">
                  <c:v>39.130434782609115</c:v>
                </c:pt>
                <c:pt idx="211">
                  <c:v>40.851449275362448</c:v>
                </c:pt>
                <c:pt idx="212" formatCode="General">
                  <c:v>36.684782608695642</c:v>
                </c:pt>
                <c:pt idx="213">
                  <c:v>35.235507246376358</c:v>
                </c:pt>
                <c:pt idx="214" formatCode="General">
                  <c:v>28.713768115942084</c:v>
                </c:pt>
                <c:pt idx="215">
                  <c:v>27.445652173913341</c:v>
                </c:pt>
                <c:pt idx="329" formatCode="General">
                  <c:v>44.2</c:v>
                </c:pt>
                <c:pt idx="330" formatCode="General">
                  <c:v>82.16</c:v>
                </c:pt>
                <c:pt idx="331" formatCode="General">
                  <c:v>90.76</c:v>
                </c:pt>
                <c:pt idx="332" formatCode="General">
                  <c:v>105.71</c:v>
                </c:pt>
                <c:pt idx="333" formatCode="General">
                  <c:v>63.04</c:v>
                </c:pt>
                <c:pt idx="334" formatCode="General">
                  <c:v>73.91</c:v>
                </c:pt>
                <c:pt idx="335" formatCode="General">
                  <c:v>56.52</c:v>
                </c:pt>
                <c:pt idx="336" formatCode="General">
                  <c:v>32.340000000000003</c:v>
                </c:pt>
                <c:pt idx="337" formatCode="General">
                  <c:v>80.25</c:v>
                </c:pt>
                <c:pt idx="440" formatCode="General">
                  <c:v>37.771739130434348</c:v>
                </c:pt>
                <c:pt idx="441">
                  <c:v>25.724637681159503</c:v>
                </c:pt>
                <c:pt idx="442">
                  <c:v>24.094202898550687</c:v>
                </c:pt>
                <c:pt idx="443">
                  <c:v>35.778985507245963</c:v>
                </c:pt>
                <c:pt idx="444">
                  <c:v>41.666666666667112</c:v>
                </c:pt>
                <c:pt idx="445" formatCode="General">
                  <c:v>23.550724637680577</c:v>
                </c:pt>
                <c:pt idx="446">
                  <c:v>23.641304347826097</c:v>
                </c:pt>
                <c:pt idx="447" formatCode="General">
                  <c:v>22.101449275362299</c:v>
                </c:pt>
                <c:pt idx="448">
                  <c:v>25.634057971013984</c:v>
                </c:pt>
                <c:pt idx="529" formatCode="General">
                  <c:v>31.61231884057965</c:v>
                </c:pt>
                <c:pt idx="530">
                  <c:v>29.347826086956207</c:v>
                </c:pt>
                <c:pt idx="531">
                  <c:v>26.721014492753696</c:v>
                </c:pt>
                <c:pt idx="532">
                  <c:v>29.257246376811189</c:v>
                </c:pt>
                <c:pt idx="533">
                  <c:v>31.340579710145096</c:v>
                </c:pt>
                <c:pt idx="534" formatCode="General">
                  <c:v>26.811594202898718</c:v>
                </c:pt>
                <c:pt idx="535">
                  <c:v>28.804347826087106</c:v>
                </c:pt>
                <c:pt idx="536" formatCode="General">
                  <c:v>26.358695652173626</c:v>
                </c:pt>
                <c:pt idx="537">
                  <c:v>20.742753623188534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1A-466E-BCDA-46A5C94187B3}"/>
            </c:ext>
          </c:extLst>
        </c:ser>
        <c:ser>
          <c:idx val="2"/>
          <c:order val="2"/>
          <c:tx>
            <c:strRef>
              <c:f>'Raport valori date'!$D$1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date'!$D$2:$D$541</c:f>
              <c:numCache>
                <c:formatCode>#,##0.00</c:formatCode>
                <c:ptCount val="54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1A-466E-BCDA-46A5C94187B3}"/>
            </c:ext>
          </c:extLst>
        </c:ser>
        <c:ser>
          <c:idx val="3"/>
          <c:order val="3"/>
          <c:tx>
            <c:strRef>
              <c:f>'Raport valori date'!$E$1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date'!$E$2:$E$541</c:f>
              <c:numCache>
                <c:formatCode>General</c:formatCode>
                <c:ptCount val="540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  <c:pt idx="487">
                  <c:v>45</c:v>
                </c:pt>
                <c:pt idx="488">
                  <c:v>45</c:v>
                </c:pt>
                <c:pt idx="489">
                  <c:v>45</c:v>
                </c:pt>
                <c:pt idx="490">
                  <c:v>45</c:v>
                </c:pt>
                <c:pt idx="491">
                  <c:v>45</c:v>
                </c:pt>
                <c:pt idx="492">
                  <c:v>45</c:v>
                </c:pt>
                <c:pt idx="493">
                  <c:v>45</c:v>
                </c:pt>
                <c:pt idx="494">
                  <c:v>45</c:v>
                </c:pt>
                <c:pt idx="495">
                  <c:v>45</c:v>
                </c:pt>
                <c:pt idx="496">
                  <c:v>45</c:v>
                </c:pt>
                <c:pt idx="497">
                  <c:v>45</c:v>
                </c:pt>
                <c:pt idx="498">
                  <c:v>45</c:v>
                </c:pt>
                <c:pt idx="499">
                  <c:v>45</c:v>
                </c:pt>
                <c:pt idx="500">
                  <c:v>45</c:v>
                </c:pt>
                <c:pt idx="501">
                  <c:v>45</c:v>
                </c:pt>
                <c:pt idx="502">
                  <c:v>45</c:v>
                </c:pt>
                <c:pt idx="503">
                  <c:v>45</c:v>
                </c:pt>
                <c:pt idx="504">
                  <c:v>45</c:v>
                </c:pt>
                <c:pt idx="505">
                  <c:v>45</c:v>
                </c:pt>
                <c:pt idx="506">
                  <c:v>45</c:v>
                </c:pt>
                <c:pt idx="507">
                  <c:v>45</c:v>
                </c:pt>
                <c:pt idx="508">
                  <c:v>45</c:v>
                </c:pt>
                <c:pt idx="509">
                  <c:v>45</c:v>
                </c:pt>
                <c:pt idx="510">
                  <c:v>45</c:v>
                </c:pt>
                <c:pt idx="511">
                  <c:v>45</c:v>
                </c:pt>
                <c:pt idx="512">
                  <c:v>45</c:v>
                </c:pt>
                <c:pt idx="513">
                  <c:v>45</c:v>
                </c:pt>
                <c:pt idx="514">
                  <c:v>45</c:v>
                </c:pt>
                <c:pt idx="515">
                  <c:v>45</c:v>
                </c:pt>
                <c:pt idx="516">
                  <c:v>45</c:v>
                </c:pt>
                <c:pt idx="517">
                  <c:v>45</c:v>
                </c:pt>
                <c:pt idx="518">
                  <c:v>45</c:v>
                </c:pt>
                <c:pt idx="519">
                  <c:v>45</c:v>
                </c:pt>
                <c:pt idx="520">
                  <c:v>45</c:v>
                </c:pt>
                <c:pt idx="521">
                  <c:v>45</c:v>
                </c:pt>
                <c:pt idx="522">
                  <c:v>45</c:v>
                </c:pt>
                <c:pt idx="523">
                  <c:v>45</c:v>
                </c:pt>
                <c:pt idx="524">
                  <c:v>45</c:v>
                </c:pt>
                <c:pt idx="525">
                  <c:v>45</c:v>
                </c:pt>
                <c:pt idx="526">
                  <c:v>45</c:v>
                </c:pt>
                <c:pt idx="527">
                  <c:v>45</c:v>
                </c:pt>
                <c:pt idx="528">
                  <c:v>45</c:v>
                </c:pt>
                <c:pt idx="529">
                  <c:v>45</c:v>
                </c:pt>
                <c:pt idx="530">
                  <c:v>45</c:v>
                </c:pt>
                <c:pt idx="531">
                  <c:v>45</c:v>
                </c:pt>
                <c:pt idx="532">
                  <c:v>45</c:v>
                </c:pt>
                <c:pt idx="533">
                  <c:v>45</c:v>
                </c:pt>
                <c:pt idx="534">
                  <c:v>45</c:v>
                </c:pt>
                <c:pt idx="535">
                  <c:v>45</c:v>
                </c:pt>
                <c:pt idx="536">
                  <c:v>45</c:v>
                </c:pt>
                <c:pt idx="537">
                  <c:v>45</c:v>
                </c:pt>
                <c:pt idx="538">
                  <c:v>45</c:v>
                </c:pt>
                <c:pt idx="539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C1A-466E-BCDA-46A5C9418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491720"/>
        <c:axId val="377499560"/>
      </c:lineChart>
      <c:catAx>
        <c:axId val="377491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99560"/>
        <c:crosses val="autoZero"/>
        <c:auto val="1"/>
        <c:lblAlgn val="ctr"/>
        <c:lblOffset val="100"/>
        <c:noMultiLvlLbl val="0"/>
      </c:catAx>
      <c:valAx>
        <c:axId val="377499560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071128177154786E-3"/>
          <c:y val="0.92921220945211258"/>
          <c:w val="0.98691227518803437"/>
          <c:h val="5.8203382530331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GJ1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9-4883-BAD5-A551BDA272F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D9-4883-BAD5-A551BDA272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D9-4883-BAD5-A551BDA272F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D9-4883-BAD5-A551BDA272F0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D9-4883-BAD5-A551BDA272F0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PM'!$W$4,'centralizare rezultate PM'!$AC$4)</c:f>
              <c:numCache>
                <c:formatCode>General</c:formatCode>
                <c:ptCount val="5"/>
                <c:pt idx="0" formatCode="0.00">
                  <c:v>17.300724637680865</c:v>
                </c:pt>
                <c:pt idx="1">
                  <c:v>23.460144927536568</c:v>
                </c:pt>
                <c:pt idx="2">
                  <c:v>28.71</c:v>
                </c:pt>
                <c:pt idx="3">
                  <c:v>27.717391304347892</c:v>
                </c:pt>
                <c:pt idx="4">
                  <c:v>25.634057971014485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D9-4883-BAD5-A551BDA272F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DD9-4883-BAD5-A551BDA272F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DD9-4883-BAD5-A551BDA272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DD9-4883-BAD5-A551BDA272F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DD9-4883-BAD5-A551BDA272F0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DD9-4883-BAD5-A551BDA272F0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PM'!$W$5,'centralizare rezultate PM'!$AC$5)</c:f>
              <c:numCache>
                <c:formatCode>0.00</c:formatCode>
                <c:ptCount val="5"/>
                <c:pt idx="0">
                  <c:v>14.492753623188822</c:v>
                </c:pt>
                <c:pt idx="1">
                  <c:v>24.365942028985238</c:v>
                </c:pt>
                <c:pt idx="2" formatCode="General">
                  <c:v>65.13</c:v>
                </c:pt>
                <c:pt idx="3">
                  <c:v>16.666666666666242</c:v>
                </c:pt>
                <c:pt idx="4">
                  <c:v>24.365942028985742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DD9-4883-BAD5-A551BDA272F0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DD9-4883-BAD5-A551BDA272F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DD9-4883-BAD5-A551BDA272F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DD9-4883-BAD5-A551BDA272F0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DD9-4883-BAD5-A551BDA272F0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PM'!$W$6,'centralizare rezultate PM'!$AC$6)</c:f>
              <c:numCache>
                <c:formatCode>0.00</c:formatCode>
                <c:ptCount val="5"/>
                <c:pt idx="0">
                  <c:v>21.739130434782226</c:v>
                </c:pt>
                <c:pt idx="1">
                  <c:v>28.89492753623162</c:v>
                </c:pt>
                <c:pt idx="2" formatCode="General">
                  <c:v>70.739999999999995</c:v>
                </c:pt>
                <c:pt idx="3">
                  <c:v>15.760869565217064</c:v>
                </c:pt>
                <c:pt idx="4">
                  <c:v>21.286231884057639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8DD9-4883-BAD5-A551BDA27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14456"/>
        <c:axId val="377503480"/>
      </c:barChart>
      <c:catAx>
        <c:axId val="377514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03480"/>
        <c:crosses val="autoZero"/>
        <c:auto val="1"/>
        <c:lblAlgn val="ctr"/>
        <c:lblOffset val="100"/>
        <c:noMultiLvlLbl val="0"/>
      </c:catAx>
      <c:valAx>
        <c:axId val="37750348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GJ2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43-4D57-A6A5-B630C95C82C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43-4D57-A6A5-B630C95C82C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43-4D57-A6A5-B630C95C82C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43-4D57-A6A5-B630C95C82C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43-4D57-A6A5-B630C95C82C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PM'!$W$7,'centralizare rezultate PM'!$AC$7)</c:f>
              <c:numCache>
                <c:formatCode>0.00</c:formatCode>
                <c:ptCount val="5"/>
                <c:pt idx="0">
                  <c:v>14.492753623188822</c:v>
                </c:pt>
                <c:pt idx="1">
                  <c:v>31.884057971014702</c:v>
                </c:pt>
                <c:pt idx="2" formatCode="General">
                  <c:v>76.180000000000007</c:v>
                </c:pt>
                <c:pt idx="3">
                  <c:v>27.898550724637424</c:v>
                </c:pt>
                <c:pt idx="4">
                  <c:v>22.644927536231403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043-4D57-A6A5-B630C95C82C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043-4D57-A6A5-B630C95C82C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043-4D57-A6A5-B630C95C82C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043-4D57-A6A5-B630C95C82C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A043-4D57-A6A5-B630C95C82C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A043-4D57-A6A5-B630C95C82C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PM'!$W$8,'centralizare rezultate PM'!$AC$8)</c:f>
              <c:numCache>
                <c:formatCode>0.00</c:formatCode>
                <c:ptCount val="5"/>
                <c:pt idx="0">
                  <c:v>10.869565217391113</c:v>
                </c:pt>
                <c:pt idx="1">
                  <c:v>34.057971014493127</c:v>
                </c:pt>
                <c:pt idx="2" formatCode="General">
                  <c:v>49</c:v>
                </c:pt>
                <c:pt idx="3">
                  <c:v>34.510869565217718</c:v>
                </c:pt>
                <c:pt idx="4">
                  <c:v>23.913043478261155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043-4D57-A6A5-B630C95C82C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043-4D57-A6A5-B630C95C82C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043-4D57-A6A5-B630C95C82C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043-4D57-A6A5-B630C95C82C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043-4D57-A6A5-B630C95C82C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043-4D57-A6A5-B630C95C82C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PM'!$W$9,'centralizare rezultate PM'!$AC$9)</c:f>
              <c:numCache>
                <c:formatCode>General</c:formatCode>
                <c:ptCount val="5"/>
                <c:pt idx="0" formatCode="0.00">
                  <c:v>3.6231884057972055</c:v>
                </c:pt>
                <c:pt idx="1">
                  <c:v>30.797101449275491</c:v>
                </c:pt>
                <c:pt idx="2">
                  <c:v>52.81</c:v>
                </c:pt>
                <c:pt idx="3">
                  <c:v>17.028985507246311</c:v>
                </c:pt>
                <c:pt idx="4">
                  <c:v>20.289855072463947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A043-4D57-A6A5-B630C95C8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6824"/>
        <c:axId val="377479568"/>
      </c:barChart>
      <c:catAx>
        <c:axId val="377476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79568"/>
        <c:crosses val="autoZero"/>
        <c:auto val="1"/>
        <c:lblAlgn val="ctr"/>
        <c:lblOffset val="100"/>
        <c:noMultiLvlLbl val="0"/>
      </c:catAx>
      <c:valAx>
        <c:axId val="37747956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GJ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0D-4811-ABB1-AC8F4E2D1EE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0D-4811-ABB1-AC8F4E2D1EE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0D-4811-ABB1-AC8F4E2D1EE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0D-4811-ABB1-AC8F4E2D1EE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0D-4811-ABB1-AC8F4E2D1EE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PM'!$W$10,'centralizare rezultate PM'!$AC$10)</c:f>
              <c:numCache>
                <c:formatCode>0.00</c:formatCode>
                <c:ptCount val="5"/>
                <c:pt idx="0">
                  <c:v>14.492753623187816</c:v>
                </c:pt>
                <c:pt idx="1">
                  <c:v>26.539855072463663</c:v>
                </c:pt>
                <c:pt idx="2" formatCode="General">
                  <c:v>20.74</c:v>
                </c:pt>
                <c:pt idx="3">
                  <c:v>18.297101449275559</c:v>
                </c:pt>
                <c:pt idx="4">
                  <c:v>22.463768115941868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B0D-4811-ABB1-AC8F4E2D1EE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0D-4811-ABB1-AC8F4E2D1EE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0D-4811-ABB1-AC8F4E2D1EE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B0D-4811-ABB1-AC8F4E2D1EE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B0D-4811-ABB1-AC8F4E2D1EE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B0D-4811-ABB1-AC8F4E2D1EE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PM'!$W$11,'centralizare rezultate PM'!$AC$11)</c:f>
              <c:numCache>
                <c:formatCode>General</c:formatCode>
                <c:ptCount val="5"/>
                <c:pt idx="0" formatCode="0.00">
                  <c:v>5.43478260869606</c:v>
                </c:pt>
                <c:pt idx="1">
                  <c:v>22.55434782608739</c:v>
                </c:pt>
                <c:pt idx="2">
                  <c:v>23.64</c:v>
                </c:pt>
                <c:pt idx="3">
                  <c:v>16.576086956521724</c:v>
                </c:pt>
                <c:pt idx="4">
                  <c:v>18.840579710144663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B0D-4811-ABB1-AC8F4E2D1EE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B0D-4811-ABB1-AC8F4E2D1EE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B0D-4811-ABB1-AC8F4E2D1EE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B0D-4811-ABB1-AC8F4E2D1EE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B0D-4811-ABB1-AC8F4E2D1EE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B0D-4811-ABB1-AC8F4E2D1EE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PM'!$W$12,'centralizare rezultate PM'!$AC$12)</c:f>
              <c:numCache>
                <c:formatCode>0.00</c:formatCode>
                <c:ptCount val="5"/>
                <c:pt idx="0">
                  <c:v>18.115942028985522</c:v>
                </c:pt>
                <c:pt idx="1">
                  <c:v>16.938405797100792</c:v>
                </c:pt>
                <c:pt idx="2" formatCode="General">
                  <c:v>56.7</c:v>
                </c:pt>
                <c:pt idx="3">
                  <c:v>20.289855072463947</c:v>
                </c:pt>
                <c:pt idx="4">
                  <c:v>16.304347826087174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B0D-4811-ABB1-AC8F4E2D1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80744"/>
        <c:axId val="377470160"/>
      </c:barChart>
      <c:catAx>
        <c:axId val="377480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70160"/>
        <c:crosses val="autoZero"/>
        <c:auto val="1"/>
        <c:lblAlgn val="ctr"/>
        <c:lblOffset val="100"/>
        <c:noMultiLvlLbl val="0"/>
      </c:catAx>
      <c:valAx>
        <c:axId val="37747016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PM'!$AI$10:$AI$12</c:f>
              <c:strCache>
                <c:ptCount val="3"/>
                <c:pt idx="0">
                  <c:v>GJ1</c:v>
                </c:pt>
                <c:pt idx="1">
                  <c:v>GJ2</c:v>
                </c:pt>
                <c:pt idx="2">
                  <c:v>GJ3</c:v>
                </c:pt>
              </c:strCache>
            </c:strRef>
          </c:cat>
          <c:val>
            <c:numRef>
              <c:f>'centralizare rezultate PM'!$AT$10:$AT$12</c:f>
              <c:numCache>
                <c:formatCode>0.00</c:formatCode>
                <c:ptCount val="3"/>
                <c:pt idx="0">
                  <c:v>28.243677536231807</c:v>
                </c:pt>
                <c:pt idx="1">
                  <c:v>30.000057971014559</c:v>
                </c:pt>
                <c:pt idx="2">
                  <c:v>21.195188405797076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9-4980-803B-B3E9B5499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8000"/>
        <c:axId val="377499168"/>
      </c:barChart>
      <c:catAx>
        <c:axId val="37747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9168"/>
        <c:crosses val="autoZero"/>
        <c:auto val="1"/>
        <c:lblAlgn val="ctr"/>
        <c:lblOffset val="100"/>
        <c:noMultiLvlLbl val="0"/>
      </c:catAx>
      <c:valAx>
        <c:axId val="3774991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6" y="61"/>
          <a:ext cx="0" cy="0"/>
          <a:chOff x="16" y="61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65"/>
          <a:ext cx="0" cy="0"/>
          <a:chOff x="15" y="65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61"/>
          <a:ext cx="0" cy="0"/>
          <a:chOff x="15" y="61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4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58427"/>
              </p:ext>
            </p:extLst>
          </p:nvPr>
        </p:nvGraphicFramePr>
        <p:xfrm>
          <a:off x="532435" y="2570849"/>
          <a:ext cx="1122744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31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1276839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8091973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502712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  <a:endParaRPr lang="ro-RO" dirty="0" smtClean="0"/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5245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</a:rPr>
                        <a:t>SUD-VEST OLTENIA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GORJ</a:t>
                      </a:r>
                      <a:endParaRPr lang="ro-RO" sz="18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staţie de monitorizare (Trafic) </a:t>
                      </a:r>
                      <a:r>
                        <a:rPr lang="ro-R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Municipiul</a:t>
                      </a:r>
                      <a:r>
                        <a:rPr lang="en-US" sz="18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Târgu</a:t>
                      </a:r>
                      <a:r>
                        <a:rPr lang="en-US" sz="18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-Jiu</a:t>
                      </a:r>
                      <a:r>
                        <a:rPr lang="ro-RO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o-RO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b="1" u="none" strike="noStrike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o-RO" sz="1800" b="1" u="none" strike="noStrike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o-RO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kern="1200" dirty="0" smtClean="0">
                          <a:effectLst/>
                          <a:latin typeface="+mn-lt"/>
                        </a:rPr>
                        <a:t>MEHEDINȚI</a:t>
                      </a:r>
                      <a:endParaRPr lang="ro-RO" sz="1800" u="none" strike="noStrike" kern="12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u="none" strike="noStrike" kern="1200" dirty="0">
                          <a:effectLst/>
                          <a:latin typeface="+mn-lt"/>
                        </a:rPr>
                        <a:t>staţie de monitorizare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Fond urban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) 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o-RO" sz="1800" i="1" u="none" strike="noStrike" kern="1200" dirty="0" smtClean="0">
                          <a:effectLst/>
                          <a:latin typeface="+mn-lt"/>
                        </a:rPr>
                        <a:t>Municipiul </a:t>
                      </a:r>
                      <a:r>
                        <a:rPr lang="en-US" sz="1800" i="1" u="none" strike="noStrike" kern="1200" dirty="0" err="1" smtClean="0">
                          <a:effectLst/>
                          <a:latin typeface="+mn-lt"/>
                        </a:rPr>
                        <a:t>Drobeta-Turnu</a:t>
                      </a:r>
                      <a:r>
                        <a:rPr lang="en-US" sz="1800" i="1" u="none" strike="noStrike" kern="1200" dirty="0" smtClean="0">
                          <a:effectLst/>
                          <a:latin typeface="+mn-lt"/>
                        </a:rPr>
                        <a:t> Severin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)</a:t>
                      </a:r>
                      <a:endParaRPr lang="ro-RO" sz="18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u="none" strike="noStrike" kern="1200" dirty="0"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u="none" strike="noStrike" kern="1200" baseline="-25000" dirty="0" smtClean="0">
                          <a:effectLst/>
                          <a:latin typeface="+mn-lt"/>
                        </a:rPr>
                        <a:t>10</a:t>
                      </a:r>
                      <a:endParaRPr lang="ro-RO" sz="18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00910"/>
                  </a:ext>
                </a:extLst>
              </a:tr>
              <a:tr h="54205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OLT</a:t>
                      </a:r>
                      <a:endParaRPr lang="ro-RO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staţie de monitorizare (Trafic) 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o-RO" sz="1800" i="1" u="none" strike="noStrike" kern="1200" dirty="0" smtClean="0">
                          <a:effectLst/>
                          <a:latin typeface="+mn-lt"/>
                        </a:rPr>
                        <a:t>Municipiul</a:t>
                      </a:r>
                      <a:r>
                        <a:rPr lang="ro-RO" sz="1800" i="1" u="none" strike="noStrike" kern="1200" baseline="0" dirty="0" smtClean="0">
                          <a:effectLst/>
                          <a:latin typeface="+mn-lt"/>
                        </a:rPr>
                        <a:t> Slatina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)</a:t>
                      </a:r>
                      <a:endParaRPr lang="ro-RO" sz="18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echipamente </a:t>
                      </a:r>
                      <a:r>
                        <a:rPr lang="it-IT" sz="18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prelevare </a:t>
                      </a:r>
                      <a:r>
                        <a:rPr lang="it-IT" sz="1800" b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b="0" u="none" strike="noStrike" kern="1200" baseline="-250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t-IT" sz="1800" b="0" i="0" u="none" strike="noStrike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20431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91959" y="5244516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13" name="Rectangle 12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9" y="5767736"/>
            <a:ext cx="2495550" cy="69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6" y="1292390"/>
            <a:ext cx="4985687" cy="5174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073" y="344529"/>
            <a:ext cx="4389120" cy="6493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TextBox 19"/>
          <p:cNvSpPr txBox="1"/>
          <p:nvPr/>
        </p:nvSpPr>
        <p:spPr>
          <a:xfrm>
            <a:off x="2891795" y="4440174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GJ-3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1809" y="4538055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708915" y="2792112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GJ-4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5</a:t>
            </a:r>
            <a:r>
              <a:rPr lang="en-US" dirty="0" smtClean="0"/>
              <a:t>.</a:t>
            </a:r>
            <a:r>
              <a:rPr lang="ro-RO" dirty="0" smtClean="0"/>
              <a:t>3 și 5.4</a:t>
            </a:r>
            <a:r>
              <a:rPr lang="en-US" dirty="0" smtClean="0"/>
              <a:t>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28840" y="1855906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GJ-4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863233" y="2813769"/>
            <a:ext cx="411480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7863233" y="4509956"/>
            <a:ext cx="4057293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23" name="TextBox 22"/>
          <p:cNvSpPr txBox="1"/>
          <p:nvPr/>
        </p:nvSpPr>
        <p:spPr>
          <a:xfrm>
            <a:off x="556560" y="6561130"/>
            <a:ext cx="2017307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 după redefinire, în prezent I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0124902" y="6206143"/>
            <a:ext cx="1925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Februarie 2022</a:t>
            </a:r>
            <a:endParaRPr lang="en-US" sz="1000" i="1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758022" y="4367517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566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1171" y="616965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4276"/>
              </p:ext>
            </p:extLst>
          </p:nvPr>
        </p:nvGraphicFramePr>
        <p:xfrm>
          <a:off x="191269" y="1086345"/>
          <a:ext cx="551497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5514856" imgH="3362389" progId="Excel.Sheet.12">
                  <p:embed/>
                </p:oleObj>
              </mc:Choice>
              <mc:Fallback>
                <p:oleObj name="Worksheet" r:id="rId3" imgW="5514856" imgH="3362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69" y="1086345"/>
                        <a:ext cx="5514975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36744"/>
              </p:ext>
            </p:extLst>
          </p:nvPr>
        </p:nvGraphicFramePr>
        <p:xfrm>
          <a:off x="5893724" y="3391592"/>
          <a:ext cx="6080108" cy="333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63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31481"/>
              </p:ext>
            </p:extLst>
          </p:nvPr>
        </p:nvGraphicFramePr>
        <p:xfrm>
          <a:off x="705196" y="965709"/>
          <a:ext cx="10067794" cy="2796531"/>
        </p:xfrm>
        <a:graphic>
          <a:graphicData uri="http://schemas.openxmlformats.org/drawingml/2006/table">
            <a:tbl>
              <a:tblPr/>
              <a:tblGrid>
                <a:gridCol w="831889">
                  <a:extLst>
                    <a:ext uri="{9D8B030D-6E8A-4147-A177-3AD203B41FA5}">
                      <a16:colId xmlns:a16="http://schemas.microsoft.com/office/drawing/2014/main" xmlns="" val="2504392611"/>
                    </a:ext>
                  </a:extLst>
                </a:gridCol>
                <a:gridCol w="738302">
                  <a:extLst>
                    <a:ext uri="{9D8B030D-6E8A-4147-A177-3AD203B41FA5}">
                      <a16:colId xmlns:a16="http://schemas.microsoft.com/office/drawing/2014/main" xmlns="" val="2316851446"/>
                    </a:ext>
                  </a:extLst>
                </a:gridCol>
                <a:gridCol w="831889">
                  <a:extLst>
                    <a:ext uri="{9D8B030D-6E8A-4147-A177-3AD203B41FA5}">
                      <a16:colId xmlns:a16="http://schemas.microsoft.com/office/drawing/2014/main" xmlns="" val="1964011736"/>
                    </a:ext>
                  </a:extLst>
                </a:gridCol>
                <a:gridCol w="693365">
                  <a:extLst>
                    <a:ext uri="{9D8B030D-6E8A-4147-A177-3AD203B41FA5}">
                      <a16:colId xmlns:a16="http://schemas.microsoft.com/office/drawing/2014/main" xmlns="" val="2146812501"/>
                    </a:ext>
                  </a:extLst>
                </a:gridCol>
                <a:gridCol w="353553">
                  <a:extLst>
                    <a:ext uri="{9D8B030D-6E8A-4147-A177-3AD203B41FA5}">
                      <a16:colId xmlns:a16="http://schemas.microsoft.com/office/drawing/2014/main" xmlns="" val="1444282245"/>
                    </a:ext>
                  </a:extLst>
                </a:gridCol>
                <a:gridCol w="353553">
                  <a:extLst>
                    <a:ext uri="{9D8B030D-6E8A-4147-A177-3AD203B41FA5}">
                      <a16:colId xmlns:a16="http://schemas.microsoft.com/office/drawing/2014/main" xmlns="" val="1967636956"/>
                    </a:ext>
                  </a:extLst>
                </a:gridCol>
                <a:gridCol w="587003">
                  <a:extLst>
                    <a:ext uri="{9D8B030D-6E8A-4147-A177-3AD203B41FA5}">
                      <a16:colId xmlns:a16="http://schemas.microsoft.com/office/drawing/2014/main" xmlns="" val="4236782833"/>
                    </a:ext>
                  </a:extLst>
                </a:gridCol>
                <a:gridCol w="831889">
                  <a:extLst>
                    <a:ext uri="{9D8B030D-6E8A-4147-A177-3AD203B41FA5}">
                      <a16:colId xmlns:a16="http://schemas.microsoft.com/office/drawing/2014/main" xmlns="" val="946844934"/>
                    </a:ext>
                  </a:extLst>
                </a:gridCol>
                <a:gridCol w="693365">
                  <a:extLst>
                    <a:ext uri="{9D8B030D-6E8A-4147-A177-3AD203B41FA5}">
                      <a16:colId xmlns:a16="http://schemas.microsoft.com/office/drawing/2014/main" xmlns="" val="3307784618"/>
                    </a:ext>
                  </a:extLst>
                </a:gridCol>
                <a:gridCol w="384749">
                  <a:extLst>
                    <a:ext uri="{9D8B030D-6E8A-4147-A177-3AD203B41FA5}">
                      <a16:colId xmlns:a16="http://schemas.microsoft.com/office/drawing/2014/main" xmlns="" val="558120631"/>
                    </a:ext>
                  </a:extLst>
                </a:gridCol>
                <a:gridCol w="322357">
                  <a:extLst>
                    <a:ext uri="{9D8B030D-6E8A-4147-A177-3AD203B41FA5}">
                      <a16:colId xmlns:a16="http://schemas.microsoft.com/office/drawing/2014/main" xmlns="" val="886594022"/>
                    </a:ext>
                  </a:extLst>
                </a:gridCol>
                <a:gridCol w="587003">
                  <a:extLst>
                    <a:ext uri="{9D8B030D-6E8A-4147-A177-3AD203B41FA5}">
                      <a16:colId xmlns:a16="http://schemas.microsoft.com/office/drawing/2014/main" xmlns="" val="1853522098"/>
                    </a:ext>
                  </a:extLst>
                </a:gridCol>
                <a:gridCol w="873484">
                  <a:extLst>
                    <a:ext uri="{9D8B030D-6E8A-4147-A177-3AD203B41FA5}">
                      <a16:colId xmlns:a16="http://schemas.microsoft.com/office/drawing/2014/main" xmlns="" val="907293909"/>
                    </a:ext>
                  </a:extLst>
                </a:gridCol>
                <a:gridCol w="693365">
                  <a:extLst>
                    <a:ext uri="{9D8B030D-6E8A-4147-A177-3AD203B41FA5}">
                      <a16:colId xmlns:a16="http://schemas.microsoft.com/office/drawing/2014/main" xmlns="" val="3189815656"/>
                    </a:ext>
                  </a:extLst>
                </a:gridCol>
                <a:gridCol w="353553">
                  <a:extLst>
                    <a:ext uri="{9D8B030D-6E8A-4147-A177-3AD203B41FA5}">
                      <a16:colId xmlns:a16="http://schemas.microsoft.com/office/drawing/2014/main" xmlns="" val="4081184446"/>
                    </a:ext>
                  </a:extLst>
                </a:gridCol>
                <a:gridCol w="353553">
                  <a:extLst>
                    <a:ext uri="{9D8B030D-6E8A-4147-A177-3AD203B41FA5}">
                      <a16:colId xmlns:a16="http://schemas.microsoft.com/office/drawing/2014/main" xmlns="" val="1584726161"/>
                    </a:ext>
                  </a:extLst>
                </a:gridCol>
                <a:gridCol w="584922">
                  <a:extLst>
                    <a:ext uri="{9D8B030D-6E8A-4147-A177-3AD203B41FA5}">
                      <a16:colId xmlns:a16="http://schemas.microsoft.com/office/drawing/2014/main" xmlns="" val="3357672083"/>
                    </a:ext>
                  </a:extLst>
                </a:gridCol>
              </a:tblGrid>
              <a:tr h="2905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GJ-1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FU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GJ-1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FU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GJ-1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FU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90171"/>
                  </a:ext>
                </a:extLst>
              </a:tr>
              <a:tr h="153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8545" marR="8545" marT="8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8545" marR="8545" marT="8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198647"/>
                  </a:ext>
                </a:extLst>
              </a:tr>
              <a:tr h="1452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Decembrie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1a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2a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3a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34.79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0976870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1b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2b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21.62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3b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600082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1c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2c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16-17.12.2020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 3c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7047879"/>
                  </a:ext>
                </a:extLst>
              </a:tr>
              <a:tr h="1452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Iulie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1a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2a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30.06-01.07.2021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3a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0600595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1b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2b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3b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0526618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1c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-21.99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2c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02-03.07.2021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 3c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958011"/>
                  </a:ext>
                </a:extLst>
              </a:tr>
              <a:tr h="1452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Noiembrie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– 03.11.2021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1a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– 06.11.2021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2a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105.71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08– 09.11.2021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3a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27025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1b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– 07.11.2021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2b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09– 10.11.2021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3b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0327936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04 - 05.11.2021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1c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– 08.11.2021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2c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– 11.11.2021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III 3c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1383458"/>
                  </a:ext>
                </a:extLst>
              </a:tr>
              <a:tr h="1452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21-22.02.2022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1a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24-25.02.2022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2a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27-28.02.2022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3a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8226059"/>
                  </a:ext>
                </a:extLst>
              </a:tr>
              <a:tr h="150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22-23.02.2022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1b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25-26.02.2022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2b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28.02-01.03.2022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3b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589887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23-24.02.2022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1c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26-27.02.2022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2c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01-02.03.2022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IV 3c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2300387"/>
                  </a:ext>
                </a:extLst>
              </a:tr>
              <a:tr h="1452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1a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2a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3a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255289"/>
                  </a:ext>
                </a:extLst>
              </a:tr>
              <a:tr h="145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1b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29.35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2b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3b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8889711"/>
                  </a:ext>
                </a:extLst>
              </a:tr>
              <a:tr h="153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1c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2c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29-30.05.2022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V 3c PM10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1565161"/>
                  </a:ext>
                </a:extLst>
              </a:tr>
              <a:tr h="15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nr.zile</a:t>
                      </a:r>
                    </a:p>
                  </a:txBody>
                  <a:tcPr marL="8545" marR="8545" marT="8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5295854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806519"/>
              </p:ext>
            </p:extLst>
          </p:nvPr>
        </p:nvGraphicFramePr>
        <p:xfrm>
          <a:off x="4912822" y="3762240"/>
          <a:ext cx="7125344" cy="294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6201320" y="408057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24110" y="398359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899526"/>
              </p:ext>
            </p:extLst>
          </p:nvPr>
        </p:nvGraphicFramePr>
        <p:xfrm>
          <a:off x="5075607" y="3621469"/>
          <a:ext cx="7073095" cy="315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461488"/>
              </p:ext>
            </p:extLst>
          </p:nvPr>
        </p:nvGraphicFramePr>
        <p:xfrm>
          <a:off x="1613707" y="958710"/>
          <a:ext cx="6998448" cy="298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1308" y="3398857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2039" y="6346166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79008" y="108596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71123" y="403327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56281" y="108596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71925" y="404469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21524" y="403327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</a:t>
            </a:r>
            <a:r>
              <a:rPr lang="en-US" b="1" i="1" dirty="0" smtClean="0"/>
              <a:t> </a:t>
            </a:r>
            <a:r>
              <a:rPr lang="ro-RO" sz="1200" i="1" dirty="0"/>
              <a:t>(1 octombrie – 31 martie cf. L.104/2011)</a:t>
            </a:r>
            <a:endParaRPr lang="en-US" sz="1200" i="1" dirty="0"/>
          </a:p>
          <a:p>
            <a:endParaRPr lang="en-US" b="1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56575" y="2499833"/>
            <a:ext cx="442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vară</a:t>
            </a:r>
            <a:r>
              <a:rPr lang="en-US" b="1" i="1" dirty="0" smtClean="0"/>
              <a:t>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  <a:p>
            <a:endParaRPr lang="en-US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 </a:t>
            </a:r>
            <a:endParaRPr lang="en-US" b="1" baseline="-250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</a:t>
            </a:r>
            <a:r>
              <a:rPr lang="ro-RO" b="1" dirty="0" smtClean="0">
                <a:solidFill>
                  <a:schemeClr val="tx1"/>
                </a:solidFill>
              </a:rPr>
              <a:t>prezentarea grafică </a:t>
            </a:r>
            <a:r>
              <a:rPr lang="ro-RO" b="1" dirty="0">
                <a:solidFill>
                  <a:schemeClr val="tx1"/>
                </a:solidFill>
              </a:rPr>
              <a:t>comparativă pentru </a:t>
            </a:r>
            <a:r>
              <a:rPr lang="ro-RO" b="1" dirty="0" smtClean="0">
                <a:solidFill>
                  <a:schemeClr val="tx1"/>
                </a:solidFill>
              </a:rPr>
              <a:t>amplasamentele propuse a mediilor valorilor zilnice pentru toate cele 4 campanii (12 zile) pentru 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9831032" y="3516161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370333" y="3520220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0907699" y="3509751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7" name="TextBox 46"/>
          <p:cNvSpPr txBox="1"/>
          <p:nvPr/>
        </p:nvSpPr>
        <p:spPr>
          <a:xfrm>
            <a:off x="7195362" y="3433560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9764232" y="3760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49" name="TextBox 48"/>
          <p:cNvSpPr txBox="1"/>
          <p:nvPr/>
        </p:nvSpPr>
        <p:spPr>
          <a:xfrm>
            <a:off x="10375178" y="37605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50" name="TextBox 49"/>
          <p:cNvSpPr txBox="1"/>
          <p:nvPr/>
        </p:nvSpPr>
        <p:spPr>
          <a:xfrm>
            <a:off x="10902453" y="373622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10598468" y="903296"/>
            <a:ext cx="180000" cy="1800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9" name="TextBox 58"/>
          <p:cNvSpPr txBox="1"/>
          <p:nvPr/>
        </p:nvSpPr>
        <p:spPr>
          <a:xfrm>
            <a:off x="10538123" y="106633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V</a:t>
            </a:r>
            <a:endParaRPr lang="ro-RO" dirty="0"/>
          </a:p>
        </p:txBody>
      </p:sp>
      <p:sp>
        <p:nvSpPr>
          <p:cNvPr id="60" name="TextBox 59"/>
          <p:cNvSpPr txBox="1"/>
          <p:nvPr/>
        </p:nvSpPr>
        <p:spPr>
          <a:xfrm>
            <a:off x="10075605" y="4851448"/>
            <a:ext cx="18136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I – industrial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7681285" y="3787335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509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2,5</a:t>
            </a:r>
            <a:r>
              <a:rPr lang="ro-RO" b="1" dirty="0" smtClean="0">
                <a:solidFill>
                  <a:srgbClr val="7030A0"/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tx1"/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tx1"/>
                </a:solidFill>
              </a:rPr>
              <a:t>2,5</a:t>
            </a:r>
            <a:r>
              <a:rPr lang="ro-RO" b="1" u="sng" dirty="0" smtClean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tx1"/>
                </a:solidFill>
              </a:rPr>
              <a:t>nu coincid </a:t>
            </a:r>
            <a:r>
              <a:rPr lang="ro-RO" b="1" dirty="0">
                <a:solidFill>
                  <a:schemeClr val="tx1"/>
                </a:solidFill>
              </a:rPr>
              <a:t>pentru cei doi </a:t>
            </a:r>
            <a:r>
              <a:rPr lang="ro-RO" b="1" dirty="0" smtClean="0">
                <a:solidFill>
                  <a:schemeClr val="tx1"/>
                </a:solidFill>
              </a:rPr>
              <a:t>indicatori)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tx1"/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tx1"/>
                </a:solidFill>
              </a:rPr>
              <a:t>10</a:t>
            </a:r>
            <a:r>
              <a:rPr lang="ro-RO" b="1" u="sng" dirty="0" smtClean="0">
                <a:solidFill>
                  <a:schemeClr val="tx1"/>
                </a:solidFill>
              </a:rPr>
              <a:t> și PM</a:t>
            </a:r>
            <a:r>
              <a:rPr lang="ro-RO" b="1" u="sng" baseline="-25000" dirty="0" smtClean="0">
                <a:solidFill>
                  <a:schemeClr val="tx1"/>
                </a:solidFill>
              </a:rPr>
              <a:t>2,5</a:t>
            </a:r>
            <a:r>
              <a:rPr lang="ro-RO" b="1" u="sng" dirty="0" smtClean="0">
                <a:solidFill>
                  <a:schemeClr val="tx1"/>
                </a:solidFill>
              </a:rPr>
              <a:t> </a:t>
            </a:r>
            <a:r>
              <a:rPr lang="ro-RO" b="1" dirty="0" smtClean="0">
                <a:solidFill>
                  <a:schemeClr val="tx1"/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tx1"/>
                </a:solidFill>
              </a:rPr>
              <a:t>coincid</a:t>
            </a:r>
            <a:r>
              <a:rPr lang="ro-RO" b="1" dirty="0" smtClean="0">
                <a:solidFill>
                  <a:schemeClr val="tx1"/>
                </a:solidFill>
              </a:rPr>
              <a:t> pentru cei doi indicatori)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parte, cu evidențierea numărului de zile cu „creșteri„ negative (neconcordanța dintre rezultate POIM și RNMCA).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819" y="1041767"/>
            <a:ext cx="5512822" cy="4309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22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Municipiul Târgu Jiu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GJ1, GJ2, GJ3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2" y="2827315"/>
            <a:ext cx="2641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: Str. </a:t>
            </a:r>
            <a:r>
              <a:rPr lang="en-US" dirty="0" err="1"/>
              <a:t>Unirii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2581" y="4214531"/>
            <a:ext cx="2574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/>
              <a:t>: Str. </a:t>
            </a:r>
            <a:r>
              <a:rPr lang="en-US" dirty="0" err="1"/>
              <a:t>Unirii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</a:t>
            </a: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0189" y="1246917"/>
            <a:ext cx="271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: Str. </a:t>
            </a:r>
            <a:r>
              <a:rPr lang="en-US" dirty="0" err="1"/>
              <a:t>Traian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</a:t>
            </a:r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2562240" y="4339646"/>
            <a:ext cx="3223418" cy="59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06671" y="1616249"/>
            <a:ext cx="3594788" cy="862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22812" y="3327810"/>
            <a:ext cx="2207029" cy="87283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8-Point Star 15"/>
          <p:cNvSpPr/>
          <p:nvPr/>
        </p:nvSpPr>
        <p:spPr>
          <a:xfrm>
            <a:off x="1772394" y="505586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2609268" y="5068695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3390282" y="504994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4201167" y="5062044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0" name="8-Point Star 19"/>
          <p:cNvSpPr/>
          <p:nvPr/>
        </p:nvSpPr>
        <p:spPr>
          <a:xfrm>
            <a:off x="5008170" y="5068695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21" name="8-Point Star 20"/>
          <p:cNvSpPr/>
          <p:nvPr/>
        </p:nvSpPr>
        <p:spPr>
          <a:xfrm>
            <a:off x="5853340" y="5062044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22" name="8-Point Star 21"/>
          <p:cNvSpPr/>
          <p:nvPr/>
        </p:nvSpPr>
        <p:spPr>
          <a:xfrm>
            <a:off x="1781180" y="605616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2622435" y="6036014"/>
            <a:ext cx="648000" cy="576000"/>
          </a:xfrm>
          <a:prstGeom prst="star8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24" name="8-Point Star 23"/>
          <p:cNvSpPr/>
          <p:nvPr/>
        </p:nvSpPr>
        <p:spPr>
          <a:xfrm>
            <a:off x="3477526" y="5958457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25" name="8-Point Star 24"/>
          <p:cNvSpPr/>
          <p:nvPr/>
        </p:nvSpPr>
        <p:spPr>
          <a:xfrm>
            <a:off x="4257102" y="5970553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020258" y="596527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5875349" y="593647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740" y="5218530"/>
            <a:ext cx="192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</a:t>
            </a:r>
          </a:p>
          <a:p>
            <a:r>
              <a:rPr lang="ro-RO" b="1" dirty="0" smtClean="0"/>
              <a:t>Campaniilor</a:t>
            </a:r>
          </a:p>
          <a:p>
            <a:r>
              <a:rPr lang="ro-RO" b="1" dirty="0" smtClean="0"/>
              <a:t>CI, CII, CIII, CIV, CV</a:t>
            </a:r>
            <a:endParaRPr lang="en-US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958984" y="512141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929796" y="596198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03175"/>
              </p:ext>
            </p:extLst>
          </p:nvPr>
        </p:nvGraphicFramePr>
        <p:xfrm>
          <a:off x="8548632" y="2803623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xmlns="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xmlns="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:a16="http://schemas.microsoft.com/office/drawing/2014/main" xmlns="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xmlns="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233420"/>
                  </a:ext>
                </a:extLst>
              </a:tr>
            </a:tbl>
          </a:graphicData>
        </a:graphic>
      </p:graphicFrame>
      <p:sp>
        <p:nvSpPr>
          <p:cNvPr id="33" name="8-Point Star 32"/>
          <p:cNvSpPr/>
          <p:nvPr/>
        </p:nvSpPr>
        <p:spPr>
          <a:xfrm>
            <a:off x="11387864" y="3676402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9128605" y="3681502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5" name="8-Point Star 34"/>
          <p:cNvSpPr/>
          <p:nvPr/>
        </p:nvSpPr>
        <p:spPr>
          <a:xfrm>
            <a:off x="9157181" y="2925314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10431046" y="3338703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7" name="TextBox 36"/>
          <p:cNvSpPr txBox="1"/>
          <p:nvPr/>
        </p:nvSpPr>
        <p:spPr>
          <a:xfrm>
            <a:off x="8391342" y="2106076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sp>
        <p:nvSpPr>
          <p:cNvPr id="38" name="8-Point Star 37"/>
          <p:cNvSpPr/>
          <p:nvPr/>
        </p:nvSpPr>
        <p:spPr>
          <a:xfrm>
            <a:off x="9802720" y="3681502"/>
            <a:ext cx="251269" cy="220812"/>
          </a:xfrm>
          <a:prstGeom prst="star8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949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Cele mai mari concentrații au fost obținute în perioada de iarnă, la toate locațiile (luna noiembrie);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GJ2;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Pentru locațiile GJ1 și GJ2 concentrațiile medii au valori apropiate (38,07 µg/m</a:t>
            </a:r>
            <a:r>
              <a:rPr lang="ro-RO" baseline="30000" dirty="0" smtClean="0"/>
              <a:t>3</a:t>
            </a:r>
            <a:r>
              <a:rPr lang="ro-RO" dirty="0" smtClean="0"/>
              <a:t>, 40,68 µg/m</a:t>
            </a:r>
            <a:r>
              <a:rPr lang="ro-RO" baseline="30000" dirty="0" smtClean="0"/>
              <a:t>3 </a:t>
            </a:r>
            <a:r>
              <a:rPr lang="ro-RO" dirty="0" smtClean="0"/>
              <a:t>) ceea ce indică o bună reprezentativitate a locațiilor </a:t>
            </a:r>
            <a:r>
              <a:rPr lang="ro-RO" dirty="0"/>
              <a:t>propuse </a:t>
            </a:r>
            <a:r>
              <a:rPr lang="ro-RO" dirty="0" smtClean="0"/>
              <a:t>(GJ1 </a:t>
            </a:r>
            <a:r>
              <a:rPr lang="ro-RO" dirty="0"/>
              <a:t>și </a:t>
            </a:r>
            <a:r>
              <a:rPr lang="ro-RO" dirty="0" smtClean="0"/>
              <a:t>GJ2);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GJ2;</a:t>
            </a:r>
            <a:endParaRPr lang="ro-RO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72262"/>
              </p:ext>
            </p:extLst>
          </p:nvPr>
        </p:nvGraphicFramePr>
        <p:xfrm>
          <a:off x="216929" y="1282154"/>
          <a:ext cx="3825559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039279"/>
              </p:ext>
            </p:extLst>
          </p:nvPr>
        </p:nvGraphicFramePr>
        <p:xfrm>
          <a:off x="4262954" y="1282154"/>
          <a:ext cx="3808705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592323"/>
              </p:ext>
            </p:extLst>
          </p:nvPr>
        </p:nvGraphicFramePr>
        <p:xfrm>
          <a:off x="8223135" y="1282154"/>
          <a:ext cx="3808705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356838"/>
              </p:ext>
            </p:extLst>
          </p:nvPr>
        </p:nvGraphicFramePr>
        <p:xfrm>
          <a:off x="216929" y="3519268"/>
          <a:ext cx="4845522" cy="313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37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1271"/>
              </p:ext>
            </p:extLst>
          </p:nvPr>
        </p:nvGraphicFramePr>
        <p:xfrm>
          <a:off x="301839" y="446049"/>
          <a:ext cx="11639227" cy="605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8-Point Star 5"/>
          <p:cNvSpPr/>
          <p:nvPr/>
        </p:nvSpPr>
        <p:spPr>
          <a:xfrm>
            <a:off x="9572776" y="2670536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7" name="8-Point Star 6"/>
          <p:cNvSpPr/>
          <p:nvPr/>
        </p:nvSpPr>
        <p:spPr>
          <a:xfrm>
            <a:off x="7563801" y="2670536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8" name="8-Point Star 7"/>
          <p:cNvSpPr/>
          <p:nvPr/>
        </p:nvSpPr>
        <p:spPr>
          <a:xfrm>
            <a:off x="671740" y="2670536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11293066" y="2670536"/>
            <a:ext cx="648000" cy="576000"/>
          </a:xfrm>
          <a:prstGeom prst="star8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4550179" y="2670536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5098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2560" y="3652580"/>
            <a:ext cx="694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Observații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Cele mai mari concentrații au fost obținute în perioada de iarnă, la toate locațiile (luna noiembrie);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GJ2;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Pentru locațiile GJ1 și GJ2 concentrațiile medii au valori apropiate (28,24 µg/m</a:t>
            </a:r>
            <a:r>
              <a:rPr lang="ro-RO" baseline="30000" dirty="0" smtClean="0"/>
              <a:t>3</a:t>
            </a:r>
            <a:r>
              <a:rPr lang="ro-RO" dirty="0" smtClean="0"/>
              <a:t>, 30,00 µg/m</a:t>
            </a:r>
            <a:r>
              <a:rPr lang="ro-RO" baseline="30000" dirty="0" smtClean="0"/>
              <a:t>3 </a:t>
            </a:r>
            <a:r>
              <a:rPr lang="ro-RO" dirty="0" smtClean="0"/>
              <a:t>) ceea ce indică o bună reprezentativitate a locațiilor </a:t>
            </a:r>
            <a:r>
              <a:rPr lang="ro-RO" dirty="0"/>
              <a:t>propuse </a:t>
            </a:r>
            <a:r>
              <a:rPr lang="ro-RO" dirty="0" smtClean="0"/>
              <a:t>(GJ1 </a:t>
            </a:r>
            <a:r>
              <a:rPr lang="ro-RO" dirty="0"/>
              <a:t>și </a:t>
            </a:r>
            <a:r>
              <a:rPr lang="ro-RO" dirty="0" smtClean="0"/>
              <a:t>GJ2) </a:t>
            </a:r>
            <a:endParaRPr lang="ro-RO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562227"/>
              </p:ext>
            </p:extLst>
          </p:nvPr>
        </p:nvGraphicFramePr>
        <p:xfrm>
          <a:off x="103699" y="1239480"/>
          <a:ext cx="390704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553771"/>
              </p:ext>
            </p:extLst>
          </p:nvPr>
        </p:nvGraphicFramePr>
        <p:xfrm>
          <a:off x="4152765" y="1239480"/>
          <a:ext cx="390704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88377"/>
              </p:ext>
            </p:extLst>
          </p:nvPr>
        </p:nvGraphicFramePr>
        <p:xfrm>
          <a:off x="8185419" y="1239480"/>
          <a:ext cx="390704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049028"/>
              </p:ext>
            </p:extLst>
          </p:nvPr>
        </p:nvGraphicFramePr>
        <p:xfrm>
          <a:off x="103699" y="3505605"/>
          <a:ext cx="4983690" cy="305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55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868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 la toate cele 3 locații;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GJ1;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Pentru locațiile GJ1 și </a:t>
            </a:r>
            <a:r>
              <a:rPr lang="ro-RO" dirty="0" smtClean="0"/>
              <a:t>GJ3 </a:t>
            </a:r>
            <a:r>
              <a:rPr lang="ro-RO" dirty="0"/>
              <a:t>concentrațiile medii au valori apropiate </a:t>
            </a:r>
            <a:r>
              <a:rPr lang="ro-RO" dirty="0" smtClean="0"/>
              <a:t>(2,89 ng/m</a:t>
            </a:r>
            <a:r>
              <a:rPr lang="ro-RO" baseline="30000" dirty="0" smtClean="0"/>
              <a:t>3</a:t>
            </a:r>
            <a:r>
              <a:rPr lang="ro-RO" dirty="0"/>
              <a:t>, </a:t>
            </a:r>
            <a:r>
              <a:rPr lang="ro-RO" dirty="0" smtClean="0"/>
              <a:t>2,52 ng/m</a:t>
            </a:r>
            <a:r>
              <a:rPr lang="ro-RO" baseline="30000" dirty="0" smtClean="0"/>
              <a:t>3 </a:t>
            </a:r>
            <a:r>
              <a:rPr lang="ro-RO" dirty="0"/>
              <a:t>) ceea ce </a:t>
            </a:r>
            <a:r>
              <a:rPr lang="ro-RO" dirty="0" smtClean="0"/>
              <a:t>poate indica </a:t>
            </a:r>
            <a:r>
              <a:rPr lang="ro-RO" dirty="0"/>
              <a:t>o bună reprezentativitate a locațiilor </a:t>
            </a:r>
            <a:r>
              <a:rPr lang="ro-RO" dirty="0" smtClean="0"/>
              <a:t>propuse (GJ1 </a:t>
            </a:r>
            <a:r>
              <a:rPr lang="ro-RO" dirty="0"/>
              <a:t>și </a:t>
            </a:r>
            <a:r>
              <a:rPr lang="ro-RO" dirty="0" smtClean="0"/>
              <a:t>GJ3) </a:t>
            </a:r>
            <a:endParaRPr lang="ro-RO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693572"/>
              </p:ext>
            </p:extLst>
          </p:nvPr>
        </p:nvGraphicFramePr>
        <p:xfrm>
          <a:off x="174605" y="1232050"/>
          <a:ext cx="396866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049754"/>
              </p:ext>
            </p:extLst>
          </p:nvPr>
        </p:nvGraphicFramePr>
        <p:xfrm>
          <a:off x="4268140" y="1232050"/>
          <a:ext cx="396866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81853"/>
              </p:ext>
            </p:extLst>
          </p:nvPr>
        </p:nvGraphicFramePr>
        <p:xfrm>
          <a:off x="8361675" y="1232050"/>
          <a:ext cx="374946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427714"/>
              </p:ext>
            </p:extLst>
          </p:nvPr>
        </p:nvGraphicFramePr>
        <p:xfrm>
          <a:off x="174605" y="3490745"/>
          <a:ext cx="4751958" cy="304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1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05733"/>
              </p:ext>
            </p:extLst>
          </p:nvPr>
        </p:nvGraphicFramePr>
        <p:xfrm>
          <a:off x="3285064" y="4241570"/>
          <a:ext cx="449193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289">
                  <a:extLst>
                    <a:ext uri="{9D8B030D-6E8A-4147-A177-3AD203B41FA5}">
                      <a16:colId xmlns:a16="http://schemas.microsoft.com/office/drawing/2014/main" xmlns="" val="2237424392"/>
                    </a:ext>
                  </a:extLst>
                </a:gridCol>
                <a:gridCol w="714894">
                  <a:extLst>
                    <a:ext uri="{9D8B030D-6E8A-4147-A177-3AD203B41FA5}">
                      <a16:colId xmlns:a16="http://schemas.microsoft.com/office/drawing/2014/main" xmlns="" val="2951162878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xmlns="" val="4274124013"/>
                    </a:ext>
                  </a:extLst>
                </a:gridCol>
                <a:gridCol w="1305098">
                  <a:extLst>
                    <a:ext uri="{9D8B030D-6E8A-4147-A177-3AD203B41FA5}">
                      <a16:colId xmlns:a16="http://schemas.microsoft.com/office/drawing/2014/main" xmlns="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xmlns="" val="3068615697"/>
                    </a:ext>
                  </a:extLst>
                </a:gridCol>
                <a:gridCol w="640461">
                  <a:extLst>
                    <a:ext uri="{9D8B030D-6E8A-4147-A177-3AD203B41FA5}">
                      <a16:colId xmlns:a16="http://schemas.microsoft.com/office/drawing/2014/main" xmlns="" val="3109302681"/>
                    </a:ext>
                  </a:extLst>
                </a:gridCol>
              </a:tblGrid>
              <a:tr h="263928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048942"/>
                  </a:ext>
                </a:extLst>
              </a:tr>
              <a:tr h="139237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GJ1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u="none" strike="noStrike" dirty="0" smtClean="0">
                          <a:effectLst/>
                        </a:rPr>
                        <a:t>GJ2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GJ3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216929" y="4992024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GJ-4</a:t>
            </a:r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216929" y="1527222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553" y="2693651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41904"/>
              </p:ext>
            </p:extLst>
          </p:nvPr>
        </p:nvGraphicFramePr>
        <p:xfrm>
          <a:off x="10652735" y="2470527"/>
          <a:ext cx="1273652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8">
                  <a:extLst>
                    <a:ext uri="{9D8B030D-6E8A-4147-A177-3AD203B41FA5}">
                      <a16:colId xmlns:a16="http://schemas.microsoft.com/office/drawing/2014/main" xmlns="" val="4205808984"/>
                    </a:ext>
                  </a:extLst>
                </a:gridCol>
                <a:gridCol w="821214">
                  <a:extLst>
                    <a:ext uri="{9D8B030D-6E8A-4147-A177-3AD203B41FA5}">
                      <a16:colId xmlns:a16="http://schemas.microsoft.com/office/drawing/2014/main" xmlns="" val="14972959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PM2,5/PM10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48487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u="none" strike="noStrike" dirty="0" smtClean="0">
                          <a:effectLst/>
                        </a:rPr>
                        <a:t>GJ</a:t>
                      </a:r>
                      <a:r>
                        <a:rPr lang="en-US" sz="1100" b="1" u="none" strike="noStrike" dirty="0" smtClean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 smtClean="0">
                          <a:effectLst/>
                        </a:rPr>
                        <a:t>0.74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13698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u="none" strike="noStrike" dirty="0" smtClean="0">
                          <a:effectLst/>
                        </a:rPr>
                        <a:t>GJ</a:t>
                      </a:r>
                      <a:r>
                        <a:rPr lang="en-US" sz="1100" b="1" u="none" strike="noStrike" dirty="0" smtClean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b="1" u="none" strike="noStrike" dirty="0" smtClean="0">
                          <a:effectLst/>
                        </a:rPr>
                        <a:t>0.74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93282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u="none" strike="noStrike" dirty="0" smtClean="0">
                          <a:effectLst/>
                        </a:rPr>
                        <a:t>GJ</a:t>
                      </a:r>
                      <a:r>
                        <a:rPr lang="en-US" sz="1100" b="0" u="none" strike="noStrike" dirty="0" smtClean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 smtClean="0">
                          <a:effectLst/>
                        </a:rPr>
                        <a:t>0.66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6929358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667" y="3616981"/>
            <a:ext cx="4029637" cy="31913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05987"/>
              </p:ext>
            </p:extLst>
          </p:nvPr>
        </p:nvGraphicFramePr>
        <p:xfrm>
          <a:off x="3623811" y="162748"/>
          <a:ext cx="7767637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8603973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901897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4519609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9785678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6072304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407138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118386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2878268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4983292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73911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8071678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4187359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774512365"/>
                    </a:ext>
                  </a:extLst>
                </a:gridCol>
              </a:tblGrid>
              <a:tr h="1272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52160443"/>
                  </a:ext>
                </a:extLst>
              </a:tr>
              <a:tr h="7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918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1541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105.71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40.68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105.71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80771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3497157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35490"/>
              </p:ext>
            </p:extLst>
          </p:nvPr>
        </p:nvGraphicFramePr>
        <p:xfrm>
          <a:off x="3623810" y="1509519"/>
          <a:ext cx="7767637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30350843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3270605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8651946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8918947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6525639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983655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280859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5945300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4914629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3742851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9639715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691168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69730140"/>
                    </a:ext>
                  </a:extLst>
                </a:gridCol>
              </a:tblGrid>
              <a:tr h="500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 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5805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39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02849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76.18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10452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1482071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15272"/>
              </p:ext>
            </p:extLst>
          </p:nvPr>
        </p:nvGraphicFramePr>
        <p:xfrm>
          <a:off x="3623810" y="2693651"/>
          <a:ext cx="5060948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279687728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187499999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309776167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314260439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228715668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279865839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197301159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43230617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24838423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480081820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2249593034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xmlns="" val="239425031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627931762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455195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 BaP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070145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9.22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14643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31506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GJ3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5541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1757</Words>
  <Application>Microsoft Office PowerPoint</Application>
  <PresentationFormat>Widescreen</PresentationFormat>
  <Paragraphs>664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65</cp:revision>
  <dcterms:created xsi:type="dcterms:W3CDTF">2022-01-26T07:33:02Z</dcterms:created>
  <dcterms:modified xsi:type="dcterms:W3CDTF">2023-04-12T14:28:56Z</dcterms:modified>
</cp:coreProperties>
</file>