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4" r:id="rId2"/>
    <p:sldId id="263" r:id="rId3"/>
    <p:sldId id="264" r:id="rId4"/>
    <p:sldId id="260" r:id="rId5"/>
    <p:sldId id="266" r:id="rId6"/>
    <p:sldId id="267" r:id="rId7"/>
    <p:sldId id="268" r:id="rId8"/>
    <p:sldId id="269" r:id="rId9"/>
    <p:sldId id="27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92" d="100"/>
          <a:sy n="92" d="100"/>
        </p:scale>
        <p:origin x="45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D:\POIM\ICSI\cristina\cristina%20Iulie%202022\Final%20CENTRALIZARE%20REZULTATE%20CAMPANII%20PM%20GALATIf.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D:\POIM\ICSI\cristina\cristina%20Iulie%202022\Final%20CENTRALIZARE%20REZULTATE%20CAMPANII%20BaP%20GALATIf.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D:\POIM\ICSI\cristina\cristina%20Iulie%202022\Final%20CENTRALIZARE%20REZULTATE%20CAMPANII%20BaP%20GALATIf.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D:\POIM\ICSI\cristina\cristina%20Iulie%202022\Final%20CENTRALIZARE%20REZULTATE%20CAMPANII%20BaP%20GALATIf.xlsx" TargetMode="External"/><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D:\POIM\ICSI\cristina\cristina%20Iulie%202022\Final%20CENTRALIZARE%20REZULTATE%20CAMPANII%20PM%20GALATIf.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POIM\ICSI\cristina\cristina%20Iulie%202022\Final%20CENTRALIZARE%20REZULTATE%20CAMPANII%20PM%20GALATIf.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POIM\ICSI\cristina\cristina%20Iulie%202022\Final%20CENTRALIZARE%20REZULTATE%20CAMPANII%20PM%20GALATIf.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POIM\ICSI\cristina\cristina%20Iulie%202022\Final%20CENTRALIZARE%20REZULTATE%20CAMPANII%20PM%20GALATIf.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POIM\ICSI\cristina\cristina%20Iulie%202022\Final%20CENTRALIZARE%20REZULTATE%20CAMPANII%20PM%20GALATIf.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D:\POIM\ICSI\cristina\cristina%20Iulie%202022\Final%20CENTRALIZARE%20REZULTATE%20CAMPANII%20PM%20GALATIf.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D:\POIM\ICSI\cristina\cristina%20Iulie%202022\Final%20CENTRALIZARE%20REZULTATE%20CAMPANII%20PM%20GALATIf.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D:\POIM\ICSI\cristina\cristina%20Iulie%202022\Final%20CENTRALIZARE%20REZULTATE%20CAMPANII%20BaP%20GALATIf.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ro-RO"/>
              <a:t>PM</a:t>
            </a:r>
            <a:r>
              <a:rPr lang="ro-RO" baseline="-25000"/>
              <a:t>10 </a:t>
            </a:r>
            <a:r>
              <a:rPr lang="ro-RO"/>
              <a:t>- </a:t>
            </a:r>
            <a:r>
              <a:rPr lang="en-US"/>
              <a:t>Loca</a:t>
            </a:r>
            <a:r>
              <a:rPr lang="ro-RO"/>
              <a:t>ția</a:t>
            </a:r>
            <a:r>
              <a:rPr lang="en-US"/>
              <a:t> </a:t>
            </a:r>
            <a:r>
              <a:rPr lang="ro-RO"/>
              <a:t>GL1</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6435-4A1C-B8B5-3D3C93FB57A0}"/>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3-6435-4A1C-B8B5-3D3C93FB57A0}"/>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6435-4A1C-B8B5-3D3C93FB57A0}"/>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7-6435-4A1C-B8B5-3D3C93FB57A0}"/>
              </c:ext>
            </c:extLst>
          </c:dPt>
          <c:dLbls>
            <c:dLbl>
              <c:idx val="2"/>
              <c:layout>
                <c:manualLayout>
                  <c:x val="-6.7332771784164636E-2"/>
                  <c:y val="9.7024517790056507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435-4A1C-B8B5-3D3C93FB57A0}"/>
                </c:ext>
                <c:ext xmlns:c15="http://schemas.microsoft.com/office/drawing/2012/chart" uri="{CE6537A1-D6FC-4f65-9D91-7224C49458BB}">
                  <c15:layout>
                    <c:manualLayout>
                      <c:w val="7.2295589585759171E-2"/>
                      <c:h val="6.8506949285590146E-2"/>
                    </c:manualLayout>
                  </c15:layout>
                </c:ext>
              </c:extLst>
            </c:dLbl>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('centralizare rezultate PM'!$H$4,'centralizare rezultate PM'!$N$4,'centralizare rezultate PM'!$T$4,'centralizare rezultate PM'!$Z$4,'centralizare rezultate PM'!$AF$4)</c:f>
              <c:numCache>
                <c:formatCode>0.00</c:formatCode>
                <c:ptCount val="4"/>
                <c:pt idx="0">
                  <c:v>21.105072463767602</c:v>
                </c:pt>
                <c:pt idx="1">
                  <c:v>25.09057971014488</c:v>
                </c:pt>
                <c:pt idx="2" formatCode="General">
                  <c:v>20.923913043478574</c:v>
                </c:pt>
                <c:pt idx="3" formatCode="General">
                  <c:v>31.250000000000082</c:v>
                </c:pt>
              </c:numCache>
            </c:numRef>
          </c:val>
          <c:extLst xmlns:c16r2="http://schemas.microsoft.com/office/drawing/2015/06/chart">
            <c:ext xmlns:c16="http://schemas.microsoft.com/office/drawing/2014/chart" uri="{C3380CC4-5D6E-409C-BE32-E72D297353CC}">
              <c16:uniqueId val="{00000008-6435-4A1C-B8B5-3D3C93FB57A0}"/>
            </c:ext>
          </c:extLst>
        </c:ser>
        <c:ser>
          <c:idx val="1"/>
          <c:order val="1"/>
          <c:spPr>
            <a:solidFill>
              <a:schemeClr val="accent2"/>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A-6435-4A1C-B8B5-3D3C93FB57A0}"/>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C-6435-4A1C-B8B5-3D3C93FB57A0}"/>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E-6435-4A1C-B8B5-3D3C93FB57A0}"/>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10-6435-4A1C-B8B5-3D3C93FB57A0}"/>
              </c:ext>
            </c:extLst>
          </c:dPt>
          <c:dLbls>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('centralizare rezultate PM'!$H$5,'centralizare rezultate PM'!$N$5,'centralizare rezultate PM'!$T$5,'centralizare rezultate PM'!$Z$5,'centralizare rezultate PM'!$AF$5)</c:f>
              <c:numCache>
                <c:formatCode>0.00</c:formatCode>
                <c:ptCount val="4"/>
                <c:pt idx="0">
                  <c:v>24.184782608695201</c:v>
                </c:pt>
                <c:pt idx="1">
                  <c:v>33.24275362318847</c:v>
                </c:pt>
                <c:pt idx="2" formatCode="General">
                  <c:v>14.583333333333336</c:v>
                </c:pt>
                <c:pt idx="3">
                  <c:v>36.865942028985671</c:v>
                </c:pt>
              </c:numCache>
            </c:numRef>
          </c:val>
          <c:extLst xmlns:c16r2="http://schemas.microsoft.com/office/drawing/2015/06/chart">
            <c:ext xmlns:c16="http://schemas.microsoft.com/office/drawing/2014/chart" uri="{C3380CC4-5D6E-409C-BE32-E72D297353CC}">
              <c16:uniqueId val="{00000011-6435-4A1C-B8B5-3D3C93FB57A0}"/>
            </c:ext>
          </c:extLst>
        </c:ser>
        <c:ser>
          <c:idx val="2"/>
          <c:order val="2"/>
          <c:spPr>
            <a:solidFill>
              <a:schemeClr val="accent3"/>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13-6435-4A1C-B8B5-3D3C93FB57A0}"/>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15-6435-4A1C-B8B5-3D3C93FB57A0}"/>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17-6435-4A1C-B8B5-3D3C93FB57A0}"/>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19-6435-4A1C-B8B5-3D3C93FB57A0}"/>
              </c:ext>
            </c:extLst>
          </c:dPt>
          <c:dLbls>
            <c:dLbl>
              <c:idx val="0"/>
              <c:layout>
                <c:manualLayout>
                  <c:x val="1.9638757319523907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6435-4A1C-B8B5-3D3C93FB57A0}"/>
                </c:ext>
                <c:ext xmlns:c15="http://schemas.microsoft.com/office/drawing/2012/chart" uri="{CE6537A1-D6FC-4f65-9D91-7224C49458BB}"/>
              </c:extLst>
            </c:dLbl>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('centralizare rezultate PM'!$H$6,'centralizare rezultate PM'!$N$6,'centralizare rezultate PM'!$T$6,'centralizare rezultate PM'!$Z$6,'centralizare rezultate PM'!$AF$6)</c:f>
              <c:numCache>
                <c:formatCode>0.00</c:formatCode>
                <c:ptCount val="4"/>
                <c:pt idx="0">
                  <c:v>15.760869565217064</c:v>
                </c:pt>
                <c:pt idx="1">
                  <c:v>37.771739130434348</c:v>
                </c:pt>
                <c:pt idx="2" formatCode="General">
                  <c:v>9.6014492753623681</c:v>
                </c:pt>
                <c:pt idx="3">
                  <c:v>38.043478260869399</c:v>
                </c:pt>
              </c:numCache>
            </c:numRef>
          </c:val>
          <c:extLst xmlns:c16r2="http://schemas.microsoft.com/office/drawing/2015/06/chart">
            <c:ext xmlns:c16="http://schemas.microsoft.com/office/drawing/2014/chart" uri="{C3380CC4-5D6E-409C-BE32-E72D297353CC}">
              <c16:uniqueId val="{0000001A-6435-4A1C-B8B5-3D3C93FB57A0}"/>
            </c:ext>
          </c:extLst>
        </c:ser>
        <c:dLbls>
          <c:showLegendKey val="0"/>
          <c:showVal val="0"/>
          <c:showCatName val="0"/>
          <c:showSerName val="0"/>
          <c:showPercent val="0"/>
          <c:showBubbleSize val="0"/>
        </c:dLbls>
        <c:gapWidth val="219"/>
        <c:overlap val="-27"/>
        <c:axId val="483079496"/>
        <c:axId val="483079888"/>
      </c:barChart>
      <c:catAx>
        <c:axId val="483079496"/>
        <c:scaling>
          <c:orientation val="minMax"/>
        </c:scaling>
        <c:delete val="1"/>
        <c:axPos val="b"/>
        <c:numFmt formatCode="General" sourceLinked="1"/>
        <c:majorTickMark val="none"/>
        <c:minorTickMark val="none"/>
        <c:tickLblPos val="nextTo"/>
        <c:crossAx val="483079888"/>
        <c:crosses val="autoZero"/>
        <c:auto val="1"/>
        <c:lblAlgn val="ctr"/>
        <c:lblOffset val="100"/>
        <c:noMultiLvlLbl val="0"/>
      </c:catAx>
      <c:valAx>
        <c:axId val="483079888"/>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83079496"/>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ro-RO" dirty="0"/>
              <a:t>Benzo(a)piren - </a:t>
            </a:r>
            <a:r>
              <a:rPr lang="en-US" dirty="0" err="1"/>
              <a:t>Loca</a:t>
            </a:r>
            <a:r>
              <a:rPr lang="ro-RO" dirty="0"/>
              <a:t>ția </a:t>
            </a:r>
            <a:r>
              <a:rPr lang="ro-RO" dirty="0" smtClean="0"/>
              <a:t>GL2</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545F-4FC9-BF68-87737FDA5E0F}"/>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3-545F-4FC9-BF68-87737FDA5E0F}"/>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545F-4FC9-BF68-87737FDA5E0F}"/>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7-545F-4FC9-BF68-87737FDA5E0F}"/>
              </c:ext>
            </c:extLst>
          </c:dPt>
          <c:cat>
            <c:strLit>
              <c:ptCount val="4"/>
              <c:pt idx="0">
                <c:v>1</c:v>
              </c:pt>
              <c:pt idx="1">
                <c:v>2</c:v>
              </c:pt>
              <c:pt idx="2">
                <c:v>3</c:v>
              </c:pt>
              <c:pt idx="3">
                <c:v>4</c:v>
              </c:pt>
              <c:extLst>
                <c:ext xmlns:c15="http://schemas.microsoft.com/office/drawing/2012/chart" uri="{02D57815-91ED-43cb-92C2-25804820EDAC}">
                  <c15:autoCat val="1"/>
                </c:ext>
              </c:extLst>
            </c:strLit>
          </c:cat>
          <c:val>
            <c:numRef>
              <c:f>('centralizare rezultate PM_RNMCA'!$C$7,'centralizare rezultate PM_RNMCA'!$D$7,'centralizare rezultate PM_RNMCA'!$E$7,'centralizare rezultate PM_RNMCA'!$F$7,'centralizare rezultate PM_RNMCA'!$G$7)</c:f>
              <c:numCache>
                <c:formatCode>0.00</c:formatCode>
                <c:ptCount val="4"/>
                <c:pt idx="0">
                  <c:v>3.8</c:v>
                </c:pt>
                <c:pt idx="1">
                  <c:v>1.46</c:v>
                </c:pt>
                <c:pt idx="2" formatCode="General">
                  <c:v>0.73</c:v>
                </c:pt>
                <c:pt idx="3" formatCode="General">
                  <c:v>0.05</c:v>
                </c:pt>
              </c:numCache>
              <c:extLst xmlns:c16r2="http://schemas.microsoft.com/office/drawing/2015/06/chart"/>
            </c:numRef>
          </c:val>
          <c:extLst xmlns:c16r2="http://schemas.microsoft.com/office/drawing/2015/06/chart">
            <c:ext xmlns:c16="http://schemas.microsoft.com/office/drawing/2014/chart" uri="{C3380CC4-5D6E-409C-BE32-E72D297353CC}">
              <c16:uniqueId val="{00000008-545F-4FC9-BF68-87737FDA5E0F}"/>
            </c:ext>
          </c:extLst>
        </c:ser>
        <c:ser>
          <c:idx val="1"/>
          <c:order val="1"/>
          <c:spPr>
            <a:solidFill>
              <a:schemeClr val="accent2"/>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A-545F-4FC9-BF68-87737FDA5E0F}"/>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C-545F-4FC9-BF68-87737FDA5E0F}"/>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E-545F-4FC9-BF68-87737FDA5E0F}"/>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10-545F-4FC9-BF68-87737FDA5E0F}"/>
              </c:ext>
            </c:extLst>
          </c:dPt>
          <c:cat>
            <c:strLit>
              <c:ptCount val="4"/>
              <c:pt idx="0">
                <c:v>1</c:v>
              </c:pt>
              <c:pt idx="1">
                <c:v>2</c:v>
              </c:pt>
              <c:pt idx="2">
                <c:v>3</c:v>
              </c:pt>
              <c:pt idx="3">
                <c:v>4</c:v>
              </c:pt>
              <c:extLst>
                <c:ext xmlns:c15="http://schemas.microsoft.com/office/drawing/2012/chart" uri="{02D57815-91ED-43cb-92C2-25804820EDAC}">
                  <c15:autoCat val="1"/>
                </c:ext>
              </c:extLst>
            </c:strLit>
          </c:cat>
          <c:val>
            <c:numRef>
              <c:f>('centralizare rezultate PM_RNMCA'!$C$8,'centralizare rezultate PM_RNMCA'!$D$8,'centralizare rezultate PM_RNMCA'!$E$8,'centralizare rezultate PM_RNMCA'!$F$8,'centralizare rezultate PM_RNMCA'!$G$8)</c:f>
              <c:numCache>
                <c:formatCode>General</c:formatCode>
                <c:ptCount val="4"/>
                <c:pt idx="0" formatCode="0.00">
                  <c:v>2.16</c:v>
                </c:pt>
                <c:pt idx="1">
                  <c:v>1.94</c:v>
                </c:pt>
                <c:pt idx="2">
                  <c:v>0.68</c:v>
                </c:pt>
                <c:pt idx="3">
                  <c:v>0.05</c:v>
                </c:pt>
              </c:numCache>
              <c:extLst xmlns:c16r2="http://schemas.microsoft.com/office/drawing/2015/06/chart"/>
            </c:numRef>
          </c:val>
          <c:extLst xmlns:c16r2="http://schemas.microsoft.com/office/drawing/2015/06/chart">
            <c:ext xmlns:c16="http://schemas.microsoft.com/office/drawing/2014/chart" uri="{C3380CC4-5D6E-409C-BE32-E72D297353CC}">
              <c16:uniqueId val="{00000011-545F-4FC9-BF68-87737FDA5E0F}"/>
            </c:ext>
          </c:extLst>
        </c:ser>
        <c:ser>
          <c:idx val="2"/>
          <c:order val="2"/>
          <c:spPr>
            <a:solidFill>
              <a:schemeClr val="accent3"/>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13-545F-4FC9-BF68-87737FDA5E0F}"/>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15-545F-4FC9-BF68-87737FDA5E0F}"/>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17-545F-4FC9-BF68-87737FDA5E0F}"/>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19-545F-4FC9-BF68-87737FDA5E0F}"/>
              </c:ext>
            </c:extLst>
          </c:dPt>
          <c:cat>
            <c:strLit>
              <c:ptCount val="4"/>
              <c:pt idx="0">
                <c:v>1</c:v>
              </c:pt>
              <c:pt idx="1">
                <c:v>2</c:v>
              </c:pt>
              <c:pt idx="2">
                <c:v>3</c:v>
              </c:pt>
              <c:pt idx="3">
                <c:v>4</c:v>
              </c:pt>
              <c:extLst>
                <c:ext xmlns:c15="http://schemas.microsoft.com/office/drawing/2012/chart" uri="{02D57815-91ED-43cb-92C2-25804820EDAC}">
                  <c15:autoCat val="1"/>
                </c:ext>
              </c:extLst>
            </c:strLit>
          </c:cat>
          <c:val>
            <c:numRef>
              <c:f>('centralizare rezultate PM_RNMCA'!$C$9,'centralizare rezultate PM_RNMCA'!$D$9,'centralizare rezultate PM_RNMCA'!$E$9,'centralizare rezultate PM_RNMCA'!$F$9,'centralizare rezultate PM_RNMCA'!$G$9)</c:f>
              <c:numCache>
                <c:formatCode>General</c:formatCode>
                <c:ptCount val="4"/>
                <c:pt idx="0" formatCode="0.00">
                  <c:v>0.16</c:v>
                </c:pt>
                <c:pt idx="1">
                  <c:v>0.49</c:v>
                </c:pt>
                <c:pt idx="2">
                  <c:v>1.39</c:v>
                </c:pt>
                <c:pt idx="3">
                  <c:v>0.04</c:v>
                </c:pt>
              </c:numCache>
              <c:extLst xmlns:c16r2="http://schemas.microsoft.com/office/drawing/2015/06/chart"/>
            </c:numRef>
          </c:val>
          <c:extLst xmlns:c16r2="http://schemas.microsoft.com/office/drawing/2015/06/chart">
            <c:ext xmlns:c16="http://schemas.microsoft.com/office/drawing/2014/chart" uri="{C3380CC4-5D6E-409C-BE32-E72D297353CC}">
              <c16:uniqueId val="{0000001A-545F-4FC9-BF68-87737FDA5E0F}"/>
            </c:ext>
          </c:extLst>
        </c:ser>
        <c:dLbls>
          <c:showLegendKey val="0"/>
          <c:showVal val="0"/>
          <c:showCatName val="0"/>
          <c:showSerName val="0"/>
          <c:showPercent val="0"/>
          <c:showBubbleSize val="0"/>
        </c:dLbls>
        <c:gapWidth val="219"/>
        <c:overlap val="-27"/>
        <c:axId val="240666928"/>
        <c:axId val="240667320"/>
      </c:barChart>
      <c:catAx>
        <c:axId val="240666928"/>
        <c:scaling>
          <c:orientation val="minMax"/>
        </c:scaling>
        <c:delete val="1"/>
        <c:axPos val="b"/>
        <c:numFmt formatCode="General" sourceLinked="1"/>
        <c:majorTickMark val="none"/>
        <c:minorTickMark val="none"/>
        <c:tickLblPos val="nextTo"/>
        <c:crossAx val="240667320"/>
        <c:crosses val="autoZero"/>
        <c:auto val="1"/>
        <c:lblAlgn val="ctr"/>
        <c:lblOffset val="100"/>
        <c:noMultiLvlLbl val="0"/>
      </c:catAx>
      <c:valAx>
        <c:axId val="240667320"/>
        <c:scaling>
          <c:orientation val="minMax"/>
          <c:max val="4"/>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40666928"/>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ro-RO" dirty="0"/>
              <a:t>Benzo(a)piren - </a:t>
            </a:r>
            <a:r>
              <a:rPr lang="en-US" dirty="0" err="1"/>
              <a:t>Loca</a:t>
            </a:r>
            <a:r>
              <a:rPr lang="ro-RO" dirty="0"/>
              <a:t>ția </a:t>
            </a:r>
            <a:r>
              <a:rPr lang="ro-RO" dirty="0" smtClean="0"/>
              <a:t>GL</a:t>
            </a:r>
            <a:r>
              <a:rPr lang="en-US" dirty="0" smtClean="0"/>
              <a:t>3</a:t>
            </a:r>
            <a:endParaRPr lang="en-US" dirty="0"/>
          </a:p>
        </c:rich>
      </c:tx>
      <c:layout>
        <c:manualLayout>
          <c:xMode val="edge"/>
          <c:yMode val="edge"/>
          <c:x val="0.2637074917265777"/>
          <c:y val="3.021038385826771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B051-4E9D-98D3-FA3CC822CA8A}"/>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3-B051-4E9D-98D3-FA3CC822CA8A}"/>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B051-4E9D-98D3-FA3CC822CA8A}"/>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7-B051-4E9D-98D3-FA3CC822CA8A}"/>
              </c:ext>
            </c:extLst>
          </c:dPt>
          <c:cat>
            <c:strLit>
              <c:ptCount val="4"/>
              <c:pt idx="0">
                <c:v>1</c:v>
              </c:pt>
              <c:pt idx="1">
                <c:v>2</c:v>
              </c:pt>
              <c:pt idx="2">
                <c:v>3</c:v>
              </c:pt>
              <c:pt idx="3">
                <c:v>4</c:v>
              </c:pt>
              <c:extLst>
                <c:ext xmlns:c15="http://schemas.microsoft.com/office/drawing/2012/chart" uri="{02D57815-91ED-43cb-92C2-25804820EDAC}">
                  <c15:autoCat val="1"/>
                </c:ext>
              </c:extLst>
            </c:strLit>
          </c:cat>
          <c:val>
            <c:numRef>
              <c:f>('centralizare rezultate PM_RNMCA'!$C$10,'centralizare rezultate PM_RNMCA'!$D$10,'centralizare rezultate PM_RNMCA'!$E$10,'centralizare rezultate PM_RNMCA'!$F$10,'centralizare rezultate PM_RNMCA'!$G$10)</c:f>
              <c:numCache>
                <c:formatCode>0.00</c:formatCode>
                <c:ptCount val="4"/>
                <c:pt idx="0">
                  <c:v>0.96</c:v>
                </c:pt>
                <c:pt idx="1">
                  <c:v>2.0299999999999998</c:v>
                </c:pt>
                <c:pt idx="2" formatCode="General">
                  <c:v>2.34</c:v>
                </c:pt>
                <c:pt idx="3" formatCode="General">
                  <c:v>0.02</c:v>
                </c:pt>
              </c:numCache>
              <c:extLst xmlns:c16r2="http://schemas.microsoft.com/office/drawing/2015/06/chart"/>
            </c:numRef>
          </c:val>
          <c:extLst xmlns:c16r2="http://schemas.microsoft.com/office/drawing/2015/06/chart">
            <c:ext xmlns:c16="http://schemas.microsoft.com/office/drawing/2014/chart" uri="{C3380CC4-5D6E-409C-BE32-E72D297353CC}">
              <c16:uniqueId val="{00000008-B051-4E9D-98D3-FA3CC822CA8A}"/>
            </c:ext>
          </c:extLst>
        </c:ser>
        <c:ser>
          <c:idx val="1"/>
          <c:order val="1"/>
          <c:spPr>
            <a:solidFill>
              <a:schemeClr val="accent2"/>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A-B051-4E9D-98D3-FA3CC822CA8A}"/>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C-B051-4E9D-98D3-FA3CC822CA8A}"/>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E-B051-4E9D-98D3-FA3CC822CA8A}"/>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10-B051-4E9D-98D3-FA3CC822CA8A}"/>
              </c:ext>
            </c:extLst>
          </c:dPt>
          <c:cat>
            <c:strLit>
              <c:ptCount val="4"/>
              <c:pt idx="0">
                <c:v>1</c:v>
              </c:pt>
              <c:pt idx="1">
                <c:v>2</c:v>
              </c:pt>
              <c:pt idx="2">
                <c:v>3</c:v>
              </c:pt>
              <c:pt idx="3">
                <c:v>4</c:v>
              </c:pt>
              <c:extLst>
                <c:ext xmlns:c15="http://schemas.microsoft.com/office/drawing/2012/chart" uri="{02D57815-91ED-43cb-92C2-25804820EDAC}">
                  <c15:autoCat val="1"/>
                </c:ext>
              </c:extLst>
            </c:strLit>
          </c:cat>
          <c:val>
            <c:numRef>
              <c:f>('centralizare rezultate PM_RNMCA'!$C$11,'centralizare rezultate PM_RNMCA'!$D$11,'centralizare rezultate PM_RNMCA'!$E$11,'centralizare rezultate PM_RNMCA'!$F$11,'centralizare rezultate PM_RNMCA'!$G$11)</c:f>
              <c:numCache>
                <c:formatCode>General</c:formatCode>
                <c:ptCount val="4"/>
                <c:pt idx="0" formatCode="0.00">
                  <c:v>1.44</c:v>
                </c:pt>
                <c:pt idx="1">
                  <c:v>1.24</c:v>
                </c:pt>
                <c:pt idx="2">
                  <c:v>1.29</c:v>
                </c:pt>
                <c:pt idx="3">
                  <c:v>0.05</c:v>
                </c:pt>
              </c:numCache>
              <c:extLst xmlns:c16r2="http://schemas.microsoft.com/office/drawing/2015/06/chart"/>
            </c:numRef>
          </c:val>
          <c:extLst xmlns:c16r2="http://schemas.microsoft.com/office/drawing/2015/06/chart">
            <c:ext xmlns:c16="http://schemas.microsoft.com/office/drawing/2014/chart" uri="{C3380CC4-5D6E-409C-BE32-E72D297353CC}">
              <c16:uniqueId val="{00000011-B051-4E9D-98D3-FA3CC822CA8A}"/>
            </c:ext>
          </c:extLst>
        </c:ser>
        <c:ser>
          <c:idx val="2"/>
          <c:order val="2"/>
          <c:spPr>
            <a:solidFill>
              <a:schemeClr val="accent3"/>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13-B051-4E9D-98D3-FA3CC822CA8A}"/>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15-B051-4E9D-98D3-FA3CC822CA8A}"/>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17-B051-4E9D-98D3-FA3CC822CA8A}"/>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19-B051-4E9D-98D3-FA3CC822CA8A}"/>
              </c:ext>
            </c:extLst>
          </c:dPt>
          <c:cat>
            <c:strLit>
              <c:ptCount val="4"/>
              <c:pt idx="0">
                <c:v>1</c:v>
              </c:pt>
              <c:pt idx="1">
                <c:v>2</c:v>
              </c:pt>
              <c:pt idx="2">
                <c:v>3</c:v>
              </c:pt>
              <c:pt idx="3">
                <c:v>4</c:v>
              </c:pt>
              <c:extLst>
                <c:ext xmlns:c15="http://schemas.microsoft.com/office/drawing/2012/chart" uri="{02D57815-91ED-43cb-92C2-25804820EDAC}">
                  <c15:autoCat val="1"/>
                </c:ext>
              </c:extLst>
            </c:strLit>
          </c:cat>
          <c:val>
            <c:numRef>
              <c:f>('centralizare rezultate PM_RNMCA'!$C$12,'centralizare rezultate PM_RNMCA'!$D$12,'centralizare rezultate PM_RNMCA'!$E$12,'centralizare rezultate PM_RNMCA'!$F$12,'centralizare rezultate PM_RNMCA'!$G$12)</c:f>
              <c:numCache>
                <c:formatCode>General</c:formatCode>
                <c:ptCount val="4"/>
                <c:pt idx="0" formatCode="0.00">
                  <c:v>1.67</c:v>
                </c:pt>
                <c:pt idx="1">
                  <c:v>1.98</c:v>
                </c:pt>
                <c:pt idx="2">
                  <c:v>1.63</c:v>
                </c:pt>
                <c:pt idx="3">
                  <c:v>0.06</c:v>
                </c:pt>
              </c:numCache>
              <c:extLst xmlns:c16r2="http://schemas.microsoft.com/office/drawing/2015/06/chart"/>
            </c:numRef>
          </c:val>
          <c:extLst xmlns:c16r2="http://schemas.microsoft.com/office/drawing/2015/06/chart">
            <c:ext xmlns:c16="http://schemas.microsoft.com/office/drawing/2014/chart" uri="{C3380CC4-5D6E-409C-BE32-E72D297353CC}">
              <c16:uniqueId val="{0000001A-B051-4E9D-98D3-FA3CC822CA8A}"/>
            </c:ext>
          </c:extLst>
        </c:ser>
        <c:dLbls>
          <c:showLegendKey val="0"/>
          <c:showVal val="0"/>
          <c:showCatName val="0"/>
          <c:showSerName val="0"/>
          <c:showPercent val="0"/>
          <c:showBubbleSize val="0"/>
        </c:dLbls>
        <c:gapWidth val="219"/>
        <c:overlap val="-27"/>
        <c:axId val="323139688"/>
        <c:axId val="323140080"/>
      </c:barChart>
      <c:catAx>
        <c:axId val="323139688"/>
        <c:scaling>
          <c:orientation val="minMax"/>
        </c:scaling>
        <c:delete val="1"/>
        <c:axPos val="b"/>
        <c:numFmt formatCode="General" sourceLinked="1"/>
        <c:majorTickMark val="none"/>
        <c:minorTickMark val="none"/>
        <c:tickLblPos val="nextTo"/>
        <c:crossAx val="323140080"/>
        <c:crosses val="autoZero"/>
        <c:auto val="1"/>
        <c:lblAlgn val="ctr"/>
        <c:lblOffset val="100"/>
        <c:noMultiLvlLbl val="0"/>
      </c:catAx>
      <c:valAx>
        <c:axId val="323140080"/>
        <c:scaling>
          <c:orientation val="minMax"/>
          <c:max val="4"/>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23139688"/>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0" i="0" u="none" strike="noStrike" kern="1200" spc="0" baseline="0">
                <a:solidFill>
                  <a:schemeClr val="dk1"/>
                </a:solidFill>
                <a:latin typeface="+mn-lt"/>
                <a:ea typeface="+mn-ea"/>
                <a:cs typeface="+mn-cs"/>
              </a:defRPr>
            </a:pPr>
            <a:r>
              <a:rPr lang="en-US"/>
              <a:t>Benzo(a)piren - Mediile concentra</a:t>
            </a:r>
            <a:r>
              <a:rPr lang="ro-RO"/>
              <a:t>ț</a:t>
            </a:r>
            <a:r>
              <a:rPr lang="en-US"/>
              <a:t>iilor</a:t>
            </a:r>
            <a:r>
              <a:rPr lang="ro-RO"/>
              <a:t> (toate campaniile)</a:t>
            </a:r>
            <a:endParaRPr lang="en-US"/>
          </a:p>
        </c:rich>
      </c:tx>
      <c:layout>
        <c:manualLayout>
          <c:xMode val="edge"/>
          <c:yMode val="edge"/>
          <c:x val="0.16238217969783433"/>
          <c:y val="5.0850492217359426E-2"/>
        </c:manualLayout>
      </c:layout>
      <c:overlay val="0"/>
      <c:spPr>
        <a:noFill/>
        <a:ln>
          <a:noFill/>
        </a:ln>
        <a:effectLst/>
      </c:spPr>
      <c:txPr>
        <a:bodyPr rot="0" spcFirstLastPara="1" vertOverflow="ellipsis" vert="horz" wrap="square" anchor="ctr" anchorCtr="1"/>
        <a:lstStyle/>
        <a:p>
          <a:pPr algn="ctr" rtl="0">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'centralizare rezultate PM_RNMCA'!$R$9</c:f>
              <c:strCache>
                <c:ptCount val="1"/>
                <c:pt idx="0">
                  <c:v>media BaP</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'centralizare rezultate PM_RNMCA'!$I$10:$I$12</c:f>
              <c:strCache>
                <c:ptCount val="3"/>
                <c:pt idx="0">
                  <c:v>VS1</c:v>
                </c:pt>
                <c:pt idx="1">
                  <c:v>VS2</c:v>
                </c:pt>
                <c:pt idx="2">
                  <c:v>VS3</c:v>
                </c:pt>
              </c:strCache>
            </c:strRef>
          </c:cat>
          <c:val>
            <c:numRef>
              <c:f>'centralizare rezultate PM_RNMCA'!$R$10:$R$12</c:f>
              <c:numCache>
                <c:formatCode>0.00</c:formatCode>
                <c:ptCount val="3"/>
                <c:pt idx="0">
                  <c:v>1.0733333333333335</c:v>
                </c:pt>
                <c:pt idx="1">
                  <c:v>1.0791666666666668</c:v>
                </c:pt>
                <c:pt idx="2">
                  <c:v>1.2258333333333333</c:v>
                </c:pt>
              </c:numCache>
            </c:numRef>
          </c:val>
          <c:extLst xmlns:c16r2="http://schemas.microsoft.com/office/drawing/2015/06/chart">
            <c:ext xmlns:c16="http://schemas.microsoft.com/office/drawing/2014/chart" uri="{C3380CC4-5D6E-409C-BE32-E72D297353CC}">
              <c16:uniqueId val="{00000000-2994-4C16-8EBD-822B17E2A536}"/>
            </c:ext>
          </c:extLst>
        </c:ser>
        <c:dLbls>
          <c:showLegendKey val="0"/>
          <c:showVal val="0"/>
          <c:showCatName val="0"/>
          <c:showSerName val="0"/>
          <c:showPercent val="0"/>
          <c:showBubbleSize val="0"/>
        </c:dLbls>
        <c:gapWidth val="219"/>
        <c:overlap val="-27"/>
        <c:axId val="323140864"/>
        <c:axId val="323141256"/>
      </c:barChart>
      <c:catAx>
        <c:axId val="323140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23141256"/>
        <c:crosses val="autoZero"/>
        <c:auto val="1"/>
        <c:lblAlgn val="ctr"/>
        <c:lblOffset val="100"/>
        <c:noMultiLvlLbl val="0"/>
      </c:catAx>
      <c:valAx>
        <c:axId val="323141256"/>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323140864"/>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ro-RO"/>
              <a:t>PM</a:t>
            </a:r>
            <a:r>
              <a:rPr lang="ro-RO" baseline="-25000"/>
              <a:t>10</a:t>
            </a:r>
            <a:r>
              <a:rPr lang="ro-RO"/>
              <a:t> - </a:t>
            </a:r>
            <a:r>
              <a:rPr lang="en-US"/>
              <a:t>Loca</a:t>
            </a:r>
            <a:r>
              <a:rPr lang="ro-RO"/>
              <a:t>ția GL2</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E6EA-48ED-94D4-F07695D22BAB}"/>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3-E6EA-48ED-94D4-F07695D22BAB}"/>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E6EA-48ED-94D4-F07695D22BAB}"/>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7-E6EA-48ED-94D4-F07695D22BAB}"/>
              </c:ext>
            </c:extLst>
          </c:dPt>
          <c:dLbls>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('centralizare rezultate PM'!$H$7,'centralizare rezultate PM'!$N$7,'centralizare rezultate PM'!$T$7,'centralizare rezultate PM'!$Z$7,'centralizare rezultate PM'!$AF$7)</c:f>
              <c:numCache>
                <c:formatCode>0.00</c:formatCode>
                <c:ptCount val="4"/>
                <c:pt idx="0">
                  <c:v>20.561594202898497</c:v>
                </c:pt>
                <c:pt idx="1">
                  <c:v>47.82608695652231</c:v>
                </c:pt>
                <c:pt idx="2" formatCode="General">
                  <c:v>12.862318840579501</c:v>
                </c:pt>
                <c:pt idx="3">
                  <c:v>31.521739130434632</c:v>
                </c:pt>
              </c:numCache>
            </c:numRef>
          </c:val>
          <c:extLst xmlns:c16r2="http://schemas.microsoft.com/office/drawing/2015/06/chart">
            <c:ext xmlns:c16="http://schemas.microsoft.com/office/drawing/2014/chart" uri="{C3380CC4-5D6E-409C-BE32-E72D297353CC}">
              <c16:uniqueId val="{00000008-E6EA-48ED-94D4-F07695D22BAB}"/>
            </c:ext>
          </c:extLst>
        </c:ser>
        <c:ser>
          <c:idx val="1"/>
          <c:order val="1"/>
          <c:spPr>
            <a:solidFill>
              <a:schemeClr val="accent2"/>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A-E6EA-48ED-94D4-F07695D22BAB}"/>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C-E6EA-48ED-94D4-F07695D22BAB}"/>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E-E6EA-48ED-94D4-F07695D22BAB}"/>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10-E6EA-48ED-94D4-F07695D22BAB}"/>
              </c:ext>
            </c:extLst>
          </c:dPt>
          <c:dLbls>
            <c:dLbl>
              <c:idx val="0"/>
              <c:layout>
                <c:manualLayout>
                  <c:x val="2.5443559373647683E-2"/>
                  <c:y val="0"/>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E6EA-48ED-94D4-F07695D22BAB}"/>
                </c:ext>
                <c:ext xmlns:c15="http://schemas.microsoft.com/office/drawing/2012/chart" uri="{CE6537A1-D6FC-4f65-9D91-7224C49458BB}"/>
              </c:extLst>
            </c:dLbl>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('centralizare rezultate PM'!$H$8,'centralizare rezultate PM'!$N$8,'centralizare rezultate PM'!$T$8,'centralizare rezultate PM'!$Z$8,'centralizare rezultate PM'!$AF$8)</c:f>
              <c:numCache>
                <c:formatCode>0.00</c:formatCode>
                <c:ptCount val="4"/>
                <c:pt idx="0">
                  <c:v>19.565217391303804</c:v>
                </c:pt>
                <c:pt idx="1">
                  <c:v>50.724637681158868</c:v>
                </c:pt>
                <c:pt idx="2" formatCode="General">
                  <c:v>14.673913043477853</c:v>
                </c:pt>
                <c:pt idx="3">
                  <c:v>31.431159420290118</c:v>
                </c:pt>
              </c:numCache>
            </c:numRef>
          </c:val>
          <c:extLst xmlns:c16r2="http://schemas.microsoft.com/office/drawing/2015/06/chart">
            <c:ext xmlns:c16="http://schemas.microsoft.com/office/drawing/2014/chart" uri="{C3380CC4-5D6E-409C-BE32-E72D297353CC}">
              <c16:uniqueId val="{00000011-E6EA-48ED-94D4-F07695D22BAB}"/>
            </c:ext>
          </c:extLst>
        </c:ser>
        <c:ser>
          <c:idx val="2"/>
          <c:order val="2"/>
          <c:spPr>
            <a:solidFill>
              <a:schemeClr val="accent3"/>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13-E6EA-48ED-94D4-F07695D22BAB}"/>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15-E6EA-48ED-94D4-F07695D22BAB}"/>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17-E6EA-48ED-94D4-F07695D22BAB}"/>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19-E6EA-48ED-94D4-F07695D22BAB}"/>
              </c:ext>
            </c:extLst>
          </c:dPt>
          <c:dLbls>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('centralizare rezultate PM'!$H$9,'centralizare rezultate PM'!$N$9,'centralizare rezultate PM'!$T$9,'centralizare rezultate PM'!$Z$9,'centralizare rezultate PM'!$AF$9)</c:f>
              <c:numCache>
                <c:formatCode>0.00</c:formatCode>
                <c:ptCount val="4"/>
                <c:pt idx="0">
                  <c:v>17.11956521739133</c:v>
                </c:pt>
                <c:pt idx="1">
                  <c:v>39.764492753623237</c:v>
                </c:pt>
                <c:pt idx="2" formatCode="General">
                  <c:v>15.12681159420244</c:v>
                </c:pt>
                <c:pt idx="3" formatCode="General">
                  <c:v>33.24275362318847</c:v>
                </c:pt>
              </c:numCache>
            </c:numRef>
          </c:val>
          <c:extLst xmlns:c16r2="http://schemas.microsoft.com/office/drawing/2015/06/chart">
            <c:ext xmlns:c16="http://schemas.microsoft.com/office/drawing/2014/chart" uri="{C3380CC4-5D6E-409C-BE32-E72D297353CC}">
              <c16:uniqueId val="{0000001A-E6EA-48ED-94D4-F07695D22BAB}"/>
            </c:ext>
          </c:extLst>
        </c:ser>
        <c:dLbls>
          <c:showLegendKey val="0"/>
          <c:showVal val="0"/>
          <c:showCatName val="0"/>
          <c:showSerName val="0"/>
          <c:showPercent val="0"/>
          <c:showBubbleSize val="0"/>
        </c:dLbls>
        <c:gapWidth val="219"/>
        <c:overlap val="-27"/>
        <c:axId val="483080672"/>
        <c:axId val="483081064"/>
      </c:barChart>
      <c:catAx>
        <c:axId val="483080672"/>
        <c:scaling>
          <c:orientation val="minMax"/>
        </c:scaling>
        <c:delete val="1"/>
        <c:axPos val="b"/>
        <c:numFmt formatCode="General" sourceLinked="1"/>
        <c:majorTickMark val="none"/>
        <c:minorTickMark val="none"/>
        <c:tickLblPos val="nextTo"/>
        <c:crossAx val="483081064"/>
        <c:crosses val="autoZero"/>
        <c:auto val="1"/>
        <c:lblAlgn val="ctr"/>
        <c:lblOffset val="100"/>
        <c:noMultiLvlLbl val="0"/>
      </c:catAx>
      <c:valAx>
        <c:axId val="483081064"/>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83080672"/>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ro-RO"/>
              <a:t>PM</a:t>
            </a:r>
            <a:r>
              <a:rPr lang="ro-RO" baseline="-25000"/>
              <a:t>10</a:t>
            </a:r>
            <a:r>
              <a:rPr lang="ro-RO"/>
              <a:t> - </a:t>
            </a:r>
            <a:r>
              <a:rPr lang="en-US"/>
              <a:t>Loca</a:t>
            </a:r>
            <a:r>
              <a:rPr lang="ro-RO"/>
              <a:t>ția GL</a:t>
            </a:r>
            <a:r>
              <a:rPr lang="en-US"/>
              <a:t>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3D92-407D-920E-911127CAA8A3}"/>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3-3D92-407D-920E-911127CAA8A3}"/>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3D92-407D-920E-911127CAA8A3}"/>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7-3D92-407D-920E-911127CAA8A3}"/>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('centralizare rezultate PM'!$H$10,'centralizare rezultate PM'!$N$10,'centralizare rezultate PM'!$T$10,'centralizare rezultate PM'!$Z$10,'centralizare rezultate PM'!$AF$10)</c:f>
              <c:numCache>
                <c:formatCode>0.00</c:formatCode>
                <c:ptCount val="4"/>
                <c:pt idx="0">
                  <c:v>11.503623188405736</c:v>
                </c:pt>
                <c:pt idx="1">
                  <c:v>35.235507246376855</c:v>
                </c:pt>
                <c:pt idx="2" formatCode="General">
                  <c:v>18.659420289854626</c:v>
                </c:pt>
                <c:pt idx="3">
                  <c:v>36.32246376811657</c:v>
                </c:pt>
              </c:numCache>
            </c:numRef>
          </c:val>
          <c:extLst xmlns:c16r2="http://schemas.microsoft.com/office/drawing/2015/06/chart">
            <c:ext xmlns:c16="http://schemas.microsoft.com/office/drawing/2014/chart" uri="{C3380CC4-5D6E-409C-BE32-E72D297353CC}">
              <c16:uniqueId val="{00000008-3D92-407D-920E-911127CAA8A3}"/>
            </c:ext>
          </c:extLst>
        </c:ser>
        <c:ser>
          <c:idx val="1"/>
          <c:order val="1"/>
          <c:spPr>
            <a:solidFill>
              <a:schemeClr val="accent2"/>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A-3D92-407D-920E-911127CAA8A3}"/>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C-3D92-407D-920E-911127CAA8A3}"/>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E-3D92-407D-920E-911127CAA8A3}"/>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10-3D92-407D-920E-911127CAA8A3}"/>
              </c:ext>
            </c:extLst>
          </c:dPt>
          <c:dLbls>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('centralizare rezultate PM'!$H$11,'centralizare rezultate PM'!$N$11,'centralizare rezultate PM'!$T$11,'centralizare rezultate PM'!$Z$11,'centralizare rezultate PM'!$AF$11)</c:f>
              <c:numCache>
                <c:formatCode>0.00</c:formatCode>
                <c:ptCount val="4"/>
                <c:pt idx="0">
                  <c:v>8.4239130434781373</c:v>
                </c:pt>
                <c:pt idx="1">
                  <c:v>28.079710144927461</c:v>
                </c:pt>
                <c:pt idx="2" formatCode="General">
                  <c:v>15.9420289855071</c:v>
                </c:pt>
                <c:pt idx="3" formatCode="General">
                  <c:v>25.090579710144379</c:v>
                </c:pt>
              </c:numCache>
            </c:numRef>
          </c:val>
          <c:extLst xmlns:c16r2="http://schemas.microsoft.com/office/drawing/2015/06/chart">
            <c:ext xmlns:c16="http://schemas.microsoft.com/office/drawing/2014/chart" uri="{C3380CC4-5D6E-409C-BE32-E72D297353CC}">
              <c16:uniqueId val="{00000011-3D92-407D-920E-911127CAA8A3}"/>
            </c:ext>
          </c:extLst>
        </c:ser>
        <c:ser>
          <c:idx val="2"/>
          <c:order val="2"/>
          <c:spPr>
            <a:solidFill>
              <a:schemeClr val="accent3"/>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13-3D92-407D-920E-911127CAA8A3}"/>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15-3D92-407D-920E-911127CAA8A3}"/>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17-3D92-407D-920E-911127CAA8A3}"/>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19-3D92-407D-920E-911127CAA8A3}"/>
              </c:ext>
            </c:extLst>
          </c:dPt>
          <c:dLbls>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('centralizare rezultate PM'!$H$12,'centralizare rezultate PM'!$N$12,'centralizare rezultate PM'!$T$12,'centralizare rezultate PM'!$Z$12,'centralizare rezultate PM'!$AF$12)</c:f>
              <c:numCache>
                <c:formatCode>0.00</c:formatCode>
                <c:ptCount val="4"/>
                <c:pt idx="0">
                  <c:v>12.681159420289465</c:v>
                </c:pt>
                <c:pt idx="1">
                  <c:v>29.619565217391262</c:v>
                </c:pt>
                <c:pt idx="2" formatCode="General">
                  <c:v>14.311594202898283</c:v>
                </c:pt>
                <c:pt idx="3">
                  <c:v>39.945652173912769</c:v>
                </c:pt>
              </c:numCache>
            </c:numRef>
          </c:val>
          <c:extLst xmlns:c16r2="http://schemas.microsoft.com/office/drawing/2015/06/chart">
            <c:ext xmlns:c16="http://schemas.microsoft.com/office/drawing/2014/chart" uri="{C3380CC4-5D6E-409C-BE32-E72D297353CC}">
              <c16:uniqueId val="{0000001A-3D92-407D-920E-911127CAA8A3}"/>
            </c:ext>
          </c:extLst>
        </c:ser>
        <c:dLbls>
          <c:showLegendKey val="0"/>
          <c:showVal val="0"/>
          <c:showCatName val="0"/>
          <c:showSerName val="0"/>
          <c:showPercent val="0"/>
          <c:showBubbleSize val="0"/>
        </c:dLbls>
        <c:gapWidth val="219"/>
        <c:overlap val="-27"/>
        <c:axId val="483081848"/>
        <c:axId val="483082240"/>
      </c:barChart>
      <c:catAx>
        <c:axId val="483081848"/>
        <c:scaling>
          <c:orientation val="minMax"/>
        </c:scaling>
        <c:delete val="1"/>
        <c:axPos val="b"/>
        <c:numFmt formatCode="General" sourceLinked="1"/>
        <c:majorTickMark val="none"/>
        <c:minorTickMark val="none"/>
        <c:tickLblPos val="nextTo"/>
        <c:crossAx val="483082240"/>
        <c:crosses val="autoZero"/>
        <c:auto val="1"/>
        <c:lblAlgn val="ctr"/>
        <c:lblOffset val="100"/>
        <c:noMultiLvlLbl val="0"/>
      </c:catAx>
      <c:valAx>
        <c:axId val="483082240"/>
        <c:scaling>
          <c:orientation val="minMax"/>
          <c:max val="6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83081848"/>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en-US" dirty="0"/>
              <a:t>PM</a:t>
            </a:r>
            <a:r>
              <a:rPr lang="en-US" baseline="-25000" dirty="0"/>
              <a:t>10</a:t>
            </a:r>
            <a:r>
              <a:rPr lang="en-US" dirty="0"/>
              <a:t> - </a:t>
            </a:r>
            <a:r>
              <a:rPr lang="en-US" dirty="0" err="1"/>
              <a:t>Mediile</a:t>
            </a:r>
            <a:r>
              <a:rPr lang="en-US" dirty="0"/>
              <a:t> </a:t>
            </a:r>
            <a:r>
              <a:rPr lang="en-US" dirty="0" err="1"/>
              <a:t>concentrațiilor</a:t>
            </a:r>
            <a:r>
              <a:rPr lang="en-US" dirty="0"/>
              <a:t> (</a:t>
            </a:r>
            <a:r>
              <a:rPr lang="en-US" dirty="0" err="1"/>
              <a:t>toate</a:t>
            </a:r>
            <a:r>
              <a:rPr lang="en-US" dirty="0"/>
              <a:t> </a:t>
            </a:r>
            <a:r>
              <a:rPr lang="en-US" dirty="0" err="1"/>
              <a:t>campaniile</a:t>
            </a:r>
            <a:r>
              <a:rPr lang="en-US" dirty="0"/>
              <a:t>) </a:t>
            </a:r>
            <a:r>
              <a:rPr lang="en-US" dirty="0" err="1"/>
              <a:t>și</a:t>
            </a:r>
            <a:r>
              <a:rPr lang="en-US" dirty="0"/>
              <a:t> </a:t>
            </a:r>
            <a:r>
              <a:rPr lang="en-US" dirty="0" err="1"/>
              <a:t>valorile</a:t>
            </a:r>
            <a:r>
              <a:rPr lang="en-US" dirty="0"/>
              <a:t> </a:t>
            </a:r>
            <a:r>
              <a:rPr lang="en-US" dirty="0" err="1"/>
              <a:t>maxime</a:t>
            </a:r>
            <a:r>
              <a:rPr lang="en-US" dirty="0"/>
              <a:t> </a:t>
            </a:r>
            <a:r>
              <a:rPr lang="en-US" dirty="0" err="1"/>
              <a:t>pentru</a:t>
            </a:r>
            <a:r>
              <a:rPr lang="en-US" dirty="0"/>
              <a:t> </a:t>
            </a:r>
            <a:r>
              <a:rPr lang="en-US" dirty="0" err="1"/>
              <a:t>cele</a:t>
            </a:r>
            <a:r>
              <a:rPr lang="en-US" dirty="0"/>
              <a:t> 3 </a:t>
            </a:r>
            <a:r>
              <a:rPr lang="en-US" dirty="0" err="1"/>
              <a:t>locații</a:t>
            </a:r>
            <a:r>
              <a:rPr lang="en-US" dirty="0"/>
              <a:t> (din </a:t>
            </a:r>
            <a:r>
              <a:rPr lang="en-US" dirty="0" err="1"/>
              <a:t>toate</a:t>
            </a:r>
            <a:r>
              <a:rPr lang="en-US" dirty="0"/>
              <a:t> </a:t>
            </a:r>
            <a:r>
              <a:rPr lang="en-US" dirty="0" err="1"/>
              <a:t>campaniile</a:t>
            </a:r>
            <a:r>
              <a:rPr lang="en-US" dirty="0"/>
              <a: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'centralizare rezultate PM'!$AT$2</c:f>
              <c:strCache>
                <c:ptCount val="1"/>
                <c:pt idx="0">
                  <c:v>media</c:v>
                </c:pt>
              </c:strCache>
            </c:strRef>
          </c:tx>
          <c:spPr>
            <a:solidFill>
              <a:schemeClr val="accent1"/>
            </a:solidFill>
            <a:ln>
              <a:noFill/>
            </a:ln>
            <a:effectLst/>
          </c:spPr>
          <c:invertIfNegative val="0"/>
          <c:dLbls>
            <c:dLbl>
              <c:idx val="1"/>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'centralizare rezultate PM'!$AI$4:$AI$6</c:f>
              <c:strCache>
                <c:ptCount val="3"/>
                <c:pt idx="0">
                  <c:v>GL1</c:v>
                </c:pt>
                <c:pt idx="1">
                  <c:v>GL2</c:v>
                </c:pt>
                <c:pt idx="2">
                  <c:v>GL3</c:v>
                </c:pt>
              </c:strCache>
            </c:strRef>
          </c:cat>
          <c:val>
            <c:numRef>
              <c:f>'centralizare rezultate PM'!$AT$4:$AT$6</c:f>
              <c:numCache>
                <c:formatCode>0.00</c:formatCode>
                <c:ptCount val="3"/>
                <c:pt idx="0">
                  <c:v>25.701992753623085</c:v>
                </c:pt>
                <c:pt idx="1">
                  <c:v>27.868357487922591</c:v>
                </c:pt>
                <c:pt idx="2">
                  <c:v>22.984601449275218</c:v>
                </c:pt>
              </c:numCache>
            </c:numRef>
          </c:val>
          <c:extLst xmlns:c16r2="http://schemas.microsoft.com/office/drawing/2015/06/chart">
            <c:ext xmlns:c16="http://schemas.microsoft.com/office/drawing/2014/chart" uri="{C3380CC4-5D6E-409C-BE32-E72D297353CC}">
              <c16:uniqueId val="{00000000-3C2A-4D5E-96F7-518D27446C5C}"/>
            </c:ext>
          </c:extLst>
        </c:ser>
        <c:ser>
          <c:idx val="1"/>
          <c:order val="1"/>
          <c:tx>
            <c:strRef>
              <c:f>'centralizare rezultate PM'!$AU$2</c:f>
              <c:strCache>
                <c:ptCount val="1"/>
                <c:pt idx="0">
                  <c:v>Max</c:v>
                </c:pt>
              </c:strCache>
            </c:strRef>
          </c:tx>
          <c:spPr>
            <a:solidFill>
              <a:schemeClr val="accent2"/>
            </a:solidFill>
            <a:ln>
              <a:noFill/>
            </a:ln>
            <a:effectLst/>
          </c:spPr>
          <c:invertIfNegative val="0"/>
          <c:dLbls>
            <c:dLbl>
              <c:idx val="1"/>
              <c:spPr>
                <a:noFill/>
                <a:ln>
                  <a:noFill/>
                </a:ln>
                <a:effectLst/>
              </c:spPr>
              <c:txPr>
                <a:bodyPr rot="0" spcFirstLastPara="1" vertOverflow="ellipsis" vert="horz" wrap="square" anchor="ctr" anchorCtr="1"/>
                <a:lstStyle/>
                <a:p>
                  <a:pPr>
                    <a:defRPr sz="900" b="1"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dLbl>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'centralizare rezultate PM'!$AI$4:$AI$6</c:f>
              <c:strCache>
                <c:ptCount val="3"/>
                <c:pt idx="0">
                  <c:v>GL1</c:v>
                </c:pt>
                <c:pt idx="1">
                  <c:v>GL2</c:v>
                </c:pt>
                <c:pt idx="2">
                  <c:v>GL3</c:v>
                </c:pt>
              </c:strCache>
            </c:strRef>
          </c:cat>
          <c:val>
            <c:numRef>
              <c:f>'centralizare rezultate PM'!$AU$4:$AU$6</c:f>
              <c:numCache>
                <c:formatCode>0.00</c:formatCode>
                <c:ptCount val="3"/>
                <c:pt idx="0">
                  <c:v>38.043478260869399</c:v>
                </c:pt>
                <c:pt idx="1">
                  <c:v>50.724637681158868</c:v>
                </c:pt>
                <c:pt idx="2">
                  <c:v>39.945652173912769</c:v>
                </c:pt>
              </c:numCache>
            </c:numRef>
          </c:val>
          <c:extLst xmlns:c16r2="http://schemas.microsoft.com/office/drawing/2015/06/chart">
            <c:ext xmlns:c16="http://schemas.microsoft.com/office/drawing/2014/chart" uri="{C3380CC4-5D6E-409C-BE32-E72D297353CC}">
              <c16:uniqueId val="{00000001-3C2A-4D5E-96F7-518D27446C5C}"/>
            </c:ext>
          </c:extLst>
        </c:ser>
        <c:dLbls>
          <c:showLegendKey val="0"/>
          <c:showVal val="0"/>
          <c:showCatName val="0"/>
          <c:showSerName val="0"/>
          <c:showPercent val="0"/>
          <c:showBubbleSize val="0"/>
        </c:dLbls>
        <c:gapWidth val="219"/>
        <c:overlap val="-27"/>
        <c:axId val="483083024"/>
        <c:axId val="106534584"/>
      </c:barChart>
      <c:catAx>
        <c:axId val="483083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6534584"/>
        <c:crosses val="autoZero"/>
        <c:auto val="1"/>
        <c:lblAlgn val="ctr"/>
        <c:lblOffset val="100"/>
        <c:noMultiLvlLbl val="0"/>
      </c:catAx>
      <c:valAx>
        <c:axId val="1065345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483083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ro-RO"/>
              <a:t>PM</a:t>
            </a:r>
            <a:r>
              <a:rPr lang="ro-RO" baseline="-25000"/>
              <a:t>2,5</a:t>
            </a:r>
            <a:r>
              <a:rPr lang="ro-RO"/>
              <a:t> - </a:t>
            </a:r>
            <a:r>
              <a:rPr lang="en-US"/>
              <a:t>Loca</a:t>
            </a:r>
            <a:r>
              <a:rPr lang="ro-RO"/>
              <a:t>ția GL1</a:t>
            </a:r>
            <a:endParaRPr lang="en-US"/>
          </a:p>
        </c:rich>
      </c:tx>
      <c:layout>
        <c:manualLayout>
          <c:xMode val="edge"/>
          <c:yMode val="edge"/>
          <c:x val="0.33461700993067645"/>
          <c:y val="2.617275944692356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112F-4945-945C-8E6240E864EC}"/>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3-112F-4945-945C-8E6240E864EC}"/>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112F-4945-945C-8E6240E864EC}"/>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7-112F-4945-945C-8E6240E864EC}"/>
              </c:ext>
            </c:extLst>
          </c:dPt>
          <c:dLbls>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downArrowCallout">
                    <a:avLst/>
                  </a:prstGeom>
                  <a:noFill/>
                  <a:ln>
                    <a:noFill/>
                  </a:ln>
                </c15:spPr>
                <c15:showLeaderLines val="0"/>
              </c:ext>
            </c:extLst>
          </c:dLbls>
          <c:val>
            <c:numRef>
              <c:f>('centralizare rezultate PM'!$E$4,'centralizare rezultate PM'!$K$4,'centralizare rezultate PM'!$Q$4,'centralizare rezultate PM'!$W$4,'centralizare rezultate PM'!$AC$4)</c:f>
              <c:numCache>
                <c:formatCode>0.00</c:formatCode>
                <c:ptCount val="4"/>
                <c:pt idx="0">
                  <c:v>11.231884057971186</c:v>
                </c:pt>
                <c:pt idx="1">
                  <c:v>14.402173913043301</c:v>
                </c:pt>
                <c:pt idx="2" formatCode="General">
                  <c:v>8.7862318840577078</c:v>
                </c:pt>
                <c:pt idx="3" formatCode="General">
                  <c:v>15.851449275361581</c:v>
                </c:pt>
              </c:numCache>
            </c:numRef>
          </c:val>
          <c:extLst xmlns:c16r2="http://schemas.microsoft.com/office/drawing/2015/06/chart">
            <c:ext xmlns:c16="http://schemas.microsoft.com/office/drawing/2014/chart" uri="{C3380CC4-5D6E-409C-BE32-E72D297353CC}">
              <c16:uniqueId val="{00000008-112F-4945-945C-8E6240E864EC}"/>
            </c:ext>
          </c:extLst>
        </c:ser>
        <c:ser>
          <c:idx val="1"/>
          <c:order val="1"/>
          <c:spPr>
            <a:solidFill>
              <a:schemeClr val="accent2"/>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A-112F-4945-945C-8E6240E864EC}"/>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C-112F-4945-945C-8E6240E864EC}"/>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E-112F-4945-945C-8E6240E864EC}"/>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10-112F-4945-945C-8E6240E864EC}"/>
              </c:ext>
            </c:extLst>
          </c:dPt>
          <c:dLbls>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downArrowCallout">
                    <a:avLst/>
                  </a:prstGeom>
                  <a:noFill/>
                  <a:ln>
                    <a:noFill/>
                  </a:ln>
                </c15:spPr>
                <c15:showLeaderLines val="0"/>
              </c:ext>
            </c:extLst>
          </c:dLbls>
          <c:val>
            <c:numRef>
              <c:f>('centralizare rezultate PM'!$E$5,'centralizare rezultate PM'!$K$5,'centralizare rezultate PM'!$Q$5,'centralizare rezultate PM'!$W$5,'centralizare rezultate PM'!$AC$5)</c:f>
              <c:numCache>
                <c:formatCode>0.00</c:formatCode>
                <c:ptCount val="4"/>
                <c:pt idx="0">
                  <c:v>15.760869565217064</c:v>
                </c:pt>
                <c:pt idx="1">
                  <c:v>21.648550724637211</c:v>
                </c:pt>
                <c:pt idx="2" formatCode="General">
                  <c:v>5.43478260869606</c:v>
                </c:pt>
                <c:pt idx="3">
                  <c:v>18.840579710144663</c:v>
                </c:pt>
              </c:numCache>
            </c:numRef>
          </c:val>
          <c:extLst xmlns:c16r2="http://schemas.microsoft.com/office/drawing/2015/06/chart">
            <c:ext xmlns:c16="http://schemas.microsoft.com/office/drawing/2014/chart" uri="{C3380CC4-5D6E-409C-BE32-E72D297353CC}">
              <c16:uniqueId val="{00000011-112F-4945-945C-8E6240E864EC}"/>
            </c:ext>
          </c:extLst>
        </c:ser>
        <c:ser>
          <c:idx val="2"/>
          <c:order val="2"/>
          <c:spPr>
            <a:solidFill>
              <a:srgbClr val="FFC000"/>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13-112F-4945-945C-8E6240E864EC}"/>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15-112F-4945-945C-8E6240E864EC}"/>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17-112F-4945-945C-8E6240E864EC}"/>
              </c:ext>
            </c:extLst>
          </c:dPt>
          <c:dLbls>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downArrowCallout">
                    <a:avLst/>
                  </a:prstGeom>
                  <a:noFill/>
                  <a:ln>
                    <a:noFill/>
                  </a:ln>
                </c15:spPr>
                <c15:showLeaderLines val="0"/>
              </c:ext>
            </c:extLst>
          </c:dLbls>
          <c:val>
            <c:numRef>
              <c:f>('centralizare rezultate PM'!$E$6,'centralizare rezultate PM'!$K$6,'centralizare rezultate PM'!$Q$6,'centralizare rezultate PM'!$W$6,'centralizare rezultate PM'!$AC$6)</c:f>
              <c:numCache>
                <c:formatCode>0.00</c:formatCode>
                <c:ptCount val="4"/>
                <c:pt idx="0">
                  <c:v>10.416666666666526</c:v>
                </c:pt>
                <c:pt idx="1">
                  <c:v>23.641304347826097</c:v>
                </c:pt>
                <c:pt idx="2" formatCode="General">
                  <c:v>3.7137681159422238</c:v>
                </c:pt>
                <c:pt idx="3">
                  <c:v>25.543478260869971</c:v>
                </c:pt>
              </c:numCache>
            </c:numRef>
          </c:val>
          <c:extLst xmlns:c16r2="http://schemas.microsoft.com/office/drawing/2015/06/chart">
            <c:ext xmlns:c16="http://schemas.microsoft.com/office/drawing/2014/chart" uri="{C3380CC4-5D6E-409C-BE32-E72D297353CC}">
              <c16:uniqueId val="{00000018-112F-4945-945C-8E6240E864EC}"/>
            </c:ext>
          </c:extLst>
        </c:ser>
        <c:dLbls>
          <c:showLegendKey val="0"/>
          <c:showVal val="0"/>
          <c:showCatName val="0"/>
          <c:showSerName val="0"/>
          <c:showPercent val="0"/>
          <c:showBubbleSize val="0"/>
        </c:dLbls>
        <c:gapWidth val="219"/>
        <c:overlap val="-27"/>
        <c:axId val="106535368"/>
        <c:axId val="106535760"/>
      </c:barChart>
      <c:catAx>
        <c:axId val="106535368"/>
        <c:scaling>
          <c:orientation val="minMax"/>
        </c:scaling>
        <c:delete val="1"/>
        <c:axPos val="b"/>
        <c:numFmt formatCode="General" sourceLinked="1"/>
        <c:majorTickMark val="none"/>
        <c:minorTickMark val="none"/>
        <c:tickLblPos val="nextTo"/>
        <c:crossAx val="106535760"/>
        <c:crosses val="autoZero"/>
        <c:auto val="1"/>
        <c:lblAlgn val="ctr"/>
        <c:lblOffset val="100"/>
        <c:noMultiLvlLbl val="0"/>
      </c:catAx>
      <c:valAx>
        <c:axId val="106535760"/>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6535368"/>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ro-RO"/>
              <a:t>PM</a:t>
            </a:r>
            <a:r>
              <a:rPr lang="ro-RO" baseline="-25000"/>
              <a:t>2,5</a:t>
            </a:r>
            <a:r>
              <a:rPr lang="ro-RO"/>
              <a:t> - </a:t>
            </a:r>
            <a:r>
              <a:rPr lang="en-US"/>
              <a:t>Loca</a:t>
            </a:r>
            <a:r>
              <a:rPr lang="ro-RO"/>
              <a:t>ția GL2</a:t>
            </a:r>
            <a:endParaRPr lang="en-US"/>
          </a:p>
        </c:rich>
      </c:tx>
      <c:layout>
        <c:manualLayout>
          <c:xMode val="edge"/>
          <c:yMode val="edge"/>
          <c:x val="0.34902143736839408"/>
          <c:y val="2.620211666337707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C357-4288-B919-6DC98F82CB0F}"/>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3-C357-4288-B919-6DC98F82CB0F}"/>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C357-4288-B919-6DC98F82CB0F}"/>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7-C357-4288-B919-6DC98F82CB0F}"/>
              </c:ext>
            </c:extLst>
          </c:dPt>
          <c:dLbls>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downArrowCallout">
                    <a:avLst/>
                  </a:prstGeom>
                  <a:noFill/>
                  <a:ln>
                    <a:noFill/>
                  </a:ln>
                </c15:spPr>
                <c15:showLeaderLines val="0"/>
              </c:ext>
            </c:extLst>
          </c:dLbls>
          <c:val>
            <c:numRef>
              <c:f>('centralizare rezultate PM'!$E$7,'centralizare rezultate PM'!$K$7,'centralizare rezultate PM'!$Q$7,'centralizare rezultate PM'!$W$7,'centralizare rezultate PM'!$AC$7)</c:f>
              <c:numCache>
                <c:formatCode>0.00</c:formatCode>
                <c:ptCount val="4"/>
                <c:pt idx="0">
                  <c:v>16.847826086956779</c:v>
                </c:pt>
                <c:pt idx="1">
                  <c:v>29.166666666666671</c:v>
                </c:pt>
                <c:pt idx="2" formatCode="General">
                  <c:v>6.702898550724302</c:v>
                </c:pt>
                <c:pt idx="3">
                  <c:v>17.300724637680865</c:v>
                </c:pt>
              </c:numCache>
            </c:numRef>
          </c:val>
          <c:extLst xmlns:c16r2="http://schemas.microsoft.com/office/drawing/2015/06/chart">
            <c:ext xmlns:c16="http://schemas.microsoft.com/office/drawing/2014/chart" uri="{C3380CC4-5D6E-409C-BE32-E72D297353CC}">
              <c16:uniqueId val="{00000008-C357-4288-B919-6DC98F82CB0F}"/>
            </c:ext>
          </c:extLst>
        </c:ser>
        <c:ser>
          <c:idx val="1"/>
          <c:order val="1"/>
          <c:spPr>
            <a:solidFill>
              <a:schemeClr val="accent2"/>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A-C357-4288-B919-6DC98F82CB0F}"/>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C-C357-4288-B919-6DC98F82CB0F}"/>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E-C357-4288-B919-6DC98F82CB0F}"/>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10-C357-4288-B919-6DC98F82CB0F}"/>
              </c:ext>
            </c:extLst>
          </c:dPt>
          <c:dLbls>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downArrowCallout">
                    <a:avLst/>
                  </a:prstGeom>
                  <a:noFill/>
                  <a:ln>
                    <a:noFill/>
                  </a:ln>
                </c15:spPr>
                <c15:showLeaderLines val="0"/>
              </c:ext>
            </c:extLst>
          </c:dLbls>
          <c:val>
            <c:numRef>
              <c:f>('centralizare rezultate PM'!$E$8,'centralizare rezultate PM'!$K$8,'centralizare rezultate PM'!$Q$8,'centralizare rezultate PM'!$W$8,'centralizare rezultate PM'!$AC$8)</c:f>
              <c:numCache>
                <c:formatCode>0.00</c:formatCode>
                <c:ptCount val="4"/>
                <c:pt idx="0">
                  <c:v>11.684782608695775</c:v>
                </c:pt>
                <c:pt idx="1">
                  <c:v>30.887681159420012</c:v>
                </c:pt>
                <c:pt idx="2" formatCode="General">
                  <c:v>7.7898550724640172</c:v>
                </c:pt>
                <c:pt idx="3">
                  <c:v>18.38768115942058</c:v>
                </c:pt>
              </c:numCache>
            </c:numRef>
          </c:val>
          <c:extLst xmlns:c16r2="http://schemas.microsoft.com/office/drawing/2015/06/chart">
            <c:ext xmlns:c16="http://schemas.microsoft.com/office/drawing/2014/chart" uri="{C3380CC4-5D6E-409C-BE32-E72D297353CC}">
              <c16:uniqueId val="{00000011-C357-4288-B919-6DC98F82CB0F}"/>
            </c:ext>
          </c:extLst>
        </c:ser>
        <c:ser>
          <c:idx val="2"/>
          <c:order val="2"/>
          <c:spPr>
            <a:solidFill>
              <a:schemeClr val="accent3"/>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13-C357-4288-B919-6DC98F82CB0F}"/>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15-C357-4288-B919-6DC98F82CB0F}"/>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17-C357-4288-B919-6DC98F82CB0F}"/>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19-C357-4288-B919-6DC98F82CB0F}"/>
              </c:ext>
            </c:extLst>
          </c:dPt>
          <c:dLbls>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downArrowCallout">
                    <a:avLst/>
                  </a:prstGeom>
                  <a:noFill/>
                  <a:ln>
                    <a:noFill/>
                  </a:ln>
                </c15:spPr>
                <c15:showLeaderLines val="0"/>
              </c:ext>
            </c:extLst>
          </c:dLbls>
          <c:val>
            <c:numRef>
              <c:f>('centralizare rezultate PM'!$E$9,'centralizare rezultate PM'!$K$9,'centralizare rezultate PM'!$Q$9,'centralizare rezultate PM'!$W$9,'centralizare rezultate PM'!$AC$9)</c:f>
              <c:numCache>
                <c:formatCode>0.00</c:formatCode>
                <c:ptCount val="4"/>
                <c:pt idx="0">
                  <c:v>10.326086956521507</c:v>
                </c:pt>
                <c:pt idx="1">
                  <c:v>23.18840579710151</c:v>
                </c:pt>
                <c:pt idx="2" formatCode="General">
                  <c:v>6.4311594202902533</c:v>
                </c:pt>
                <c:pt idx="3" formatCode="General">
                  <c:v>24.365942028985238</c:v>
                </c:pt>
              </c:numCache>
            </c:numRef>
          </c:val>
          <c:extLst xmlns:c16r2="http://schemas.microsoft.com/office/drawing/2015/06/chart">
            <c:ext xmlns:c16="http://schemas.microsoft.com/office/drawing/2014/chart" uri="{C3380CC4-5D6E-409C-BE32-E72D297353CC}">
              <c16:uniqueId val="{0000001A-C357-4288-B919-6DC98F82CB0F}"/>
            </c:ext>
          </c:extLst>
        </c:ser>
        <c:dLbls>
          <c:showLegendKey val="0"/>
          <c:showVal val="0"/>
          <c:showCatName val="0"/>
          <c:showSerName val="0"/>
          <c:showPercent val="0"/>
          <c:showBubbleSize val="0"/>
        </c:dLbls>
        <c:gapWidth val="219"/>
        <c:overlap val="-27"/>
        <c:axId val="106536544"/>
        <c:axId val="106536936"/>
      </c:barChart>
      <c:catAx>
        <c:axId val="106536544"/>
        <c:scaling>
          <c:orientation val="minMax"/>
        </c:scaling>
        <c:delete val="1"/>
        <c:axPos val="b"/>
        <c:numFmt formatCode="General" sourceLinked="1"/>
        <c:majorTickMark val="none"/>
        <c:minorTickMark val="none"/>
        <c:tickLblPos val="nextTo"/>
        <c:crossAx val="106536936"/>
        <c:crosses val="autoZero"/>
        <c:auto val="1"/>
        <c:lblAlgn val="ctr"/>
        <c:lblOffset val="100"/>
        <c:noMultiLvlLbl val="0"/>
      </c:catAx>
      <c:valAx>
        <c:axId val="106536936"/>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6536544"/>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ro-RO"/>
              <a:t>PM</a:t>
            </a:r>
            <a:r>
              <a:rPr lang="ro-RO" baseline="-25000"/>
              <a:t>2,5</a:t>
            </a:r>
            <a:r>
              <a:rPr lang="ro-RO"/>
              <a:t> - </a:t>
            </a:r>
            <a:r>
              <a:rPr lang="en-US"/>
              <a:t>Loca</a:t>
            </a:r>
            <a:r>
              <a:rPr lang="ro-RO"/>
              <a:t>ția GL</a:t>
            </a:r>
            <a:r>
              <a:rPr lang="en-US"/>
              <a:t>3</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manualLayout>
          <c:layoutTarget val="inner"/>
          <c:xMode val="edge"/>
          <c:yMode val="edge"/>
          <c:x val="8.6097568487059309E-2"/>
          <c:y val="0.16329395768169525"/>
          <c:w val="0.87665279547205321"/>
          <c:h val="0.74154082863726312"/>
        </c:manualLayout>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1472-4AF7-8DA1-200C0C05DA42}"/>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3-1472-4AF7-8DA1-200C0C05DA42}"/>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1472-4AF7-8DA1-200C0C05DA42}"/>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7-1472-4AF7-8DA1-200C0C05DA42}"/>
              </c:ext>
            </c:extLst>
          </c:dPt>
          <c:dLbls>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downArrowCallout">
                    <a:avLst/>
                  </a:prstGeom>
                  <a:noFill/>
                  <a:ln>
                    <a:noFill/>
                  </a:ln>
                </c15:spPr>
                <c15:showLeaderLines val="0"/>
              </c:ext>
            </c:extLst>
          </c:dLbls>
          <c:val>
            <c:numRef>
              <c:f>('centralizare rezultate PM'!$E$10,'centralizare rezultate PM'!$K$10,'centralizare rezultate PM'!$Q$10,'centralizare rezultate PM'!$W$10,'centralizare rezultate PM'!$AC$10)</c:f>
              <c:numCache>
                <c:formatCode>0.00</c:formatCode>
                <c:ptCount val="4"/>
                <c:pt idx="0">
                  <c:v>7.7898550724635145</c:v>
                </c:pt>
                <c:pt idx="1">
                  <c:v>23.550724637680577</c:v>
                </c:pt>
                <c:pt idx="2" formatCode="General">
                  <c:v>8.4239130434781373</c:v>
                </c:pt>
                <c:pt idx="3">
                  <c:v>18.568840579710113</c:v>
                </c:pt>
              </c:numCache>
            </c:numRef>
          </c:val>
          <c:extLst xmlns:c16r2="http://schemas.microsoft.com/office/drawing/2015/06/chart">
            <c:ext xmlns:c16="http://schemas.microsoft.com/office/drawing/2014/chart" uri="{C3380CC4-5D6E-409C-BE32-E72D297353CC}">
              <c16:uniqueId val="{00000008-1472-4AF7-8DA1-200C0C05DA42}"/>
            </c:ext>
          </c:extLst>
        </c:ser>
        <c:ser>
          <c:idx val="1"/>
          <c:order val="1"/>
          <c:spPr>
            <a:solidFill>
              <a:schemeClr val="accent2"/>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A-1472-4AF7-8DA1-200C0C05DA42}"/>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C-1472-4AF7-8DA1-200C0C05DA42}"/>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E-1472-4AF7-8DA1-200C0C05DA42}"/>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10-1472-4AF7-8DA1-200C0C05DA42}"/>
              </c:ext>
            </c:extLst>
          </c:dPt>
          <c:dLbls>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downArrowCallout">
                    <a:avLst/>
                  </a:prstGeom>
                  <a:noFill/>
                  <a:ln>
                    <a:noFill/>
                  </a:ln>
                </c15:spPr>
                <c15:showLeaderLines val="0"/>
              </c:ext>
            </c:extLst>
          </c:dLbls>
          <c:val>
            <c:numRef>
              <c:f>('centralizare rezultate PM'!$E$11,'centralizare rezultate PM'!$K$11,'centralizare rezultate PM'!$Q$11,'centralizare rezultate PM'!$W$11,'centralizare rezultate PM'!$AC$11)</c:f>
              <c:numCache>
                <c:formatCode>0.00</c:formatCode>
                <c:ptCount val="4"/>
                <c:pt idx="0">
                  <c:v>5.887681159420648</c:v>
                </c:pt>
                <c:pt idx="1">
                  <c:v>19.112318840579718</c:v>
                </c:pt>
                <c:pt idx="2" formatCode="General">
                  <c:v>6.7028985507248047</c:v>
                </c:pt>
                <c:pt idx="3" formatCode="General">
                  <c:v>13.677536231884162</c:v>
                </c:pt>
              </c:numCache>
            </c:numRef>
          </c:val>
          <c:extLst xmlns:c16r2="http://schemas.microsoft.com/office/drawing/2015/06/chart">
            <c:ext xmlns:c16="http://schemas.microsoft.com/office/drawing/2014/chart" uri="{C3380CC4-5D6E-409C-BE32-E72D297353CC}">
              <c16:uniqueId val="{00000011-1472-4AF7-8DA1-200C0C05DA42}"/>
            </c:ext>
          </c:extLst>
        </c:ser>
        <c:ser>
          <c:idx val="2"/>
          <c:order val="2"/>
          <c:spPr>
            <a:solidFill>
              <a:schemeClr val="accent3"/>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13-1472-4AF7-8DA1-200C0C05DA42}"/>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15-1472-4AF7-8DA1-200C0C05DA42}"/>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17-1472-4AF7-8DA1-200C0C05DA42}"/>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19-1472-4AF7-8DA1-200C0C05DA42}"/>
              </c:ext>
            </c:extLst>
          </c:dPt>
          <c:dLbls>
            <c:numFmt formatCode="#,##0.00" sourceLinked="0"/>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downArrowCallout">
                    <a:avLst/>
                  </a:prstGeom>
                  <a:noFill/>
                  <a:ln>
                    <a:noFill/>
                  </a:ln>
                </c15:spPr>
                <c15:showLeaderLines val="0"/>
              </c:ext>
            </c:extLst>
          </c:dLbls>
          <c:val>
            <c:numRef>
              <c:f>('centralizare rezultate PM'!$E$12,'centralizare rezultate PM'!$K$12,'centralizare rezultate PM'!$Q$12,'centralizare rezultate PM'!$W$12,'centralizare rezultate PM'!$AC$12)</c:f>
              <c:numCache>
                <c:formatCode>0.00</c:formatCode>
                <c:ptCount val="4"/>
                <c:pt idx="0">
                  <c:v>6.5217391304347681</c:v>
                </c:pt>
                <c:pt idx="1">
                  <c:v>19.746376811594342</c:v>
                </c:pt>
                <c:pt idx="2" formatCode="General">
                  <c:v>5.344202898550539</c:v>
                </c:pt>
                <c:pt idx="3">
                  <c:v>19.112318840579217</c:v>
                </c:pt>
              </c:numCache>
            </c:numRef>
          </c:val>
          <c:extLst xmlns:c16r2="http://schemas.microsoft.com/office/drawing/2015/06/chart">
            <c:ext xmlns:c16="http://schemas.microsoft.com/office/drawing/2014/chart" uri="{C3380CC4-5D6E-409C-BE32-E72D297353CC}">
              <c16:uniqueId val="{0000001A-1472-4AF7-8DA1-200C0C05DA42}"/>
            </c:ext>
          </c:extLst>
        </c:ser>
        <c:dLbls>
          <c:showLegendKey val="0"/>
          <c:showVal val="0"/>
          <c:showCatName val="0"/>
          <c:showSerName val="0"/>
          <c:showPercent val="0"/>
          <c:showBubbleSize val="0"/>
        </c:dLbls>
        <c:gapWidth val="219"/>
        <c:overlap val="-27"/>
        <c:axId val="106537720"/>
        <c:axId val="106538112"/>
      </c:barChart>
      <c:catAx>
        <c:axId val="106537720"/>
        <c:scaling>
          <c:orientation val="minMax"/>
        </c:scaling>
        <c:delete val="1"/>
        <c:axPos val="b"/>
        <c:numFmt formatCode="General" sourceLinked="1"/>
        <c:majorTickMark val="none"/>
        <c:minorTickMark val="none"/>
        <c:tickLblPos val="nextTo"/>
        <c:crossAx val="106538112"/>
        <c:crosses val="autoZero"/>
        <c:auto val="1"/>
        <c:lblAlgn val="ctr"/>
        <c:lblOffset val="100"/>
        <c:noMultiLvlLbl val="0"/>
      </c:catAx>
      <c:valAx>
        <c:axId val="106538112"/>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106537720"/>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400" b="0" i="0" u="none" strike="noStrike" kern="1200" spc="0" baseline="0">
                <a:solidFill>
                  <a:schemeClr val="dk1"/>
                </a:solidFill>
                <a:latin typeface="+mn-lt"/>
                <a:ea typeface="+mn-ea"/>
                <a:cs typeface="+mn-cs"/>
              </a:defRPr>
            </a:pPr>
            <a:r>
              <a:rPr lang="en-US" dirty="0"/>
              <a:t>PM</a:t>
            </a:r>
            <a:r>
              <a:rPr lang="en-US" baseline="-25000" dirty="0"/>
              <a:t>2,5</a:t>
            </a:r>
            <a:r>
              <a:rPr lang="en-US" dirty="0"/>
              <a:t> - </a:t>
            </a:r>
            <a:r>
              <a:rPr lang="en-US" dirty="0" err="1"/>
              <a:t>Mediile</a:t>
            </a:r>
            <a:r>
              <a:rPr lang="en-US" dirty="0"/>
              <a:t> </a:t>
            </a:r>
            <a:r>
              <a:rPr lang="en-US" dirty="0" err="1"/>
              <a:t>concentra</a:t>
            </a:r>
            <a:r>
              <a:rPr lang="ro-RO" dirty="0"/>
              <a:t>ț</a:t>
            </a:r>
            <a:r>
              <a:rPr lang="en-US" dirty="0" err="1"/>
              <a:t>iilor</a:t>
            </a:r>
            <a:endParaRPr lang="en-US" dirty="0"/>
          </a:p>
        </c:rich>
      </c:tx>
      <c:layout>
        <c:manualLayout>
          <c:xMode val="edge"/>
          <c:yMode val="edge"/>
          <c:x val="0.20531376034467427"/>
          <c:y val="2.7106848549859831E-2"/>
        </c:manualLayout>
      </c:layout>
      <c:overlay val="0"/>
      <c:spPr>
        <a:noFill/>
        <a:ln>
          <a:noFill/>
        </a:ln>
        <a:effectLst/>
      </c:spPr>
      <c:txPr>
        <a:bodyPr rot="0" spcFirstLastPara="1" vertOverflow="ellipsis" vert="horz" wrap="square" anchor="ctr" anchorCtr="1"/>
        <a:lstStyle/>
        <a:p>
          <a:pPr algn="ctr" rtl="0">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tx>
            <c:strRef>
              <c:f>'centralizare rezultate PM'!$AT$2</c:f>
              <c:strCache>
                <c:ptCount val="1"/>
                <c:pt idx="0">
                  <c:v>media</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'centralizare rezultate PM'!$AI$10:$AI$12</c:f>
              <c:strCache>
                <c:ptCount val="3"/>
                <c:pt idx="0">
                  <c:v>GL1</c:v>
                </c:pt>
                <c:pt idx="1">
                  <c:v>GL2</c:v>
                </c:pt>
                <c:pt idx="2">
                  <c:v>GL3</c:v>
                </c:pt>
              </c:strCache>
            </c:strRef>
          </c:cat>
          <c:val>
            <c:numRef>
              <c:f>'centralizare rezultate PM'!$AT$10:$AT$12</c:f>
              <c:numCache>
                <c:formatCode>0.00</c:formatCode>
                <c:ptCount val="3"/>
                <c:pt idx="0">
                  <c:v>14.605978260869463</c:v>
                </c:pt>
                <c:pt idx="1">
                  <c:v>16.92330917874396</c:v>
                </c:pt>
                <c:pt idx="2">
                  <c:v>12.869867149758377</c:v>
                </c:pt>
              </c:numCache>
            </c:numRef>
          </c:val>
          <c:extLst xmlns:c16r2="http://schemas.microsoft.com/office/drawing/2015/06/chart">
            <c:ext xmlns:c16="http://schemas.microsoft.com/office/drawing/2014/chart" uri="{C3380CC4-5D6E-409C-BE32-E72D297353CC}">
              <c16:uniqueId val="{00000000-52FC-410E-9BD4-96C3C731B0E9}"/>
            </c:ext>
          </c:extLst>
        </c:ser>
        <c:dLbls>
          <c:showLegendKey val="0"/>
          <c:showVal val="0"/>
          <c:showCatName val="0"/>
          <c:showSerName val="0"/>
          <c:showPercent val="0"/>
          <c:showBubbleSize val="0"/>
        </c:dLbls>
        <c:gapWidth val="219"/>
        <c:overlap val="-27"/>
        <c:axId val="240664576"/>
        <c:axId val="240664968"/>
      </c:barChart>
      <c:catAx>
        <c:axId val="240664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40664968"/>
        <c:crosses val="autoZero"/>
        <c:auto val="1"/>
        <c:lblAlgn val="ctr"/>
        <c:lblOffset val="100"/>
        <c:noMultiLvlLbl val="0"/>
      </c:catAx>
      <c:valAx>
        <c:axId val="240664968"/>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40664576"/>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r>
              <a:rPr lang="ro-RO" dirty="0"/>
              <a:t>Benzo(a)piren - </a:t>
            </a:r>
            <a:r>
              <a:rPr lang="en-US" dirty="0" err="1"/>
              <a:t>Loca</a:t>
            </a:r>
            <a:r>
              <a:rPr lang="ro-RO" dirty="0"/>
              <a:t>ția </a:t>
            </a:r>
            <a:r>
              <a:rPr lang="ro-RO" dirty="0" smtClean="0"/>
              <a:t>GL1</a:t>
            </a:r>
            <a:endParaRPr lang="en-US" dirty="0"/>
          </a:p>
        </c:rich>
      </c:tx>
      <c:layout>
        <c:manualLayout>
          <c:xMode val="edge"/>
          <c:yMode val="edge"/>
          <c:x val="0.30422892260418666"/>
          <c:y val="4.297109453924040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dk1"/>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1-1A86-48C8-B53E-42E7F0C1879E}"/>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3-1A86-48C8-B53E-42E7F0C1879E}"/>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5-1A86-48C8-B53E-42E7F0C1879E}"/>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07-1A86-48C8-B53E-42E7F0C1879E}"/>
              </c:ext>
            </c:extLst>
          </c:dPt>
          <c:cat>
            <c:strLit>
              <c:ptCount val="4"/>
              <c:pt idx="0">
                <c:v>1</c:v>
              </c:pt>
              <c:pt idx="1">
                <c:v>2</c:v>
              </c:pt>
              <c:pt idx="2">
                <c:v>3</c:v>
              </c:pt>
              <c:pt idx="3">
                <c:v>4</c:v>
              </c:pt>
              <c:extLst>
                <c:ext xmlns:c15="http://schemas.microsoft.com/office/drawing/2012/chart" uri="{02D57815-91ED-43cb-92C2-25804820EDAC}">
                  <c15:autoCat val="1"/>
                </c:ext>
              </c:extLst>
            </c:strLit>
          </c:cat>
          <c:val>
            <c:numRef>
              <c:f>('centralizare rezultate PM_RNMCA'!$C$4,'centralizare rezultate PM_RNMCA'!$D$4,'centralizare rezultate PM_RNMCA'!$E$4,'centralizare rezultate PM_RNMCA'!$F$4,'centralizare rezultate PM_RNMCA'!$G$4)</c:f>
              <c:numCache>
                <c:formatCode>0.00</c:formatCode>
                <c:ptCount val="4"/>
                <c:pt idx="0">
                  <c:v>0.56999999999999995</c:v>
                </c:pt>
                <c:pt idx="1">
                  <c:v>0.85</c:v>
                </c:pt>
                <c:pt idx="2">
                  <c:v>1.04</c:v>
                </c:pt>
                <c:pt idx="3" formatCode="General">
                  <c:v>0.03</c:v>
                </c:pt>
              </c:numCache>
              <c:extLst xmlns:c16r2="http://schemas.microsoft.com/office/drawing/2015/06/chart"/>
            </c:numRef>
          </c:val>
          <c:extLst xmlns:c16r2="http://schemas.microsoft.com/office/drawing/2015/06/chart">
            <c:ext xmlns:c16="http://schemas.microsoft.com/office/drawing/2014/chart" uri="{C3380CC4-5D6E-409C-BE32-E72D297353CC}">
              <c16:uniqueId val="{00000008-1A86-48C8-B53E-42E7F0C1879E}"/>
            </c:ext>
          </c:extLst>
        </c:ser>
        <c:ser>
          <c:idx val="1"/>
          <c:order val="1"/>
          <c:spPr>
            <a:solidFill>
              <a:schemeClr val="accent2"/>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0A-1A86-48C8-B53E-42E7F0C1879E}"/>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0C-1A86-48C8-B53E-42E7F0C1879E}"/>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0E-1A86-48C8-B53E-42E7F0C1879E}"/>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10-1A86-48C8-B53E-42E7F0C1879E}"/>
              </c:ext>
            </c:extLst>
          </c:dPt>
          <c:cat>
            <c:strLit>
              <c:ptCount val="4"/>
              <c:pt idx="0">
                <c:v>1</c:v>
              </c:pt>
              <c:pt idx="1">
                <c:v>2</c:v>
              </c:pt>
              <c:pt idx="2">
                <c:v>3</c:v>
              </c:pt>
              <c:pt idx="3">
                <c:v>4</c:v>
              </c:pt>
              <c:extLst>
                <c:ext xmlns:c15="http://schemas.microsoft.com/office/drawing/2012/chart" uri="{02D57815-91ED-43cb-92C2-25804820EDAC}">
                  <c15:autoCat val="1"/>
                </c:ext>
              </c:extLst>
            </c:strLit>
          </c:cat>
          <c:val>
            <c:numRef>
              <c:f>('centralizare rezultate PM_RNMCA'!$C$5,'centralizare rezultate PM_RNMCA'!$D$5,'centralizare rezultate PM_RNMCA'!$E$5,'centralizare rezultate PM_RNMCA'!$F$5,'centralizare rezultate PM_RNMCA'!$G$5)</c:f>
              <c:numCache>
                <c:formatCode>General</c:formatCode>
                <c:ptCount val="4"/>
                <c:pt idx="0" formatCode="0.00">
                  <c:v>2.39</c:v>
                </c:pt>
                <c:pt idx="1">
                  <c:v>2.0099999999999998</c:v>
                </c:pt>
                <c:pt idx="2" formatCode="0.00">
                  <c:v>0.44</c:v>
                </c:pt>
                <c:pt idx="3">
                  <c:v>0.16</c:v>
                </c:pt>
              </c:numCache>
              <c:extLst xmlns:c16r2="http://schemas.microsoft.com/office/drawing/2015/06/chart"/>
            </c:numRef>
          </c:val>
          <c:extLst xmlns:c16r2="http://schemas.microsoft.com/office/drawing/2015/06/chart">
            <c:ext xmlns:c16="http://schemas.microsoft.com/office/drawing/2014/chart" uri="{C3380CC4-5D6E-409C-BE32-E72D297353CC}">
              <c16:uniqueId val="{00000011-1A86-48C8-B53E-42E7F0C1879E}"/>
            </c:ext>
          </c:extLst>
        </c:ser>
        <c:ser>
          <c:idx val="2"/>
          <c:order val="2"/>
          <c:spPr>
            <a:solidFill>
              <a:schemeClr val="accent3"/>
            </a:solidFill>
            <a:ln>
              <a:noFill/>
            </a:ln>
            <a:effectLst/>
          </c:spPr>
          <c:invertIfNegative val="0"/>
          <c:dPt>
            <c:idx val="0"/>
            <c:invertIfNegative val="0"/>
            <c:bubble3D val="0"/>
            <c:spPr>
              <a:solidFill>
                <a:srgbClr val="C00000"/>
              </a:solidFill>
              <a:ln>
                <a:noFill/>
              </a:ln>
              <a:effectLst/>
            </c:spPr>
            <c:extLst xmlns:c16r2="http://schemas.microsoft.com/office/drawing/2015/06/chart">
              <c:ext xmlns:c16="http://schemas.microsoft.com/office/drawing/2014/chart" uri="{C3380CC4-5D6E-409C-BE32-E72D297353CC}">
                <c16:uniqueId val="{00000013-1A86-48C8-B53E-42E7F0C1879E}"/>
              </c:ext>
            </c:extLst>
          </c:dPt>
          <c:dPt>
            <c:idx val="1"/>
            <c:invertIfNegative val="0"/>
            <c:bubble3D val="0"/>
            <c:spPr>
              <a:solidFill>
                <a:srgbClr val="0070C0"/>
              </a:solidFill>
              <a:ln>
                <a:noFill/>
              </a:ln>
              <a:effectLst/>
            </c:spPr>
            <c:extLst xmlns:c16r2="http://schemas.microsoft.com/office/drawing/2015/06/chart">
              <c:ext xmlns:c16="http://schemas.microsoft.com/office/drawing/2014/chart" uri="{C3380CC4-5D6E-409C-BE32-E72D297353CC}">
                <c16:uniqueId val="{00000015-1A86-48C8-B53E-42E7F0C1879E}"/>
              </c:ext>
            </c:extLst>
          </c:dPt>
          <c:dPt>
            <c:idx val="2"/>
            <c:invertIfNegative val="0"/>
            <c:bubble3D val="0"/>
            <c:spPr>
              <a:solidFill>
                <a:srgbClr val="FFC000"/>
              </a:solidFill>
              <a:ln>
                <a:noFill/>
              </a:ln>
              <a:effectLst/>
            </c:spPr>
            <c:extLst xmlns:c16r2="http://schemas.microsoft.com/office/drawing/2015/06/chart">
              <c:ext xmlns:c16="http://schemas.microsoft.com/office/drawing/2014/chart" uri="{C3380CC4-5D6E-409C-BE32-E72D297353CC}">
                <c16:uniqueId val="{00000017-1A86-48C8-B53E-42E7F0C1879E}"/>
              </c:ext>
            </c:extLst>
          </c:dPt>
          <c:dPt>
            <c:idx val="3"/>
            <c:invertIfNegative val="0"/>
            <c:bubble3D val="0"/>
            <c:spPr>
              <a:solidFill>
                <a:srgbClr val="00B050"/>
              </a:solidFill>
              <a:ln>
                <a:noFill/>
              </a:ln>
              <a:effectLst/>
            </c:spPr>
            <c:extLst xmlns:c16r2="http://schemas.microsoft.com/office/drawing/2015/06/chart">
              <c:ext xmlns:c16="http://schemas.microsoft.com/office/drawing/2014/chart" uri="{C3380CC4-5D6E-409C-BE32-E72D297353CC}">
                <c16:uniqueId val="{00000019-1A86-48C8-B53E-42E7F0C1879E}"/>
              </c:ext>
            </c:extLst>
          </c:dPt>
          <c:cat>
            <c:strLit>
              <c:ptCount val="4"/>
              <c:pt idx="0">
                <c:v>1</c:v>
              </c:pt>
              <c:pt idx="1">
                <c:v>2</c:v>
              </c:pt>
              <c:pt idx="2">
                <c:v>3</c:v>
              </c:pt>
              <c:pt idx="3">
                <c:v>4</c:v>
              </c:pt>
              <c:extLst>
                <c:ext xmlns:c15="http://schemas.microsoft.com/office/drawing/2012/chart" uri="{02D57815-91ED-43cb-92C2-25804820EDAC}">
                  <c15:autoCat val="1"/>
                </c:ext>
              </c:extLst>
            </c:strLit>
          </c:cat>
          <c:val>
            <c:numRef>
              <c:f>('centralizare rezultate PM_RNMCA'!$C$6,'centralizare rezultate PM_RNMCA'!$D$6,'centralizare rezultate PM_RNMCA'!$E$6,'centralizare rezultate PM_RNMCA'!$F$6,'centralizare rezultate PM_RNMCA'!$G$6)</c:f>
              <c:numCache>
                <c:formatCode>General</c:formatCode>
                <c:ptCount val="4"/>
                <c:pt idx="0" formatCode="0.00">
                  <c:v>3.43</c:v>
                </c:pt>
                <c:pt idx="1">
                  <c:v>1.33</c:v>
                </c:pt>
                <c:pt idx="2">
                  <c:v>0.56999999999999995</c:v>
                </c:pt>
                <c:pt idx="3">
                  <c:v>0.06</c:v>
                </c:pt>
              </c:numCache>
              <c:extLst xmlns:c16r2="http://schemas.microsoft.com/office/drawing/2015/06/chart"/>
            </c:numRef>
          </c:val>
          <c:extLst xmlns:c16r2="http://schemas.microsoft.com/office/drawing/2015/06/chart">
            <c:ext xmlns:c16="http://schemas.microsoft.com/office/drawing/2014/chart" uri="{C3380CC4-5D6E-409C-BE32-E72D297353CC}">
              <c16:uniqueId val="{0000001A-1A86-48C8-B53E-42E7F0C1879E}"/>
            </c:ext>
          </c:extLst>
        </c:ser>
        <c:dLbls>
          <c:showLegendKey val="0"/>
          <c:showVal val="0"/>
          <c:showCatName val="0"/>
          <c:showSerName val="0"/>
          <c:showPercent val="0"/>
          <c:showBubbleSize val="0"/>
        </c:dLbls>
        <c:gapWidth val="219"/>
        <c:overlap val="-27"/>
        <c:axId val="240665752"/>
        <c:axId val="240666144"/>
      </c:barChart>
      <c:catAx>
        <c:axId val="240665752"/>
        <c:scaling>
          <c:orientation val="minMax"/>
        </c:scaling>
        <c:delete val="1"/>
        <c:axPos val="b"/>
        <c:numFmt formatCode="General" sourceLinked="1"/>
        <c:majorTickMark val="none"/>
        <c:minorTickMark val="none"/>
        <c:tickLblPos val="nextTo"/>
        <c:crossAx val="240666144"/>
        <c:crosses val="autoZero"/>
        <c:auto val="1"/>
        <c:lblAlgn val="ctr"/>
        <c:lblOffset val="100"/>
        <c:noMultiLvlLbl val="0"/>
      </c:catAx>
      <c:valAx>
        <c:axId val="240666144"/>
        <c:scaling>
          <c:orientation val="minMax"/>
          <c:max val="4"/>
          <c:min val="0"/>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240665752"/>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AE7062-81B8-4C97-AD56-E731261272CE}" type="datetimeFigureOut">
              <a:rPr lang="en-US" smtClean="0"/>
              <a:t>4/12/2023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2D07A5-56D6-487E-BAAC-F71B39DFA2DC}" type="slidenum">
              <a:rPr lang="en-US" smtClean="0"/>
              <a:t>‹#›</a:t>
            </a:fld>
            <a:endParaRPr lang="en-US"/>
          </a:p>
        </p:txBody>
      </p:sp>
    </p:spTree>
    <p:extLst>
      <p:ext uri="{BB962C8B-B14F-4D97-AF65-F5344CB8AC3E}">
        <p14:creationId xmlns:p14="http://schemas.microsoft.com/office/powerpoint/2010/main" val="91104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fld id="{F7D3DBF1-B344-4637-AE16-DC5095B72FA8}" type="slidenum">
              <a:rPr lang="en-US" smtClean="0"/>
              <a:t>1</a:t>
            </a:fld>
            <a:endParaRPr lang="en-US"/>
          </a:p>
        </p:txBody>
      </p:sp>
    </p:spTree>
    <p:extLst>
      <p:ext uri="{BB962C8B-B14F-4D97-AF65-F5344CB8AC3E}">
        <p14:creationId xmlns:p14="http://schemas.microsoft.com/office/powerpoint/2010/main" val="31126153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6C7F43-BBBB-4034-9387-63846B4F161B}"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0FE45-F08B-42A4-9902-1B31B611E84B}" type="slidenum">
              <a:rPr lang="en-US" smtClean="0"/>
              <a:t>‹#›</a:t>
            </a:fld>
            <a:endParaRPr lang="en-US"/>
          </a:p>
        </p:txBody>
      </p:sp>
    </p:spTree>
    <p:extLst>
      <p:ext uri="{BB962C8B-B14F-4D97-AF65-F5344CB8AC3E}">
        <p14:creationId xmlns:p14="http://schemas.microsoft.com/office/powerpoint/2010/main" val="383111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C7F43-BBBB-4034-9387-63846B4F161B}"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0FE45-F08B-42A4-9902-1B31B611E84B}" type="slidenum">
              <a:rPr lang="en-US" smtClean="0"/>
              <a:t>‹#›</a:t>
            </a:fld>
            <a:endParaRPr lang="en-US"/>
          </a:p>
        </p:txBody>
      </p:sp>
    </p:spTree>
    <p:extLst>
      <p:ext uri="{BB962C8B-B14F-4D97-AF65-F5344CB8AC3E}">
        <p14:creationId xmlns:p14="http://schemas.microsoft.com/office/powerpoint/2010/main" val="1280627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C7F43-BBBB-4034-9387-63846B4F161B}"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0FE45-F08B-42A4-9902-1B31B611E84B}" type="slidenum">
              <a:rPr lang="en-US" smtClean="0"/>
              <a:t>‹#›</a:t>
            </a:fld>
            <a:endParaRPr lang="en-US"/>
          </a:p>
        </p:txBody>
      </p:sp>
    </p:spTree>
    <p:extLst>
      <p:ext uri="{BB962C8B-B14F-4D97-AF65-F5344CB8AC3E}">
        <p14:creationId xmlns:p14="http://schemas.microsoft.com/office/powerpoint/2010/main" val="1534068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6C7F43-BBBB-4034-9387-63846B4F161B}"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0FE45-F08B-42A4-9902-1B31B611E84B}" type="slidenum">
              <a:rPr lang="en-US" smtClean="0"/>
              <a:t>‹#›</a:t>
            </a:fld>
            <a:endParaRPr lang="en-US"/>
          </a:p>
        </p:txBody>
      </p:sp>
    </p:spTree>
    <p:extLst>
      <p:ext uri="{BB962C8B-B14F-4D97-AF65-F5344CB8AC3E}">
        <p14:creationId xmlns:p14="http://schemas.microsoft.com/office/powerpoint/2010/main" val="91927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6C7F43-BBBB-4034-9387-63846B4F161B}" type="datetimeFigureOut">
              <a:rPr lang="en-US" smtClean="0"/>
              <a:t>4/12/2023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60FE45-F08B-42A4-9902-1B31B611E84B}" type="slidenum">
              <a:rPr lang="en-US" smtClean="0"/>
              <a:t>‹#›</a:t>
            </a:fld>
            <a:endParaRPr lang="en-US"/>
          </a:p>
        </p:txBody>
      </p:sp>
    </p:spTree>
    <p:extLst>
      <p:ext uri="{BB962C8B-B14F-4D97-AF65-F5344CB8AC3E}">
        <p14:creationId xmlns:p14="http://schemas.microsoft.com/office/powerpoint/2010/main" val="2148691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6C7F43-BBBB-4034-9387-63846B4F161B}"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0FE45-F08B-42A4-9902-1B31B611E84B}" type="slidenum">
              <a:rPr lang="en-US" smtClean="0"/>
              <a:t>‹#›</a:t>
            </a:fld>
            <a:endParaRPr lang="en-US"/>
          </a:p>
        </p:txBody>
      </p:sp>
    </p:spTree>
    <p:extLst>
      <p:ext uri="{BB962C8B-B14F-4D97-AF65-F5344CB8AC3E}">
        <p14:creationId xmlns:p14="http://schemas.microsoft.com/office/powerpoint/2010/main" val="2417288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6C7F43-BBBB-4034-9387-63846B4F161B}" type="datetimeFigureOut">
              <a:rPr lang="en-US" smtClean="0"/>
              <a:t>4/12/2023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A60FE45-F08B-42A4-9902-1B31B611E84B}" type="slidenum">
              <a:rPr lang="en-US" smtClean="0"/>
              <a:t>‹#›</a:t>
            </a:fld>
            <a:endParaRPr lang="en-US"/>
          </a:p>
        </p:txBody>
      </p:sp>
    </p:spTree>
    <p:extLst>
      <p:ext uri="{BB962C8B-B14F-4D97-AF65-F5344CB8AC3E}">
        <p14:creationId xmlns:p14="http://schemas.microsoft.com/office/powerpoint/2010/main" val="1705404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6C7F43-BBBB-4034-9387-63846B4F161B}" type="datetimeFigureOut">
              <a:rPr lang="en-US" smtClean="0"/>
              <a:t>4/12/2023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A60FE45-F08B-42A4-9902-1B31B611E84B}" type="slidenum">
              <a:rPr lang="en-US" smtClean="0"/>
              <a:t>‹#›</a:t>
            </a:fld>
            <a:endParaRPr lang="en-US"/>
          </a:p>
        </p:txBody>
      </p:sp>
    </p:spTree>
    <p:extLst>
      <p:ext uri="{BB962C8B-B14F-4D97-AF65-F5344CB8AC3E}">
        <p14:creationId xmlns:p14="http://schemas.microsoft.com/office/powerpoint/2010/main" val="36806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6C7F43-BBBB-4034-9387-63846B4F161B}" type="datetimeFigureOut">
              <a:rPr lang="en-US" smtClean="0"/>
              <a:t>4/12/2023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A60FE45-F08B-42A4-9902-1B31B611E84B}" type="slidenum">
              <a:rPr lang="en-US" smtClean="0"/>
              <a:t>‹#›</a:t>
            </a:fld>
            <a:endParaRPr lang="en-US"/>
          </a:p>
        </p:txBody>
      </p:sp>
    </p:spTree>
    <p:extLst>
      <p:ext uri="{BB962C8B-B14F-4D97-AF65-F5344CB8AC3E}">
        <p14:creationId xmlns:p14="http://schemas.microsoft.com/office/powerpoint/2010/main" val="158121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6C7F43-BBBB-4034-9387-63846B4F161B}"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0FE45-F08B-42A4-9902-1B31B611E84B}" type="slidenum">
              <a:rPr lang="en-US" smtClean="0"/>
              <a:t>‹#›</a:t>
            </a:fld>
            <a:endParaRPr lang="en-US"/>
          </a:p>
        </p:txBody>
      </p:sp>
    </p:spTree>
    <p:extLst>
      <p:ext uri="{BB962C8B-B14F-4D97-AF65-F5344CB8AC3E}">
        <p14:creationId xmlns:p14="http://schemas.microsoft.com/office/powerpoint/2010/main" val="38188521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6C7F43-BBBB-4034-9387-63846B4F161B}" type="datetimeFigureOut">
              <a:rPr lang="en-US" smtClean="0"/>
              <a:t>4/12/2023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A60FE45-F08B-42A4-9902-1B31B611E84B}" type="slidenum">
              <a:rPr lang="en-US" smtClean="0"/>
              <a:t>‹#›</a:t>
            </a:fld>
            <a:endParaRPr lang="en-US"/>
          </a:p>
        </p:txBody>
      </p:sp>
    </p:spTree>
    <p:extLst>
      <p:ext uri="{BB962C8B-B14F-4D97-AF65-F5344CB8AC3E}">
        <p14:creationId xmlns:p14="http://schemas.microsoft.com/office/powerpoint/2010/main" val="3322423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6C7F43-BBBB-4034-9387-63846B4F161B}" type="datetimeFigureOut">
              <a:rPr lang="en-US" smtClean="0"/>
              <a:t>4/12/2023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60FE45-F08B-42A4-9902-1B31B611E84B}" type="slidenum">
              <a:rPr lang="en-US" smtClean="0"/>
              <a:t>‹#›</a:t>
            </a:fld>
            <a:endParaRPr lang="en-US"/>
          </a:p>
        </p:txBody>
      </p:sp>
    </p:spTree>
    <p:extLst>
      <p:ext uri="{BB962C8B-B14F-4D97-AF65-F5344CB8AC3E}">
        <p14:creationId xmlns:p14="http://schemas.microsoft.com/office/powerpoint/2010/main" val="5131150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 Id="rId5" Type="http://schemas.openxmlformats.org/officeDocument/2006/relationships/chart" Target="../charts/chart8.xml"/><Relationship Id="rId4" Type="http://schemas.openxmlformats.org/officeDocument/2006/relationships/chart" Target="../charts/chart7.xml"/></Relationships>
</file>

<file path=ppt/slides/_rels/slide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 Id="rId5" Type="http://schemas.openxmlformats.org/officeDocument/2006/relationships/chart" Target="../charts/chart12.xml"/><Relationship Id="rId4" Type="http://schemas.openxmlformats.org/officeDocument/2006/relationships/chart" Target="../charts/chart11.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tretch>
            <a:fillRect/>
          </a:stretch>
        </p:blipFill>
        <p:spPr>
          <a:xfrm>
            <a:off x="34229" y="0"/>
            <a:ext cx="12127291" cy="1741618"/>
          </a:xfrm>
          <a:prstGeom prst="rect">
            <a:avLst/>
          </a:prstGeom>
        </p:spPr>
      </p:pic>
      <p:sp>
        <p:nvSpPr>
          <p:cNvPr id="8" name="Rectangle 7"/>
          <p:cNvSpPr/>
          <p:nvPr/>
        </p:nvSpPr>
        <p:spPr>
          <a:xfrm>
            <a:off x="147320" y="1655034"/>
            <a:ext cx="11887199" cy="294183"/>
          </a:xfrm>
          <a:prstGeom prst="rect">
            <a:avLst/>
          </a:prstGeom>
          <a:solidFill>
            <a:srgbClr val="C5E2FF"/>
          </a:solidFill>
          <a:ln>
            <a:no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a:lnSpc>
                <a:spcPct val="80000"/>
              </a:lnSpc>
              <a:spcBef>
                <a:spcPts val="1200"/>
              </a:spcBef>
              <a:spcAft>
                <a:spcPts val="1200"/>
              </a:spcAft>
            </a:pPr>
            <a:r>
              <a:rPr lang="ro-RO" sz="1600" b="1" dirty="0">
                <a:solidFill>
                  <a:schemeClr val="accent1">
                    <a:lumMod val="75000"/>
                  </a:schemeClr>
                </a:solidFill>
              </a:rPr>
              <a:t>Proiectul </a:t>
            </a:r>
            <a:r>
              <a:rPr lang="en-US" sz="1600" b="1" dirty="0">
                <a:solidFill>
                  <a:schemeClr val="accent1">
                    <a:lumMod val="75000"/>
                  </a:schemeClr>
                </a:solidFill>
              </a:rPr>
              <a:t>“</a:t>
            </a:r>
            <a:r>
              <a:rPr lang="ro-RO" sz="1600" b="1" dirty="0">
                <a:solidFill>
                  <a:schemeClr val="accent1">
                    <a:lumMod val="75000"/>
                  </a:schemeClr>
                </a:solidFill>
              </a:rPr>
              <a:t>Îmbunătățirea Sistemului de Evaluare și Monitorizare a Calității Aerului la nivel național</a:t>
            </a:r>
            <a:r>
              <a:rPr lang="en-US" sz="1600" b="1" dirty="0">
                <a:solidFill>
                  <a:schemeClr val="accent1">
                    <a:lumMod val="75000"/>
                  </a:schemeClr>
                </a:solidFill>
              </a:rPr>
              <a:t>”</a:t>
            </a:r>
            <a:r>
              <a:rPr lang="ro-RO" sz="1600" b="1" dirty="0">
                <a:solidFill>
                  <a:schemeClr val="accent1">
                    <a:lumMod val="75000"/>
                  </a:schemeClr>
                </a:solidFill>
              </a:rPr>
              <a:t> Cod My SMIS</a:t>
            </a:r>
            <a:r>
              <a:rPr lang="en-US" sz="1600" b="1" dirty="0">
                <a:solidFill>
                  <a:schemeClr val="accent1">
                    <a:lumMod val="75000"/>
                  </a:schemeClr>
                </a:solidFill>
              </a:rPr>
              <a:t>2014+:</a:t>
            </a:r>
            <a:r>
              <a:rPr lang="ro-RO" sz="1600" b="1" dirty="0">
                <a:solidFill>
                  <a:schemeClr val="accent1">
                    <a:lumMod val="75000"/>
                  </a:schemeClr>
                </a:solidFill>
              </a:rPr>
              <a:t> 139703</a:t>
            </a:r>
            <a:endParaRPr lang="ro-RO" sz="1600" b="1" i="1" dirty="0">
              <a:solidFill>
                <a:schemeClr val="accent1">
                  <a:lumMod val="75000"/>
                </a:schemeClr>
              </a:solidFill>
            </a:endParaRPr>
          </a:p>
        </p:txBody>
      </p:sp>
      <p:sp>
        <p:nvSpPr>
          <p:cNvPr id="5" name="Rectangle 4"/>
          <p:cNvSpPr/>
          <p:nvPr/>
        </p:nvSpPr>
        <p:spPr>
          <a:xfrm>
            <a:off x="931342" y="5285724"/>
            <a:ext cx="9841282" cy="523220"/>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0"/>
              </a:spcAft>
            </a:pPr>
            <a:r>
              <a:rPr lang="ro-RO" sz="1400" i="1" dirty="0">
                <a:latin typeface="Trebuchet MS" panose="020B0603020202020204" pitchFamily="34" charset="0"/>
                <a:ea typeface="Calibri" panose="020F0502020204030204" pitchFamily="34" charset="0"/>
                <a:cs typeface="Times New Roman" panose="02020603050405020304" pitchFamily="18" charset="0"/>
              </a:rPr>
              <a:t>Proiect cofinanțat din Fondul European de Dezvoltare Regională prin</a:t>
            </a:r>
            <a:endParaRPr lang="en-US" sz="1400" dirty="0">
              <a:latin typeface="Calibri" panose="020F0502020204030204" pitchFamily="34" charset="0"/>
              <a:ea typeface="Calibri" panose="020F0502020204030204" pitchFamily="34" charset="0"/>
              <a:cs typeface="Arial" panose="020B0604020202020204" pitchFamily="34" charset="0"/>
            </a:endParaRPr>
          </a:p>
          <a:p>
            <a:pPr algn="ctr">
              <a:spcAft>
                <a:spcPts val="0"/>
              </a:spcAft>
            </a:pPr>
            <a:r>
              <a:rPr lang="ro-RO" sz="1400" i="1" dirty="0">
                <a:latin typeface="Trebuchet MS" panose="020B0603020202020204" pitchFamily="34" charset="0"/>
                <a:ea typeface="Calibri" panose="020F0502020204030204" pitchFamily="34" charset="0"/>
                <a:cs typeface="Times New Roman" panose="02020603050405020304" pitchFamily="18" charset="0"/>
              </a:rPr>
              <a:t>Programul Operațional Infrastructură Mare 2014-2020</a:t>
            </a:r>
            <a:endParaRPr lang="en-US" sz="14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6" name="Picture 5">
            <a:extLst>
              <a:ext uri="{FF2B5EF4-FFF2-40B4-BE49-F238E27FC236}">
                <a16:creationId xmlns="" xmlns:a16="http://schemas.microsoft.com/office/drawing/2014/main" id="{1E63C4F3-B810-42CE-9BCA-7CFB4C0D601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843144" y="5870311"/>
            <a:ext cx="2495550" cy="690245"/>
          </a:xfrm>
          <a:prstGeom prst="rect">
            <a:avLst/>
          </a:prstGeom>
          <a:noFill/>
        </p:spPr>
      </p:pic>
      <p:graphicFrame>
        <p:nvGraphicFramePr>
          <p:cNvPr id="9" name="Table 8"/>
          <p:cNvGraphicFramePr>
            <a:graphicFrameLocks noGrp="1"/>
          </p:cNvGraphicFramePr>
          <p:nvPr>
            <p:extLst>
              <p:ext uri="{D42A27DB-BD31-4B8C-83A1-F6EECF244321}">
                <p14:modId xmlns:p14="http://schemas.microsoft.com/office/powerpoint/2010/main" val="1441345098"/>
              </p:ext>
            </p:extLst>
          </p:nvPr>
        </p:nvGraphicFramePr>
        <p:xfrm>
          <a:off x="241764" y="2284966"/>
          <a:ext cx="11800055" cy="2773680"/>
        </p:xfrm>
        <a:graphic>
          <a:graphicData uri="http://schemas.openxmlformats.org/drawingml/2006/table">
            <a:tbl>
              <a:tblPr firstRow="1" bandRow="1">
                <a:tableStyleId>{5C22544A-7EE6-4342-B048-85BDC9FD1C3A}</a:tableStyleId>
              </a:tblPr>
              <a:tblGrid>
                <a:gridCol w="1517946">
                  <a:extLst>
                    <a:ext uri="{9D8B030D-6E8A-4147-A177-3AD203B41FA5}">
                      <a16:colId xmlns="" xmlns:a16="http://schemas.microsoft.com/office/drawing/2014/main" val="913732662"/>
                    </a:ext>
                  </a:extLst>
                </a:gridCol>
                <a:gridCol w="2175073">
                  <a:extLst>
                    <a:ext uri="{9D8B030D-6E8A-4147-A177-3AD203B41FA5}">
                      <a16:colId xmlns="" xmlns:a16="http://schemas.microsoft.com/office/drawing/2014/main" val="2044489899"/>
                    </a:ext>
                  </a:extLst>
                </a:gridCol>
                <a:gridCol w="8107036">
                  <a:extLst>
                    <a:ext uri="{9D8B030D-6E8A-4147-A177-3AD203B41FA5}">
                      <a16:colId xmlns="" xmlns:a16="http://schemas.microsoft.com/office/drawing/2014/main" val="2848907714"/>
                    </a:ext>
                  </a:extLst>
                </a:gridCol>
              </a:tblGrid>
              <a:tr h="661450">
                <a:tc>
                  <a:txBody>
                    <a:bodyPr/>
                    <a:lstStyle/>
                    <a:p>
                      <a:pPr algn="ctr"/>
                      <a:endParaRPr lang="ro-RO" sz="1200" dirty="0" smtClean="0"/>
                    </a:p>
                    <a:p>
                      <a:pPr algn="ctr"/>
                      <a:r>
                        <a:rPr lang="ro-RO" dirty="0" smtClean="0"/>
                        <a:t>REGIUNE	</a:t>
                      </a:r>
                    </a:p>
                    <a:p>
                      <a:pPr algn="ctr"/>
                      <a:endParaRPr lang="ro-RO" dirty="0"/>
                    </a:p>
                  </a:txBody>
                  <a:tcPr/>
                </a:tc>
                <a:tc>
                  <a:txBody>
                    <a:bodyPr/>
                    <a:lstStyle/>
                    <a:p>
                      <a:pPr algn="ctr"/>
                      <a:endParaRPr lang="ro-RO" sz="1200" dirty="0" smtClean="0"/>
                    </a:p>
                    <a:p>
                      <a:pPr algn="ctr"/>
                      <a:r>
                        <a:rPr lang="ro-RO" dirty="0" smtClean="0"/>
                        <a:t>JUDEȚ</a:t>
                      </a:r>
                      <a:endParaRPr lang="ro-RO" dirty="0"/>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o-RO" dirty="0" smtClean="0"/>
                        <a:t>DESCRIERE ACHIZIȚII</a:t>
                      </a:r>
                      <a:r>
                        <a:rPr lang="ro-RO" dirty="0"/>
                        <a:t>	</a:t>
                      </a:r>
                    </a:p>
                  </a:txBody>
                  <a:tcPr marL="0" marR="0" marT="0" marB="0" anchor="ctr"/>
                </a:tc>
                <a:extLst>
                  <a:ext uri="{0D108BD9-81ED-4DB2-BD59-A6C34878D82A}">
                    <a16:rowId xmlns="" xmlns:a16="http://schemas.microsoft.com/office/drawing/2014/main" val="2712015302"/>
                  </a:ext>
                </a:extLst>
              </a:tr>
              <a:tr h="411480">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o-RO" sz="1600" b="1" u="none" strike="noStrike" dirty="0">
                          <a:effectLst/>
                        </a:rPr>
                        <a:t>REGIUNEA </a:t>
                      </a:r>
                    </a:p>
                    <a:p>
                      <a:pPr marL="0" marR="0" indent="0" algn="ctr" defTabSz="914400" rtl="0" eaLnBrk="1" fontAlgn="auto" latinLnBrk="0" hangingPunct="1">
                        <a:lnSpc>
                          <a:spcPct val="100000"/>
                        </a:lnSpc>
                        <a:spcBef>
                          <a:spcPts val="0"/>
                        </a:spcBef>
                        <a:spcAft>
                          <a:spcPts val="0"/>
                        </a:spcAft>
                        <a:buClrTx/>
                        <a:buSzTx/>
                        <a:buFontTx/>
                        <a:buNone/>
                        <a:tabLst/>
                        <a:defRPr/>
                      </a:pPr>
                      <a:r>
                        <a:rPr lang="ro-RO" sz="1600" b="1" u="none" strike="noStrike" dirty="0">
                          <a:effectLst/>
                        </a:rPr>
                        <a:t>SUD-EST</a:t>
                      </a:r>
                      <a:endParaRPr lang="ro-RO" sz="1600" b="1" i="0" u="none" strike="noStrike" dirty="0">
                        <a:solidFill>
                          <a:srgbClr val="000000"/>
                        </a:solidFill>
                        <a:effectLst/>
                        <a:latin typeface="Calibri" panose="020F0502020204030204" pitchFamily="34" charset="0"/>
                      </a:endParaRPr>
                    </a:p>
                  </a:txBody>
                  <a:tcPr anchor="ctr">
                    <a:solidFill>
                      <a:schemeClr val="accent1">
                        <a:lumMod val="20000"/>
                        <a:lumOff val="80000"/>
                      </a:schemeClr>
                    </a:solidFill>
                  </a:tcPr>
                </a:tc>
                <a:tc>
                  <a:txBody>
                    <a:bodyPr/>
                    <a:lstStyle/>
                    <a:p>
                      <a:pPr algn="l" fontAlgn="ctr"/>
                      <a:r>
                        <a:rPr lang="ro-RO" sz="1600" b="1" u="none" strike="noStrike" dirty="0" smtClean="0">
                          <a:solidFill>
                            <a:schemeClr val="bg1"/>
                          </a:solidFill>
                          <a:effectLst/>
                        </a:rPr>
                        <a:t> GALAȚI</a:t>
                      </a:r>
                      <a:endParaRPr lang="ro-RO" sz="1600" b="1" u="none" strike="noStrike" dirty="0">
                        <a:solidFill>
                          <a:schemeClr val="bg1"/>
                        </a:solidFill>
                        <a:effectLst/>
                      </a:endParaRPr>
                    </a:p>
                  </a:txBody>
                  <a:tcPr marL="0" marR="0" marT="0" marB="0" anchor="ctr">
                    <a:solidFill>
                      <a:srgbClr val="FF66CC"/>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o-RO" sz="1600" b="1" u="none" strike="noStrike" dirty="0" smtClean="0">
                          <a:solidFill>
                            <a:schemeClr val="bg1"/>
                          </a:solidFill>
                          <a:effectLst/>
                        </a:rPr>
                        <a:t> </a:t>
                      </a:r>
                      <a:r>
                        <a:rPr lang="it-IT" sz="1600" b="1" u="none" strike="noStrike" dirty="0" smtClean="0">
                          <a:solidFill>
                            <a:schemeClr val="bg1"/>
                          </a:solidFill>
                          <a:effectLst/>
                        </a:rPr>
                        <a:t>Amplasare </a:t>
                      </a:r>
                      <a:r>
                        <a:rPr lang="it-IT" sz="1600" b="1" u="none" strike="noStrike" dirty="0">
                          <a:solidFill>
                            <a:schemeClr val="bg1"/>
                          </a:solidFill>
                          <a:effectLst/>
                        </a:rPr>
                        <a:t>staţie de monitorizare (Fond urban) </a:t>
                      </a:r>
                      <a:r>
                        <a:rPr lang="ro-RO" sz="1600" b="1" u="none" strike="noStrike" dirty="0" smtClean="0">
                          <a:solidFill>
                            <a:schemeClr val="bg1"/>
                          </a:solidFill>
                          <a:effectLst/>
                        </a:rPr>
                        <a:t>(</a:t>
                      </a:r>
                      <a:r>
                        <a:rPr lang="ro-RO" sz="1600" b="1" i="1" u="none" strike="noStrike" dirty="0" smtClean="0">
                          <a:solidFill>
                            <a:schemeClr val="bg1"/>
                          </a:solidFill>
                          <a:effectLst/>
                        </a:rPr>
                        <a:t>Municipiul Tecuci</a:t>
                      </a:r>
                      <a:r>
                        <a:rPr lang="ro-RO" sz="1600" b="1" u="none" strike="noStrike" dirty="0" smtClean="0">
                          <a:solidFill>
                            <a:schemeClr val="bg1"/>
                          </a:solidFill>
                          <a:effectLst/>
                        </a:rPr>
                        <a:t>)</a:t>
                      </a:r>
                      <a:endParaRPr lang="ro-RO" sz="1600" b="1" i="0" u="none" strike="noStrike" dirty="0" smtClean="0">
                        <a:solidFill>
                          <a:schemeClr val="bg1"/>
                        </a:solidFill>
                        <a:effectLst/>
                        <a:latin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ro-RO" sz="1600" b="1" u="none" strike="noStrike" dirty="0" smtClean="0">
                          <a:solidFill>
                            <a:schemeClr val="bg1"/>
                          </a:solidFill>
                          <a:effectLst/>
                        </a:rPr>
                        <a:t> </a:t>
                      </a:r>
                      <a:r>
                        <a:rPr lang="it-IT" sz="1600" b="1" u="none" strike="noStrike" dirty="0" smtClean="0">
                          <a:solidFill>
                            <a:schemeClr val="bg1"/>
                          </a:solidFill>
                          <a:effectLst/>
                        </a:rPr>
                        <a:t>Instalare </a:t>
                      </a:r>
                      <a:r>
                        <a:rPr lang="it-IT" sz="1600" b="1" u="none" strike="noStrike" dirty="0">
                          <a:solidFill>
                            <a:schemeClr val="bg1"/>
                          </a:solidFill>
                          <a:effectLst/>
                        </a:rPr>
                        <a:t>echipamente prelevare </a:t>
                      </a:r>
                      <a:r>
                        <a:rPr lang="it-IT" sz="1600" b="1" u="none" strike="noStrike" dirty="0" smtClean="0">
                          <a:solidFill>
                            <a:srgbClr val="FF0000"/>
                          </a:solidFill>
                          <a:effectLst/>
                        </a:rPr>
                        <a:t>PM</a:t>
                      </a:r>
                      <a:r>
                        <a:rPr lang="it-IT" sz="1600" b="1" u="none" strike="noStrike" baseline="-25000" dirty="0" smtClean="0">
                          <a:solidFill>
                            <a:srgbClr val="FF0000"/>
                          </a:solidFill>
                          <a:effectLst/>
                        </a:rPr>
                        <a:t>2,5</a:t>
                      </a:r>
                      <a:endParaRPr lang="ro-RO" sz="1600" b="1" i="0" u="none" strike="noStrike" dirty="0" smtClean="0">
                        <a:solidFill>
                          <a:schemeClr val="bg1"/>
                        </a:solidFill>
                        <a:effectLst/>
                        <a:latin typeface="Calibri" panose="020F0502020204030204" pitchFamily="34" charset="0"/>
                      </a:endParaRPr>
                    </a:p>
                  </a:txBody>
                  <a:tcPr marL="0" marR="0" marT="0" marB="0" anchor="ctr">
                    <a:solidFill>
                      <a:srgbClr val="FF66CC"/>
                    </a:solidFill>
                  </a:tcPr>
                </a:tc>
                <a:extLst>
                  <a:ext uri="{0D108BD9-81ED-4DB2-BD59-A6C34878D82A}">
                    <a16:rowId xmlns="" xmlns:a16="http://schemas.microsoft.com/office/drawing/2014/main" val="1059296378"/>
                  </a:ext>
                </a:extLst>
              </a:tr>
              <a:tr h="411480">
                <a:tc vMerge="1">
                  <a:txBody>
                    <a:bodyPr/>
                    <a:lstStyle/>
                    <a:p>
                      <a:endParaRPr lang="ro-RO"/>
                    </a:p>
                  </a:txBody>
                  <a:tcPr/>
                </a:tc>
                <a:tc>
                  <a:txBody>
                    <a:bodyPr/>
                    <a:lstStyle/>
                    <a:p>
                      <a:pPr marL="0" algn="l" defTabSz="914400" rtl="0" eaLnBrk="1" fontAlgn="ctr" latinLnBrk="0" hangingPunct="1"/>
                      <a:r>
                        <a:rPr lang="ro-RO" sz="1600" b="0" u="none" strike="noStrike" kern="1200" dirty="0" smtClean="0">
                          <a:solidFill>
                            <a:schemeClr val="tx1"/>
                          </a:solidFill>
                          <a:effectLst/>
                          <a:latin typeface="+mn-lt"/>
                          <a:ea typeface="+mn-ea"/>
                          <a:cs typeface="+mn-cs"/>
                        </a:rPr>
                        <a:t> BRĂILA</a:t>
                      </a:r>
                      <a:endParaRPr lang="ro-RO" sz="1600" b="0" u="none" strike="noStrike" kern="1200" dirty="0">
                        <a:solidFill>
                          <a:schemeClr val="tx1"/>
                        </a:solidFill>
                        <a:effectLst/>
                        <a:latin typeface="+mn-lt"/>
                        <a:ea typeface="+mn-ea"/>
                        <a:cs typeface="+mn-cs"/>
                      </a:endParaRPr>
                    </a:p>
                  </a:txBody>
                  <a:tcPr marL="0" marR="0" marT="0" marB="0" anchor="ctr">
                    <a:solidFill>
                      <a:schemeClr val="accent1">
                        <a:lumMod val="20000"/>
                        <a:lumOff val="80000"/>
                      </a:schemeClr>
                    </a:solidFill>
                  </a:tcPr>
                </a:tc>
                <a:tc>
                  <a:txBody>
                    <a:bodyPr/>
                    <a:lstStyle/>
                    <a:p>
                      <a:pPr algn="l" fontAlgn="ctr"/>
                      <a:r>
                        <a:rPr lang="ro-RO" sz="1600" b="0" u="none" strike="noStrike" dirty="0" smtClean="0">
                          <a:solidFill>
                            <a:schemeClr val="tx1"/>
                          </a:solidFill>
                          <a:effectLst/>
                        </a:rPr>
                        <a:t> </a:t>
                      </a:r>
                      <a:r>
                        <a:rPr lang="it-IT" sz="1600" b="0" u="none" strike="noStrike" dirty="0" smtClean="0">
                          <a:solidFill>
                            <a:schemeClr val="tx1"/>
                          </a:solidFill>
                          <a:effectLst/>
                        </a:rPr>
                        <a:t>Amplasare staţie de monitorizare (Trafic) (</a:t>
                      </a:r>
                      <a:r>
                        <a:rPr lang="ro-RO" sz="1600" b="0" i="1" u="none" strike="noStrike" dirty="0" smtClean="0">
                          <a:solidFill>
                            <a:schemeClr val="tx1"/>
                          </a:solidFill>
                          <a:effectLst/>
                        </a:rPr>
                        <a:t>L</a:t>
                      </a:r>
                      <a:r>
                        <a:rPr lang="it-IT" sz="1600" b="0" i="1" u="none" strike="noStrike" dirty="0" smtClean="0">
                          <a:solidFill>
                            <a:schemeClr val="tx1"/>
                          </a:solidFill>
                          <a:effectLst/>
                        </a:rPr>
                        <a:t>ocalitate stabili</a:t>
                      </a:r>
                      <a:r>
                        <a:rPr lang="ro-RO" sz="1600" b="0" i="1" u="none" strike="noStrike" dirty="0" smtClean="0">
                          <a:solidFill>
                            <a:schemeClr val="tx1"/>
                          </a:solidFill>
                          <a:effectLst/>
                        </a:rPr>
                        <a:t>tă</a:t>
                      </a:r>
                      <a:r>
                        <a:rPr lang="ro-RO" sz="1600" b="0" i="1" u="none" strike="noStrike" baseline="0" dirty="0" smtClean="0">
                          <a:solidFill>
                            <a:schemeClr val="tx1"/>
                          </a:solidFill>
                          <a:effectLst/>
                        </a:rPr>
                        <a:t> </a:t>
                      </a:r>
                      <a:r>
                        <a:rPr lang="it-IT" sz="1600" b="0" i="1" u="none" strike="noStrike" dirty="0" smtClean="0">
                          <a:solidFill>
                            <a:schemeClr val="tx1"/>
                          </a:solidFill>
                          <a:effectLst/>
                        </a:rPr>
                        <a:t>prin </a:t>
                      </a:r>
                      <a:r>
                        <a:rPr lang="it-IT" sz="1600" b="0" i="1" u="none" strike="noStrike" dirty="0" smtClean="0">
                          <a:solidFill>
                            <a:schemeClr val="tx1"/>
                          </a:solidFill>
                          <a:effectLst/>
                        </a:rPr>
                        <a:t>activitatea A1.1.3</a:t>
                      </a:r>
                      <a:r>
                        <a:rPr lang="it-IT" sz="1600" b="0" u="none" strike="noStrike" dirty="0" smtClean="0">
                          <a:solidFill>
                            <a:schemeClr val="tx1"/>
                          </a:solidFill>
                          <a:effectLst/>
                        </a:rPr>
                        <a:t>) </a:t>
                      </a:r>
                      <a:br>
                        <a:rPr lang="it-IT" sz="1600" b="0" u="none" strike="noStrike" dirty="0" smtClean="0">
                          <a:solidFill>
                            <a:schemeClr val="tx1"/>
                          </a:solidFill>
                          <a:effectLst/>
                        </a:rPr>
                      </a:br>
                      <a:r>
                        <a:rPr lang="ro-RO" sz="1600" b="0" u="none" strike="noStrike" dirty="0" smtClean="0">
                          <a:solidFill>
                            <a:schemeClr val="tx1"/>
                          </a:solidFill>
                          <a:effectLst/>
                        </a:rPr>
                        <a:t> </a:t>
                      </a:r>
                      <a:r>
                        <a:rPr lang="it-IT" sz="1600" b="0" u="none" strike="noStrike" dirty="0" smtClean="0">
                          <a:solidFill>
                            <a:schemeClr val="tx1"/>
                          </a:solidFill>
                          <a:effectLst/>
                        </a:rPr>
                        <a:t>Instalare echipamente prelevare </a:t>
                      </a:r>
                      <a:r>
                        <a:rPr lang="it-IT" sz="1600" b="0" u="none" strike="noStrike" dirty="0" smtClean="0">
                          <a:solidFill>
                            <a:schemeClr val="tx1"/>
                          </a:solidFill>
                          <a:effectLst/>
                        </a:rPr>
                        <a:t>PM</a:t>
                      </a:r>
                      <a:r>
                        <a:rPr lang="it-IT" sz="1600" b="0" u="none" strike="noStrike" baseline="-25000" dirty="0" smtClean="0">
                          <a:solidFill>
                            <a:schemeClr val="tx1"/>
                          </a:solidFill>
                          <a:effectLst/>
                        </a:rPr>
                        <a:t>10</a:t>
                      </a:r>
                      <a:endParaRPr lang="it-IT" sz="1600" b="0" i="0" u="none" strike="noStrike" dirty="0">
                        <a:solidFill>
                          <a:schemeClr val="tx1"/>
                        </a:solidFill>
                        <a:effectLst/>
                        <a:latin typeface="Calibri" panose="020F0502020204030204" pitchFamily="34" charset="0"/>
                      </a:endParaRPr>
                    </a:p>
                  </a:txBody>
                  <a:tcPr marL="0" marR="0" marT="0" marB="0" anchor="ctr">
                    <a:solidFill>
                      <a:schemeClr val="accent1">
                        <a:lumMod val="20000"/>
                        <a:lumOff val="80000"/>
                      </a:schemeClr>
                    </a:solidFill>
                  </a:tcPr>
                </a:tc>
                <a:extLst>
                  <a:ext uri="{0D108BD9-81ED-4DB2-BD59-A6C34878D82A}">
                    <a16:rowId xmlns="" xmlns:a16="http://schemas.microsoft.com/office/drawing/2014/main" val="3733532694"/>
                  </a:ext>
                </a:extLst>
              </a:tr>
              <a:tr h="43792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sz="1800" b="0" i="0" u="none" strike="noStrike" dirty="0">
                        <a:solidFill>
                          <a:srgbClr val="000000"/>
                        </a:solidFill>
                        <a:effectLst/>
                        <a:latin typeface="Calibri" panose="020F0502020204030204" pitchFamily="34" charset="0"/>
                      </a:endParaRPr>
                    </a:p>
                  </a:txBody>
                  <a:tcPr/>
                </a:tc>
                <a:tc>
                  <a:txBody>
                    <a:bodyPr/>
                    <a:lstStyle/>
                    <a:p>
                      <a:pPr marL="0" algn="l" defTabSz="914400" rtl="0" eaLnBrk="1" fontAlgn="ctr" latinLnBrk="0" hangingPunct="1"/>
                      <a:r>
                        <a:rPr lang="ro-RO" sz="1600" u="none" strike="noStrike" kern="1200" dirty="0" smtClean="0">
                          <a:effectLst/>
                        </a:rPr>
                        <a:t> TULCEA</a:t>
                      </a:r>
                      <a:endParaRPr lang="ro-RO" sz="1600" u="none" strike="noStrike" kern="1200" dirty="0">
                        <a:effectLst/>
                      </a:endParaRPr>
                    </a:p>
                  </a:txBody>
                  <a:tcPr marL="0" marR="0" marT="0" marB="0" anchor="ctr">
                    <a:solidFill>
                      <a:schemeClr val="accent1">
                        <a:lumMod val="20000"/>
                        <a:lumOff val="8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ro-RO" sz="1600" u="none" strike="noStrike" kern="1200" dirty="0" smtClean="0">
                          <a:effectLst/>
                        </a:rPr>
                        <a:t> </a:t>
                      </a:r>
                      <a:r>
                        <a:rPr lang="it-IT" sz="1600" u="none" strike="noStrike" kern="1200" dirty="0" smtClean="0">
                          <a:effectLst/>
                        </a:rPr>
                        <a:t>Amplasare </a:t>
                      </a:r>
                      <a:r>
                        <a:rPr lang="it-IT" sz="1600" u="none" strike="noStrike" kern="1200" dirty="0">
                          <a:effectLst/>
                        </a:rPr>
                        <a:t>staţie de monitorizare (Fond </a:t>
                      </a:r>
                      <a:r>
                        <a:rPr lang="it-IT" sz="1600" u="none" strike="noStrike" kern="1200" dirty="0" smtClean="0">
                          <a:effectLst/>
                        </a:rPr>
                        <a:t>urban)</a:t>
                      </a:r>
                      <a:r>
                        <a:rPr lang="ro-RO" sz="1600" u="none" strike="noStrike" kern="1200" dirty="0" smtClean="0">
                          <a:effectLst/>
                        </a:rPr>
                        <a:t> (</a:t>
                      </a:r>
                      <a:r>
                        <a:rPr lang="ro-RO" sz="1600" i="1" u="none" strike="noStrike" kern="1200" dirty="0" smtClean="0">
                          <a:effectLst/>
                        </a:rPr>
                        <a:t>Municipiul Tulcea</a:t>
                      </a:r>
                      <a:r>
                        <a:rPr lang="ro-RO" sz="1600" u="none" strike="noStrike" kern="1200" dirty="0" smtClean="0">
                          <a:effectLst/>
                        </a:rPr>
                        <a:t>)</a:t>
                      </a:r>
                      <a:endParaRPr lang="ro-RO" sz="1600" b="1" i="0" u="none" strike="noStrike" kern="1200" dirty="0" smtClean="0">
                        <a:solidFill>
                          <a:schemeClr val="dk1"/>
                        </a:solidFill>
                        <a:effectLst/>
                        <a:latin typeface="+mn-lt"/>
                        <a:ea typeface="+mn-ea"/>
                        <a:cs typeface="+mn-cs"/>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ro-RO" sz="1600" u="none" strike="noStrike" dirty="0" smtClean="0">
                          <a:effectLst/>
                        </a:rPr>
                        <a:t> </a:t>
                      </a:r>
                      <a:r>
                        <a:rPr lang="it-IT" sz="1600" u="none" strike="noStrike" dirty="0" smtClean="0">
                          <a:effectLst/>
                        </a:rPr>
                        <a:t>Instalare </a:t>
                      </a:r>
                      <a:r>
                        <a:rPr lang="it-IT" sz="1600" u="none" strike="noStrike" dirty="0">
                          <a:effectLst/>
                        </a:rPr>
                        <a:t>echipamente prelevare PM</a:t>
                      </a:r>
                      <a:r>
                        <a:rPr lang="it-IT" sz="1600" u="none" strike="noStrike" baseline="-25000" dirty="0">
                          <a:effectLst/>
                        </a:rPr>
                        <a:t>2,5</a:t>
                      </a:r>
                      <a:r>
                        <a:rPr lang="it-IT" sz="1600" u="none" strike="noStrike" dirty="0">
                          <a:effectLst/>
                        </a:rPr>
                        <a:t> și </a:t>
                      </a:r>
                      <a:r>
                        <a:rPr lang="it-IT" sz="1600" u="none" strike="noStrike" dirty="0" smtClean="0">
                          <a:effectLst/>
                        </a:rPr>
                        <a:t>PM</a:t>
                      </a:r>
                      <a:r>
                        <a:rPr lang="it-IT" sz="1600" u="none" strike="noStrike" baseline="-25000" dirty="0" smtClean="0">
                          <a:effectLst/>
                        </a:rPr>
                        <a:t>10</a:t>
                      </a:r>
                      <a:endParaRPr lang="ro-RO" sz="1600" b="1" i="0" u="none" strike="noStrike" kern="1200" dirty="0" smtClean="0">
                        <a:solidFill>
                          <a:schemeClr val="dk1"/>
                        </a:solidFill>
                        <a:effectLst/>
                        <a:latin typeface="+mn-lt"/>
                        <a:ea typeface="+mn-ea"/>
                        <a:cs typeface="+mn-cs"/>
                      </a:endParaRPr>
                    </a:p>
                  </a:txBody>
                  <a:tcPr marL="0" marR="0" marT="0" marB="0" anchor="ctr">
                    <a:solidFill>
                      <a:schemeClr val="accent1">
                        <a:lumMod val="20000"/>
                        <a:lumOff val="80000"/>
                      </a:schemeClr>
                    </a:solidFill>
                  </a:tcPr>
                </a:tc>
                <a:extLst>
                  <a:ext uri="{0D108BD9-81ED-4DB2-BD59-A6C34878D82A}">
                    <a16:rowId xmlns="" xmlns:a16="http://schemas.microsoft.com/office/drawing/2014/main" val="3673900910"/>
                  </a:ext>
                </a:extLst>
              </a:tr>
              <a:tr h="437920">
                <a:tc vMerge="1">
                  <a:txBody>
                    <a:bodyPr/>
                    <a:lstStyle/>
                    <a:p>
                      <a:endParaRPr lang="ro-RO"/>
                    </a:p>
                  </a:txBody>
                  <a:tcPr/>
                </a:tc>
                <a:tc>
                  <a:txBody>
                    <a:bodyPr/>
                    <a:lstStyle/>
                    <a:p>
                      <a:pPr marL="0" algn="l" defTabSz="914400" rtl="0" eaLnBrk="1" fontAlgn="ctr" latinLnBrk="0" hangingPunct="1"/>
                      <a:r>
                        <a:rPr lang="ro-RO" sz="1600" u="none" strike="noStrike" kern="1200" dirty="0" smtClean="0">
                          <a:effectLst/>
                        </a:rPr>
                        <a:t> VRANCEA</a:t>
                      </a:r>
                      <a:endParaRPr lang="ro-RO" sz="1600" b="1" i="0" u="none" strike="noStrike" kern="1200" dirty="0">
                        <a:solidFill>
                          <a:schemeClr val="dk1"/>
                        </a:solidFill>
                        <a:effectLst/>
                        <a:latin typeface="+mn-lt"/>
                        <a:ea typeface="+mn-ea"/>
                        <a:cs typeface="+mn-cs"/>
                      </a:endParaRPr>
                    </a:p>
                  </a:txBody>
                  <a:tcPr marL="0" marR="0" marT="0" marB="0" anchor="ctr">
                    <a:solidFill>
                      <a:schemeClr val="accent1">
                        <a:lumMod val="20000"/>
                        <a:lumOff val="80000"/>
                      </a:schemeClr>
                    </a:solidFill>
                  </a:tcPr>
                </a:tc>
                <a:tc>
                  <a:txBody>
                    <a:bodyPr/>
                    <a:lstStyle/>
                    <a:p>
                      <a:pPr marL="0" algn="l" defTabSz="914400" rtl="0" eaLnBrk="1" fontAlgn="ctr" latinLnBrk="0" hangingPunct="1"/>
                      <a:r>
                        <a:rPr lang="ro-RO" sz="1600" u="none" strike="noStrike" kern="1200" dirty="0" smtClean="0">
                          <a:effectLst/>
                        </a:rPr>
                        <a:t> </a:t>
                      </a:r>
                      <a:r>
                        <a:rPr lang="it-IT" sz="1600" u="none" strike="noStrike" kern="1200" dirty="0" smtClean="0">
                          <a:effectLst/>
                        </a:rPr>
                        <a:t>Amplasare </a:t>
                      </a:r>
                      <a:r>
                        <a:rPr lang="it-IT" sz="1600" u="none" strike="noStrike" kern="1200" dirty="0">
                          <a:effectLst/>
                        </a:rPr>
                        <a:t>staţie de monitorizare (Fond urban) </a:t>
                      </a:r>
                      <a:r>
                        <a:rPr lang="ro-RO" sz="1600" u="none" strike="noStrike" kern="1200" dirty="0" smtClean="0">
                          <a:effectLst/>
                        </a:rPr>
                        <a:t>(</a:t>
                      </a:r>
                      <a:r>
                        <a:rPr lang="ro-RO" sz="1600" i="1" u="none" strike="noStrike" kern="1200" dirty="0" smtClean="0">
                          <a:effectLst/>
                        </a:rPr>
                        <a:t>Municipiul Focșani</a:t>
                      </a:r>
                      <a:r>
                        <a:rPr lang="ro-RO" sz="1600" u="none" strike="noStrike" kern="1200" dirty="0" smtClean="0">
                          <a:effectLst/>
                        </a:rPr>
                        <a:t>)</a:t>
                      </a:r>
                      <a:endParaRPr lang="it-IT" sz="1600" u="none" strike="noStrike" kern="1200" dirty="0">
                        <a:effectLst/>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ro-RO" sz="1600" u="none" strike="noStrike" dirty="0" smtClean="0">
                          <a:effectLst/>
                        </a:rPr>
                        <a:t> </a:t>
                      </a:r>
                      <a:r>
                        <a:rPr lang="it-IT" sz="1600" u="none" strike="noStrike" dirty="0" smtClean="0">
                          <a:effectLst/>
                        </a:rPr>
                        <a:t>Instalare </a:t>
                      </a:r>
                      <a:r>
                        <a:rPr lang="it-IT" sz="1600" u="none" strike="noStrike" dirty="0">
                          <a:effectLst/>
                        </a:rPr>
                        <a:t>echipamente prelevare PM</a:t>
                      </a:r>
                      <a:r>
                        <a:rPr lang="it-IT" sz="1600" u="none" strike="noStrike" baseline="-25000" dirty="0">
                          <a:effectLst/>
                        </a:rPr>
                        <a:t>2,5</a:t>
                      </a:r>
                      <a:r>
                        <a:rPr lang="it-IT" sz="1600" u="none" strike="noStrike" dirty="0">
                          <a:effectLst/>
                        </a:rPr>
                        <a:t> PM</a:t>
                      </a:r>
                      <a:r>
                        <a:rPr lang="it-IT" sz="1600" u="none" strike="noStrike" baseline="-25000" dirty="0">
                          <a:effectLst/>
                        </a:rPr>
                        <a:t>10 </a:t>
                      </a:r>
                      <a:r>
                        <a:rPr lang="it-IT" sz="1600" u="none" strike="noStrike" dirty="0">
                          <a:effectLst/>
                        </a:rPr>
                        <a:t>și </a:t>
                      </a:r>
                      <a:r>
                        <a:rPr lang="it-IT" sz="1600" u="none" strike="noStrike" kern="1200" dirty="0" smtClean="0">
                          <a:effectLst/>
                        </a:rPr>
                        <a:t>HAP</a:t>
                      </a:r>
                      <a:endParaRPr lang="it-IT" sz="1600" u="none" strike="noStrike" kern="1200" dirty="0" smtClean="0">
                        <a:effectLst/>
                      </a:endParaRPr>
                    </a:p>
                  </a:txBody>
                  <a:tcPr marL="0" marR="0" marT="0" marB="0" anchor="ctr">
                    <a:solidFill>
                      <a:schemeClr val="accent1">
                        <a:lumMod val="20000"/>
                        <a:lumOff val="80000"/>
                      </a:schemeClr>
                    </a:solidFill>
                  </a:tcPr>
                </a:tc>
                <a:extLst>
                  <a:ext uri="{0D108BD9-81ED-4DB2-BD59-A6C34878D82A}">
                    <a16:rowId xmlns="" xmlns:a16="http://schemas.microsoft.com/office/drawing/2014/main" val="1859204314"/>
                  </a:ext>
                </a:extLst>
              </a:tr>
            </a:tbl>
          </a:graphicData>
        </a:graphic>
      </p:graphicFrame>
    </p:spTree>
    <p:extLst>
      <p:ext uri="{BB962C8B-B14F-4D97-AF65-F5344CB8AC3E}">
        <p14:creationId xmlns:p14="http://schemas.microsoft.com/office/powerpoint/2010/main" val="225143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6929" y="138025"/>
            <a:ext cx="270176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err="1"/>
              <a:t>Rezultatele</a:t>
            </a:r>
            <a:r>
              <a:rPr lang="en-US" b="1" dirty="0"/>
              <a:t> </a:t>
            </a:r>
            <a:r>
              <a:rPr lang="en-US" b="1" dirty="0" err="1" smtClean="0"/>
              <a:t>determin</a:t>
            </a:r>
            <a:r>
              <a:rPr lang="ro-RO" b="1" dirty="0" smtClean="0"/>
              <a:t>ă</a:t>
            </a:r>
            <a:r>
              <a:rPr lang="en-US" b="1" dirty="0" err="1" smtClean="0"/>
              <a:t>rilor</a:t>
            </a:r>
            <a:endParaRPr lang="en-US" b="1" dirty="0"/>
          </a:p>
          <a:p>
            <a:r>
              <a:rPr lang="ro-RO" b="1" dirty="0" smtClean="0"/>
              <a:t>PM</a:t>
            </a:r>
            <a:r>
              <a:rPr lang="ro-RO" b="1" baseline="-25000" dirty="0" smtClean="0"/>
              <a:t>10</a:t>
            </a:r>
            <a:endParaRPr lang="en-US" b="1" baseline="-25000" dirty="0"/>
          </a:p>
          <a:p>
            <a:r>
              <a:rPr lang="en-US" b="1" dirty="0" smtClean="0"/>
              <a:t>UM: µg/m</a:t>
            </a:r>
            <a:r>
              <a:rPr lang="en-US" b="1" baseline="30000" dirty="0" smtClean="0"/>
              <a:t>3</a:t>
            </a:r>
            <a:r>
              <a:rPr lang="en-US" b="1" dirty="0" smtClean="0"/>
              <a:t> </a:t>
            </a:r>
          </a:p>
        </p:txBody>
      </p:sp>
      <p:sp>
        <p:nvSpPr>
          <p:cNvPr id="8" name="8-Point Star 7"/>
          <p:cNvSpPr/>
          <p:nvPr/>
        </p:nvSpPr>
        <p:spPr>
          <a:xfrm>
            <a:off x="7185890" y="1926228"/>
            <a:ext cx="648000" cy="576000"/>
          </a:xfrm>
          <a:prstGeom prst="star8">
            <a:avLst/>
          </a:prstGeom>
        </p:spPr>
        <p:style>
          <a:lnRef idx="2">
            <a:schemeClr val="dk1"/>
          </a:lnRef>
          <a:fillRef idx="1">
            <a:schemeClr val="lt1"/>
          </a:fillRef>
          <a:effectRef idx="0">
            <a:schemeClr val="dk1"/>
          </a:effectRef>
          <a:fontRef idx="minor">
            <a:schemeClr val="dk1"/>
          </a:fontRef>
        </p:style>
        <p:txBody>
          <a:bodyPr rtlCol="0" anchor="ctr"/>
          <a:lstStyle/>
          <a:p>
            <a:pPr algn="ctr"/>
            <a:r>
              <a:rPr lang="ro-RO" dirty="0" smtClean="0"/>
              <a:t>1</a:t>
            </a:r>
            <a:endParaRPr lang="ro-RO" dirty="0"/>
          </a:p>
        </p:txBody>
      </p:sp>
      <p:sp>
        <p:nvSpPr>
          <p:cNvPr id="9" name="8-Point Star 8"/>
          <p:cNvSpPr/>
          <p:nvPr/>
        </p:nvSpPr>
        <p:spPr>
          <a:xfrm>
            <a:off x="8022764" y="1939062"/>
            <a:ext cx="648000" cy="576000"/>
          </a:xfrm>
          <a:prstGeom prst="star8">
            <a:avLst/>
          </a:prstGeom>
        </p:spPr>
        <p:style>
          <a:lnRef idx="2">
            <a:schemeClr val="dk1"/>
          </a:lnRef>
          <a:fillRef idx="1">
            <a:schemeClr val="lt1"/>
          </a:fillRef>
          <a:effectRef idx="0">
            <a:schemeClr val="dk1"/>
          </a:effectRef>
          <a:fontRef idx="minor">
            <a:schemeClr val="dk1"/>
          </a:fontRef>
        </p:style>
        <p:txBody>
          <a:bodyPr rtlCol="0" anchor="ctr"/>
          <a:lstStyle/>
          <a:p>
            <a:pPr algn="ctr"/>
            <a:r>
              <a:rPr lang="ro-RO" dirty="0" smtClean="0"/>
              <a:t>2</a:t>
            </a:r>
            <a:endParaRPr lang="ro-RO" dirty="0"/>
          </a:p>
        </p:txBody>
      </p:sp>
      <p:sp>
        <p:nvSpPr>
          <p:cNvPr id="10" name="8-Point Star 9"/>
          <p:cNvSpPr/>
          <p:nvPr/>
        </p:nvSpPr>
        <p:spPr>
          <a:xfrm>
            <a:off x="8803778" y="1920315"/>
            <a:ext cx="648000" cy="576000"/>
          </a:xfrm>
          <a:prstGeom prst="star8">
            <a:avLst/>
          </a:prstGeom>
        </p:spPr>
        <p:style>
          <a:lnRef idx="2">
            <a:schemeClr val="dk1"/>
          </a:lnRef>
          <a:fillRef idx="1">
            <a:schemeClr val="lt1"/>
          </a:fillRef>
          <a:effectRef idx="0">
            <a:schemeClr val="dk1"/>
          </a:effectRef>
          <a:fontRef idx="minor">
            <a:schemeClr val="dk1"/>
          </a:fontRef>
        </p:style>
        <p:txBody>
          <a:bodyPr rtlCol="0" anchor="ctr"/>
          <a:lstStyle/>
          <a:p>
            <a:pPr algn="ctr"/>
            <a:r>
              <a:rPr lang="ro-RO" dirty="0" smtClean="0"/>
              <a:t>3</a:t>
            </a:r>
            <a:endParaRPr lang="ro-RO" dirty="0"/>
          </a:p>
        </p:txBody>
      </p:sp>
      <p:sp>
        <p:nvSpPr>
          <p:cNvPr id="11" name="8-Point Star 10"/>
          <p:cNvSpPr/>
          <p:nvPr/>
        </p:nvSpPr>
        <p:spPr>
          <a:xfrm>
            <a:off x="9614663" y="1932411"/>
            <a:ext cx="612000" cy="576000"/>
          </a:xfrm>
          <a:prstGeom prst="star8">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ro-RO" dirty="0" smtClean="0"/>
              <a:t>10</a:t>
            </a:r>
            <a:endParaRPr lang="ro-RO" dirty="0"/>
          </a:p>
        </p:txBody>
      </p:sp>
      <p:sp>
        <p:nvSpPr>
          <p:cNvPr id="12" name="8-Point Star 11"/>
          <p:cNvSpPr/>
          <p:nvPr/>
        </p:nvSpPr>
        <p:spPr>
          <a:xfrm>
            <a:off x="10421666" y="1939062"/>
            <a:ext cx="612000" cy="576000"/>
          </a:xfrm>
          <a:prstGeom prst="star8">
            <a:avLst/>
          </a:prstGeom>
        </p:spPr>
        <p:style>
          <a:lnRef idx="2">
            <a:schemeClr val="dk1"/>
          </a:lnRef>
          <a:fillRef idx="1">
            <a:schemeClr val="lt1"/>
          </a:fillRef>
          <a:effectRef idx="0">
            <a:schemeClr val="dk1"/>
          </a:effectRef>
          <a:fontRef idx="minor">
            <a:schemeClr val="dk1"/>
          </a:fontRef>
        </p:style>
        <p:txBody>
          <a:bodyPr rtlCol="0" anchor="ctr"/>
          <a:lstStyle/>
          <a:p>
            <a:pPr algn="ctr"/>
            <a:r>
              <a:rPr lang="ro-RO" dirty="0" smtClean="0"/>
              <a:t>11</a:t>
            </a:r>
            <a:endParaRPr lang="ro-RO" dirty="0"/>
          </a:p>
        </p:txBody>
      </p:sp>
      <p:sp>
        <p:nvSpPr>
          <p:cNvPr id="13" name="8-Point Star 12"/>
          <p:cNvSpPr/>
          <p:nvPr/>
        </p:nvSpPr>
        <p:spPr>
          <a:xfrm>
            <a:off x="11266836" y="1932411"/>
            <a:ext cx="648000" cy="576000"/>
          </a:xfrm>
          <a:prstGeom prst="star8">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ro-RO" dirty="0" smtClean="0"/>
              <a:t>12</a:t>
            </a:r>
            <a:endParaRPr lang="ro-RO" dirty="0"/>
          </a:p>
        </p:txBody>
      </p:sp>
      <p:sp>
        <p:nvSpPr>
          <p:cNvPr id="14" name="8-Point Star 13"/>
          <p:cNvSpPr/>
          <p:nvPr/>
        </p:nvSpPr>
        <p:spPr>
          <a:xfrm>
            <a:off x="7194676" y="2926532"/>
            <a:ext cx="648000" cy="576000"/>
          </a:xfrm>
          <a:prstGeom prst="star8">
            <a:avLst/>
          </a:prstGeom>
        </p:spPr>
        <p:style>
          <a:lnRef idx="2">
            <a:schemeClr val="dk1"/>
          </a:lnRef>
          <a:fillRef idx="1">
            <a:schemeClr val="lt1"/>
          </a:fillRef>
          <a:effectRef idx="0">
            <a:schemeClr val="dk1"/>
          </a:effectRef>
          <a:fontRef idx="minor">
            <a:schemeClr val="dk1"/>
          </a:fontRef>
        </p:style>
        <p:txBody>
          <a:bodyPr rtlCol="0" anchor="ctr"/>
          <a:lstStyle/>
          <a:p>
            <a:pPr algn="ctr"/>
            <a:r>
              <a:rPr lang="ro-RO" dirty="0" smtClean="0">
                <a:solidFill>
                  <a:schemeClr val="tx1"/>
                </a:solidFill>
              </a:rPr>
              <a:t>4</a:t>
            </a:r>
            <a:endParaRPr lang="ro-RO" dirty="0">
              <a:solidFill>
                <a:schemeClr val="tx1"/>
              </a:solidFill>
            </a:endParaRPr>
          </a:p>
        </p:txBody>
      </p:sp>
      <p:sp>
        <p:nvSpPr>
          <p:cNvPr id="15" name="8-Point Star 14"/>
          <p:cNvSpPr/>
          <p:nvPr/>
        </p:nvSpPr>
        <p:spPr>
          <a:xfrm>
            <a:off x="8035931" y="2906381"/>
            <a:ext cx="648000" cy="576000"/>
          </a:xfrm>
          <a:prstGeom prst="star8">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ro-RO" dirty="0" smtClean="0"/>
              <a:t>5</a:t>
            </a:r>
            <a:endParaRPr lang="ro-RO" dirty="0"/>
          </a:p>
        </p:txBody>
      </p:sp>
      <p:sp>
        <p:nvSpPr>
          <p:cNvPr id="16" name="8-Point Star 15"/>
          <p:cNvSpPr/>
          <p:nvPr/>
        </p:nvSpPr>
        <p:spPr>
          <a:xfrm>
            <a:off x="8891022" y="2828824"/>
            <a:ext cx="648000" cy="576000"/>
          </a:xfrm>
          <a:prstGeom prst="star8">
            <a:avLst/>
          </a:prstGeom>
        </p:spPr>
        <p:style>
          <a:lnRef idx="2">
            <a:schemeClr val="dk1"/>
          </a:lnRef>
          <a:fillRef idx="1">
            <a:schemeClr val="lt1"/>
          </a:fillRef>
          <a:effectRef idx="0">
            <a:schemeClr val="dk1"/>
          </a:effectRef>
          <a:fontRef idx="minor">
            <a:schemeClr val="dk1"/>
          </a:fontRef>
        </p:style>
        <p:txBody>
          <a:bodyPr rtlCol="0" anchor="ctr"/>
          <a:lstStyle/>
          <a:p>
            <a:pPr algn="ctr"/>
            <a:r>
              <a:rPr lang="ro-RO" dirty="0" smtClean="0"/>
              <a:t>6</a:t>
            </a:r>
            <a:endParaRPr lang="ro-RO" dirty="0"/>
          </a:p>
        </p:txBody>
      </p:sp>
      <p:sp>
        <p:nvSpPr>
          <p:cNvPr id="17" name="8-Point Star 16"/>
          <p:cNvSpPr/>
          <p:nvPr/>
        </p:nvSpPr>
        <p:spPr>
          <a:xfrm>
            <a:off x="9670598" y="2840920"/>
            <a:ext cx="648000" cy="576000"/>
          </a:xfrm>
          <a:prstGeom prst="star8">
            <a:avLst/>
          </a:prstGeom>
        </p:spPr>
        <p:style>
          <a:lnRef idx="2">
            <a:schemeClr val="dk1"/>
          </a:lnRef>
          <a:fillRef idx="1">
            <a:schemeClr val="lt1"/>
          </a:fillRef>
          <a:effectRef idx="0">
            <a:schemeClr val="dk1"/>
          </a:effectRef>
          <a:fontRef idx="minor">
            <a:schemeClr val="dk1"/>
          </a:fontRef>
        </p:style>
        <p:txBody>
          <a:bodyPr rtlCol="0" anchor="ctr"/>
          <a:lstStyle/>
          <a:p>
            <a:pPr algn="ctr"/>
            <a:r>
              <a:rPr lang="ro-RO" dirty="0" smtClean="0"/>
              <a:t>7</a:t>
            </a:r>
            <a:endParaRPr lang="ro-RO" dirty="0"/>
          </a:p>
        </p:txBody>
      </p:sp>
      <p:sp>
        <p:nvSpPr>
          <p:cNvPr id="18" name="8-Point Star 17"/>
          <p:cNvSpPr/>
          <p:nvPr/>
        </p:nvSpPr>
        <p:spPr>
          <a:xfrm>
            <a:off x="10433754" y="2835642"/>
            <a:ext cx="648000" cy="576000"/>
          </a:xfrm>
          <a:prstGeom prst="star8">
            <a:avLst/>
          </a:prstGeom>
        </p:spPr>
        <p:style>
          <a:lnRef idx="2">
            <a:schemeClr val="dk1"/>
          </a:lnRef>
          <a:fillRef idx="1">
            <a:schemeClr val="lt1"/>
          </a:fillRef>
          <a:effectRef idx="0">
            <a:schemeClr val="dk1"/>
          </a:effectRef>
          <a:fontRef idx="minor">
            <a:schemeClr val="dk1"/>
          </a:fontRef>
        </p:style>
        <p:txBody>
          <a:bodyPr rtlCol="0" anchor="ctr"/>
          <a:lstStyle/>
          <a:p>
            <a:pPr algn="ctr"/>
            <a:r>
              <a:rPr lang="ro-RO" dirty="0" smtClean="0"/>
              <a:t>8</a:t>
            </a:r>
            <a:endParaRPr lang="ro-RO" dirty="0"/>
          </a:p>
        </p:txBody>
      </p:sp>
      <p:sp>
        <p:nvSpPr>
          <p:cNvPr id="19" name="8-Point Star 18"/>
          <p:cNvSpPr/>
          <p:nvPr/>
        </p:nvSpPr>
        <p:spPr>
          <a:xfrm>
            <a:off x="11288845" y="2806846"/>
            <a:ext cx="648000" cy="576000"/>
          </a:xfrm>
          <a:prstGeom prst="star8">
            <a:avLst/>
          </a:prstGeom>
        </p:spPr>
        <p:style>
          <a:lnRef idx="2">
            <a:schemeClr val="dk1"/>
          </a:lnRef>
          <a:fillRef idx="1">
            <a:schemeClr val="lt1"/>
          </a:fillRef>
          <a:effectRef idx="0">
            <a:schemeClr val="dk1"/>
          </a:effectRef>
          <a:fontRef idx="minor">
            <a:schemeClr val="dk1"/>
          </a:fontRef>
        </p:style>
        <p:txBody>
          <a:bodyPr rtlCol="0" anchor="ctr"/>
          <a:lstStyle/>
          <a:p>
            <a:pPr algn="ctr"/>
            <a:r>
              <a:rPr lang="ro-RO" dirty="0"/>
              <a:t>9</a:t>
            </a:r>
          </a:p>
        </p:txBody>
      </p:sp>
      <p:sp>
        <p:nvSpPr>
          <p:cNvPr id="3" name="Rectangle 2"/>
          <p:cNvSpPr/>
          <p:nvPr/>
        </p:nvSpPr>
        <p:spPr>
          <a:xfrm>
            <a:off x="8662210" y="912730"/>
            <a:ext cx="180000" cy="180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1" name="TextBox 20"/>
          <p:cNvSpPr txBox="1"/>
          <p:nvPr/>
        </p:nvSpPr>
        <p:spPr>
          <a:xfrm>
            <a:off x="8477413" y="1157026"/>
            <a:ext cx="418704" cy="369332"/>
          </a:xfrm>
          <a:prstGeom prst="rect">
            <a:avLst/>
          </a:prstGeom>
          <a:noFill/>
        </p:spPr>
        <p:txBody>
          <a:bodyPr wrap="none" rtlCol="0">
            <a:spAutoFit/>
          </a:bodyPr>
          <a:lstStyle/>
          <a:p>
            <a:r>
              <a:rPr lang="ro-RO" dirty="0" smtClean="0"/>
              <a:t>C I</a:t>
            </a:r>
            <a:endParaRPr lang="ro-RO" dirty="0"/>
          </a:p>
        </p:txBody>
      </p:sp>
      <p:sp>
        <p:nvSpPr>
          <p:cNvPr id="24" name="Rectangle 23"/>
          <p:cNvSpPr/>
          <p:nvPr/>
        </p:nvSpPr>
        <p:spPr>
          <a:xfrm>
            <a:off x="9201511" y="916789"/>
            <a:ext cx="180000" cy="180000"/>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5" name="TextBox 24"/>
          <p:cNvSpPr txBox="1"/>
          <p:nvPr/>
        </p:nvSpPr>
        <p:spPr>
          <a:xfrm>
            <a:off x="8977447" y="1157026"/>
            <a:ext cx="476412" cy="369332"/>
          </a:xfrm>
          <a:prstGeom prst="rect">
            <a:avLst/>
          </a:prstGeom>
          <a:noFill/>
        </p:spPr>
        <p:txBody>
          <a:bodyPr wrap="none" rtlCol="0">
            <a:spAutoFit/>
          </a:bodyPr>
          <a:lstStyle/>
          <a:p>
            <a:r>
              <a:rPr lang="ro-RO" dirty="0" smtClean="0"/>
              <a:t>C II</a:t>
            </a:r>
            <a:endParaRPr lang="ro-RO" dirty="0"/>
          </a:p>
        </p:txBody>
      </p:sp>
      <p:sp>
        <p:nvSpPr>
          <p:cNvPr id="28" name="Rectangle 27"/>
          <p:cNvSpPr/>
          <p:nvPr/>
        </p:nvSpPr>
        <p:spPr>
          <a:xfrm>
            <a:off x="9738877" y="906320"/>
            <a:ext cx="180000" cy="180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9" name="TextBox 28"/>
          <p:cNvSpPr txBox="1"/>
          <p:nvPr/>
        </p:nvSpPr>
        <p:spPr>
          <a:xfrm>
            <a:off x="9585094" y="1124724"/>
            <a:ext cx="534121" cy="369332"/>
          </a:xfrm>
          <a:prstGeom prst="rect">
            <a:avLst/>
          </a:prstGeom>
          <a:noFill/>
        </p:spPr>
        <p:txBody>
          <a:bodyPr wrap="none" rtlCol="0">
            <a:spAutoFit/>
          </a:bodyPr>
          <a:lstStyle/>
          <a:p>
            <a:r>
              <a:rPr lang="ro-RO" dirty="0" smtClean="0"/>
              <a:t>C III</a:t>
            </a:r>
            <a:endParaRPr lang="ro-RO" dirty="0"/>
          </a:p>
        </p:txBody>
      </p:sp>
      <p:sp>
        <p:nvSpPr>
          <p:cNvPr id="30" name="Rectangle 29"/>
          <p:cNvSpPr/>
          <p:nvPr/>
        </p:nvSpPr>
        <p:spPr>
          <a:xfrm>
            <a:off x="10195673" y="906320"/>
            <a:ext cx="180000" cy="180000"/>
          </a:xfrm>
          <a:prstGeom prst="rect">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1" name="TextBox 30"/>
          <p:cNvSpPr txBox="1"/>
          <p:nvPr/>
        </p:nvSpPr>
        <p:spPr>
          <a:xfrm>
            <a:off x="10099453" y="1086687"/>
            <a:ext cx="550151" cy="369332"/>
          </a:xfrm>
          <a:prstGeom prst="rect">
            <a:avLst/>
          </a:prstGeom>
          <a:noFill/>
        </p:spPr>
        <p:txBody>
          <a:bodyPr wrap="none" rtlCol="0">
            <a:spAutoFit/>
          </a:bodyPr>
          <a:lstStyle/>
          <a:p>
            <a:r>
              <a:rPr lang="ro-RO" dirty="0" smtClean="0"/>
              <a:t>C IV</a:t>
            </a:r>
            <a:endParaRPr lang="ro-RO" dirty="0"/>
          </a:p>
        </p:txBody>
      </p:sp>
      <p:sp>
        <p:nvSpPr>
          <p:cNvPr id="36" name="TextBox 35"/>
          <p:cNvSpPr txBox="1"/>
          <p:nvPr/>
        </p:nvSpPr>
        <p:spPr>
          <a:xfrm>
            <a:off x="3100479" y="138025"/>
            <a:ext cx="2701762" cy="923330"/>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err="1">
                <a:solidFill>
                  <a:schemeClr val="tx1"/>
                </a:solidFill>
              </a:rPr>
              <a:t>Rezultatele</a:t>
            </a:r>
            <a:r>
              <a:rPr lang="en-US" b="1" dirty="0">
                <a:solidFill>
                  <a:schemeClr val="tx1"/>
                </a:solidFill>
              </a:rPr>
              <a:t> </a:t>
            </a:r>
            <a:r>
              <a:rPr lang="en-US" b="1" dirty="0" err="1" smtClean="0">
                <a:solidFill>
                  <a:schemeClr val="tx1"/>
                </a:solidFill>
              </a:rPr>
              <a:t>determin</a:t>
            </a:r>
            <a:r>
              <a:rPr lang="ro-RO" b="1" dirty="0" smtClean="0">
                <a:solidFill>
                  <a:schemeClr val="tx1"/>
                </a:solidFill>
              </a:rPr>
              <a:t>ă</a:t>
            </a:r>
            <a:r>
              <a:rPr lang="en-US" b="1" dirty="0" err="1" smtClean="0">
                <a:solidFill>
                  <a:schemeClr val="tx1"/>
                </a:solidFill>
              </a:rPr>
              <a:t>rilor</a:t>
            </a:r>
            <a:endParaRPr lang="en-US" b="1" dirty="0">
              <a:solidFill>
                <a:schemeClr val="tx1"/>
              </a:solidFill>
            </a:endParaRPr>
          </a:p>
          <a:p>
            <a:r>
              <a:rPr lang="ro-RO" b="1" dirty="0" smtClean="0">
                <a:solidFill>
                  <a:schemeClr val="tx1"/>
                </a:solidFill>
              </a:rPr>
              <a:t>PM</a:t>
            </a:r>
            <a:r>
              <a:rPr lang="ro-RO" b="1" baseline="-25000" dirty="0" smtClean="0">
                <a:solidFill>
                  <a:schemeClr val="tx1"/>
                </a:solidFill>
              </a:rPr>
              <a:t>2,5 </a:t>
            </a:r>
            <a:endParaRPr lang="en-US" b="1" baseline="-25000" dirty="0" smtClean="0">
              <a:solidFill>
                <a:schemeClr val="tx1"/>
              </a:solidFill>
            </a:endParaRPr>
          </a:p>
          <a:p>
            <a:r>
              <a:rPr lang="en-US" b="1" dirty="0" smtClean="0">
                <a:solidFill>
                  <a:schemeClr val="tx1"/>
                </a:solidFill>
              </a:rPr>
              <a:t>UM: µg/m</a:t>
            </a:r>
            <a:r>
              <a:rPr lang="en-US" b="1" baseline="30000" dirty="0" smtClean="0">
                <a:solidFill>
                  <a:schemeClr val="tx1"/>
                </a:solidFill>
              </a:rPr>
              <a:t>3</a:t>
            </a:r>
            <a:r>
              <a:rPr lang="en-US" b="1" dirty="0" smtClean="0">
                <a:solidFill>
                  <a:schemeClr val="tx1"/>
                </a:solidFill>
              </a:rPr>
              <a:t> </a:t>
            </a:r>
          </a:p>
        </p:txBody>
      </p:sp>
      <p:sp>
        <p:nvSpPr>
          <p:cNvPr id="39" name="TextBox 38"/>
          <p:cNvSpPr txBox="1"/>
          <p:nvPr/>
        </p:nvSpPr>
        <p:spPr>
          <a:xfrm>
            <a:off x="636730" y="1228661"/>
            <a:ext cx="3123052"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Re</a:t>
            </a:r>
            <a:r>
              <a:rPr lang="ro-RO" b="1" dirty="0" smtClean="0"/>
              <a:t>prezentarea grafică a valorilor zilnice separat pentru cele 4 campanii, pentru fiecare amplasament propus, pentru PM</a:t>
            </a:r>
            <a:r>
              <a:rPr lang="ro-RO" b="1" baseline="-25000" dirty="0" smtClean="0"/>
              <a:t>10 </a:t>
            </a:r>
            <a:r>
              <a:rPr lang="ro-RO" b="1" dirty="0"/>
              <a:t>,</a:t>
            </a:r>
            <a:r>
              <a:rPr lang="ro-RO" b="1" dirty="0" smtClean="0"/>
              <a:t> </a:t>
            </a:r>
            <a:r>
              <a:rPr lang="ro-RO" b="1" dirty="0" smtClean="0">
                <a:solidFill>
                  <a:schemeClr val="tx1"/>
                </a:solidFill>
              </a:rPr>
              <a:t>PM</a:t>
            </a:r>
            <a:r>
              <a:rPr lang="ro-RO" b="1" baseline="-25000" dirty="0" smtClean="0">
                <a:solidFill>
                  <a:schemeClr val="tx1"/>
                </a:solidFill>
              </a:rPr>
              <a:t>2,5</a:t>
            </a:r>
            <a:endParaRPr lang="en-US" b="1" dirty="0" smtClean="0">
              <a:solidFill>
                <a:schemeClr val="tx1"/>
              </a:solidFill>
            </a:endParaRPr>
          </a:p>
        </p:txBody>
      </p:sp>
      <p:sp>
        <p:nvSpPr>
          <p:cNvPr id="40" name="TextBox 39"/>
          <p:cNvSpPr txBox="1"/>
          <p:nvPr/>
        </p:nvSpPr>
        <p:spPr>
          <a:xfrm>
            <a:off x="2313411" y="2426259"/>
            <a:ext cx="3420637"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o-RO" b="1" dirty="0" smtClean="0"/>
              <a:t>Prezentarea tabelară a mediei valorilor zilnice </a:t>
            </a:r>
            <a:r>
              <a:rPr lang="ro-RO" b="1" dirty="0"/>
              <a:t>pentru PM</a:t>
            </a:r>
            <a:r>
              <a:rPr lang="ro-RO" b="1" baseline="-25000" dirty="0"/>
              <a:t>10 </a:t>
            </a:r>
            <a:r>
              <a:rPr lang="ro-RO" b="1" dirty="0" smtClean="0"/>
              <a:t>și a valorii maxime pentru fiecare campanie și fiecare amplasament propus, pentru PM</a:t>
            </a:r>
            <a:r>
              <a:rPr lang="ro-RO" b="1" baseline="-25000" dirty="0" smtClean="0"/>
              <a:t>10</a:t>
            </a:r>
            <a:endParaRPr lang="en-US" b="1" baseline="-25000" dirty="0" smtClean="0"/>
          </a:p>
        </p:txBody>
      </p:sp>
      <p:sp>
        <p:nvSpPr>
          <p:cNvPr id="41" name="TextBox 40"/>
          <p:cNvSpPr txBox="1"/>
          <p:nvPr/>
        </p:nvSpPr>
        <p:spPr>
          <a:xfrm>
            <a:off x="4347644" y="3603597"/>
            <a:ext cx="3233132"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Re</a:t>
            </a:r>
            <a:r>
              <a:rPr lang="ro-RO" b="1" dirty="0" smtClean="0"/>
              <a:t>prezentarea grafică </a:t>
            </a:r>
            <a:r>
              <a:rPr lang="ro-RO" b="1" dirty="0"/>
              <a:t>comparativă pentru </a:t>
            </a:r>
            <a:r>
              <a:rPr lang="ro-RO" b="1" dirty="0" smtClean="0"/>
              <a:t>amplasamentele propuse a mediilor valorilor zilnice pentru toate cele 4 campanii (12 zile) și a valorii maxime zilnice pentru PM</a:t>
            </a:r>
            <a:r>
              <a:rPr lang="ro-RO" b="1" baseline="-25000" dirty="0" smtClean="0"/>
              <a:t>10</a:t>
            </a:r>
            <a:r>
              <a:rPr lang="en-US" b="1" dirty="0" smtClean="0"/>
              <a:t> </a:t>
            </a:r>
          </a:p>
        </p:txBody>
      </p:sp>
      <p:sp>
        <p:nvSpPr>
          <p:cNvPr id="42" name="TextBox 41"/>
          <p:cNvSpPr txBox="1"/>
          <p:nvPr/>
        </p:nvSpPr>
        <p:spPr>
          <a:xfrm>
            <a:off x="5900913" y="5332321"/>
            <a:ext cx="3480598" cy="1477328"/>
          </a:xfrm>
          <a:prstGeom prst="rect">
            <a:avLst/>
          </a:prstGeom>
          <a:solidFill>
            <a:schemeClr val="bg1"/>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solidFill>
                  <a:schemeClr val="tx1"/>
                </a:solidFill>
              </a:rPr>
              <a:t>Re</a:t>
            </a:r>
            <a:r>
              <a:rPr lang="ro-RO" b="1" dirty="0" smtClean="0">
                <a:solidFill>
                  <a:schemeClr val="tx1"/>
                </a:solidFill>
              </a:rPr>
              <a:t>prezentarea grafică </a:t>
            </a:r>
            <a:r>
              <a:rPr lang="ro-RO" b="1" dirty="0">
                <a:solidFill>
                  <a:schemeClr val="tx1"/>
                </a:solidFill>
              </a:rPr>
              <a:t>comparativă pentru </a:t>
            </a:r>
            <a:r>
              <a:rPr lang="ro-RO" b="1" dirty="0" smtClean="0">
                <a:solidFill>
                  <a:schemeClr val="tx1"/>
                </a:solidFill>
              </a:rPr>
              <a:t>amplasamentele propuse a mediilor valorilor zilnice pentru toate cele 4 campanii (12 zile) pentru PM</a:t>
            </a:r>
            <a:r>
              <a:rPr lang="ro-RO" b="1" baseline="-25000" dirty="0" smtClean="0">
                <a:solidFill>
                  <a:schemeClr val="tx1"/>
                </a:solidFill>
              </a:rPr>
              <a:t>2,5</a:t>
            </a:r>
            <a:r>
              <a:rPr lang="en-US" b="1" dirty="0" smtClean="0">
                <a:solidFill>
                  <a:schemeClr val="tx1"/>
                </a:solidFill>
              </a:rPr>
              <a:t> </a:t>
            </a:r>
          </a:p>
        </p:txBody>
      </p:sp>
      <p:sp>
        <p:nvSpPr>
          <p:cNvPr id="2" name="Oval 1"/>
          <p:cNvSpPr/>
          <p:nvPr/>
        </p:nvSpPr>
        <p:spPr>
          <a:xfrm>
            <a:off x="6566785" y="40458"/>
            <a:ext cx="5486670" cy="5141112"/>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ro-RO"/>
          </a:p>
        </p:txBody>
      </p:sp>
      <p:sp>
        <p:nvSpPr>
          <p:cNvPr id="43" name="TextBox 42"/>
          <p:cNvSpPr txBox="1"/>
          <p:nvPr/>
        </p:nvSpPr>
        <p:spPr>
          <a:xfrm>
            <a:off x="8714938" y="544855"/>
            <a:ext cx="1252266" cy="369332"/>
          </a:xfrm>
          <a:prstGeom prst="rect">
            <a:avLst/>
          </a:prstGeom>
          <a:noFill/>
        </p:spPr>
        <p:txBody>
          <a:bodyPr wrap="none" rtlCol="0">
            <a:spAutoFit/>
          </a:bodyPr>
          <a:lstStyle/>
          <a:p>
            <a:r>
              <a:rPr lang="ro-RO" b="1" dirty="0" smtClean="0"/>
              <a:t>Campaniile</a:t>
            </a:r>
            <a:endParaRPr lang="en-US" b="1" dirty="0" smtClean="0"/>
          </a:p>
        </p:txBody>
      </p:sp>
      <p:sp>
        <p:nvSpPr>
          <p:cNvPr id="5" name="Rectangle 4"/>
          <p:cNvSpPr/>
          <p:nvPr/>
        </p:nvSpPr>
        <p:spPr>
          <a:xfrm>
            <a:off x="8439706" y="23128"/>
            <a:ext cx="1602105" cy="584775"/>
          </a:xfrm>
          <a:prstGeom prst="rect">
            <a:avLst/>
          </a:prstGeom>
          <a:noFill/>
        </p:spPr>
        <p:txBody>
          <a:bodyPr wrap="none" lIns="91440" tIns="45720" rIns="91440" bIns="45720">
            <a:spAutoFit/>
          </a:bodyPr>
          <a:lstStyle/>
          <a:p>
            <a:pPr algn="ctr"/>
            <a:r>
              <a:rPr lang="ro-RO" sz="32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Legendă</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26" name="Down Arrow 25"/>
          <p:cNvSpPr/>
          <p:nvPr/>
        </p:nvSpPr>
        <p:spPr>
          <a:xfrm>
            <a:off x="1454411" y="4200961"/>
            <a:ext cx="263454" cy="9806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3" name="Down Arrow 52"/>
          <p:cNvSpPr/>
          <p:nvPr/>
        </p:nvSpPr>
        <p:spPr>
          <a:xfrm rot="5400000">
            <a:off x="3116432" y="5727140"/>
            <a:ext cx="269539" cy="12625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4" name="TextBox 53"/>
          <p:cNvSpPr txBox="1"/>
          <p:nvPr/>
        </p:nvSpPr>
        <p:spPr>
          <a:xfrm>
            <a:off x="252905" y="5181570"/>
            <a:ext cx="2403011"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o-RO" b="1" dirty="0" smtClean="0">
                <a:solidFill>
                  <a:srgbClr val="0070C0"/>
                </a:solidFill>
              </a:rPr>
              <a:t>CRITERII DE SELECȚIE a amplasamentului propus:</a:t>
            </a:r>
          </a:p>
          <a:p>
            <a:pPr algn="ctr"/>
            <a:r>
              <a:rPr lang="ro-RO" b="1" dirty="0" smtClean="0">
                <a:solidFill>
                  <a:srgbClr val="0070C0"/>
                </a:solidFill>
              </a:rPr>
              <a:t>Ariile în care apar cele mai mari concentrații</a:t>
            </a:r>
          </a:p>
        </p:txBody>
      </p:sp>
      <p:sp>
        <p:nvSpPr>
          <p:cNvPr id="51" name="TextBox 50"/>
          <p:cNvSpPr txBox="1"/>
          <p:nvPr/>
        </p:nvSpPr>
        <p:spPr>
          <a:xfrm>
            <a:off x="4335394" y="548614"/>
            <a:ext cx="2701762" cy="1200329"/>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err="1">
                <a:solidFill>
                  <a:schemeClr val="bg1">
                    <a:lumMod val="50000"/>
                  </a:schemeClr>
                </a:solidFill>
              </a:rPr>
              <a:t>Rezultatele</a:t>
            </a:r>
            <a:r>
              <a:rPr lang="en-US" dirty="0">
                <a:solidFill>
                  <a:schemeClr val="bg1">
                    <a:lumMod val="50000"/>
                  </a:schemeClr>
                </a:solidFill>
              </a:rPr>
              <a:t> </a:t>
            </a:r>
            <a:r>
              <a:rPr lang="en-US" dirty="0" err="1" smtClean="0">
                <a:solidFill>
                  <a:schemeClr val="bg1">
                    <a:lumMod val="50000"/>
                  </a:schemeClr>
                </a:solidFill>
              </a:rPr>
              <a:t>determin</a:t>
            </a:r>
            <a:r>
              <a:rPr lang="ro-RO" dirty="0" smtClean="0">
                <a:solidFill>
                  <a:schemeClr val="bg1">
                    <a:lumMod val="50000"/>
                  </a:schemeClr>
                </a:solidFill>
              </a:rPr>
              <a:t>ă</a:t>
            </a:r>
            <a:r>
              <a:rPr lang="en-US" dirty="0" err="1" smtClean="0">
                <a:solidFill>
                  <a:schemeClr val="bg1">
                    <a:lumMod val="50000"/>
                  </a:schemeClr>
                </a:solidFill>
              </a:rPr>
              <a:t>rilor</a:t>
            </a:r>
            <a:endParaRPr lang="en-US" dirty="0">
              <a:solidFill>
                <a:schemeClr val="bg1">
                  <a:lumMod val="50000"/>
                </a:schemeClr>
              </a:solidFill>
            </a:endParaRPr>
          </a:p>
          <a:p>
            <a:r>
              <a:rPr lang="ro-RO" dirty="0" smtClean="0">
                <a:solidFill>
                  <a:schemeClr val="bg1">
                    <a:lumMod val="50000"/>
                  </a:schemeClr>
                </a:solidFill>
              </a:rPr>
              <a:t>BaP în mod similar cu PM</a:t>
            </a:r>
            <a:r>
              <a:rPr lang="ro-RO" baseline="-25000" dirty="0" smtClean="0">
                <a:solidFill>
                  <a:schemeClr val="bg1">
                    <a:lumMod val="50000"/>
                  </a:schemeClr>
                </a:solidFill>
              </a:rPr>
              <a:t>2,5</a:t>
            </a:r>
            <a:endParaRPr lang="en-US" baseline="-25000" dirty="0" smtClean="0">
              <a:solidFill>
                <a:schemeClr val="bg1">
                  <a:lumMod val="50000"/>
                </a:schemeClr>
              </a:solidFill>
            </a:endParaRPr>
          </a:p>
          <a:p>
            <a:r>
              <a:rPr lang="en-US" dirty="0" smtClean="0">
                <a:solidFill>
                  <a:schemeClr val="bg1">
                    <a:lumMod val="50000"/>
                  </a:schemeClr>
                </a:solidFill>
              </a:rPr>
              <a:t>UM: </a:t>
            </a:r>
            <a:r>
              <a:rPr lang="ro-RO" dirty="0" smtClean="0">
                <a:solidFill>
                  <a:schemeClr val="bg1">
                    <a:lumMod val="50000"/>
                  </a:schemeClr>
                </a:solidFill>
              </a:rPr>
              <a:t>n</a:t>
            </a:r>
            <a:r>
              <a:rPr lang="en-US" dirty="0" smtClean="0">
                <a:solidFill>
                  <a:schemeClr val="bg1">
                    <a:lumMod val="50000"/>
                  </a:schemeClr>
                </a:solidFill>
              </a:rPr>
              <a:t>g/m</a:t>
            </a:r>
            <a:r>
              <a:rPr lang="en-US" baseline="30000" dirty="0" smtClean="0">
                <a:solidFill>
                  <a:schemeClr val="bg1">
                    <a:lumMod val="50000"/>
                  </a:schemeClr>
                </a:solidFill>
              </a:rPr>
              <a:t>3</a:t>
            </a:r>
            <a:r>
              <a:rPr lang="en-US" dirty="0" smtClean="0">
                <a:solidFill>
                  <a:schemeClr val="bg1">
                    <a:lumMod val="50000"/>
                  </a:schemeClr>
                </a:solidFill>
              </a:rPr>
              <a:t> </a:t>
            </a:r>
          </a:p>
        </p:txBody>
      </p:sp>
      <p:sp>
        <p:nvSpPr>
          <p:cNvPr id="55" name="Rectangle 54"/>
          <p:cNvSpPr/>
          <p:nvPr/>
        </p:nvSpPr>
        <p:spPr>
          <a:xfrm>
            <a:off x="10238829" y="4200961"/>
            <a:ext cx="389850" cy="369332"/>
          </a:xfrm>
          <a:prstGeom prst="rect">
            <a:avLst/>
          </a:prstGeom>
        </p:spPr>
        <p:txBody>
          <a:bodyPr wrap="none">
            <a:spAutoFit/>
          </a:bodyPr>
          <a:lstStyle/>
          <a:p>
            <a:r>
              <a:rPr lang="ro-RO" dirty="0">
                <a:sym typeface="Wingdings" panose="05000000000000000000" pitchFamily="2" charset="2"/>
              </a:rPr>
              <a:t></a:t>
            </a:r>
            <a:endParaRPr lang="ro-RO" dirty="0"/>
          </a:p>
        </p:txBody>
      </p:sp>
      <p:sp>
        <p:nvSpPr>
          <p:cNvPr id="56" name="TextBox 55"/>
          <p:cNvSpPr txBox="1"/>
          <p:nvPr/>
        </p:nvSpPr>
        <p:spPr>
          <a:xfrm>
            <a:off x="8132931" y="4188865"/>
            <a:ext cx="2164182" cy="369332"/>
          </a:xfrm>
          <a:prstGeom prst="rect">
            <a:avLst/>
          </a:prstGeom>
          <a:noFill/>
        </p:spPr>
        <p:txBody>
          <a:bodyPr wrap="none" rtlCol="0">
            <a:spAutoFit/>
          </a:bodyPr>
          <a:lstStyle/>
          <a:p>
            <a:r>
              <a:rPr lang="ro-RO" b="1" dirty="0" smtClean="0"/>
              <a:t>Concentrații maxime</a:t>
            </a:r>
            <a:endParaRPr lang="en-US" b="1" dirty="0" smtClean="0"/>
          </a:p>
        </p:txBody>
      </p:sp>
      <p:sp>
        <p:nvSpPr>
          <p:cNvPr id="52" name="TextBox 51"/>
          <p:cNvSpPr txBox="1"/>
          <p:nvPr/>
        </p:nvSpPr>
        <p:spPr>
          <a:xfrm>
            <a:off x="7833890" y="4558197"/>
            <a:ext cx="4188847" cy="369332"/>
          </a:xfrm>
          <a:prstGeom prst="rect">
            <a:avLst/>
          </a:prstGeom>
          <a:solidFill>
            <a:schemeClr val="bg1">
              <a:lumMod val="8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ro-RO" dirty="0" smtClean="0">
                <a:solidFill>
                  <a:schemeClr val="bg1">
                    <a:lumMod val="50000"/>
                  </a:schemeClr>
                </a:solidFill>
              </a:rPr>
              <a:t>Facultative – nu sunt prevăzute în proiect</a:t>
            </a:r>
            <a:endParaRPr lang="en-US" dirty="0" smtClean="0">
              <a:solidFill>
                <a:schemeClr val="bg1">
                  <a:lumMod val="50000"/>
                </a:schemeClr>
              </a:solidFill>
            </a:endParaRPr>
          </a:p>
        </p:txBody>
      </p:sp>
      <p:sp>
        <p:nvSpPr>
          <p:cNvPr id="57" name="TextBox 56"/>
          <p:cNvSpPr txBox="1"/>
          <p:nvPr/>
        </p:nvSpPr>
        <p:spPr>
          <a:xfrm>
            <a:off x="7236818" y="1403876"/>
            <a:ext cx="4399218" cy="369332"/>
          </a:xfrm>
          <a:prstGeom prst="rect">
            <a:avLst/>
          </a:prstGeom>
          <a:noFill/>
        </p:spPr>
        <p:txBody>
          <a:bodyPr wrap="none" rtlCol="0">
            <a:spAutoFit/>
          </a:bodyPr>
          <a:lstStyle/>
          <a:p>
            <a:r>
              <a:rPr lang="ro-RO" b="1" dirty="0" smtClean="0"/>
              <a:t>Calendarul campaniilor (1 – 12 lunile anului)</a:t>
            </a:r>
            <a:endParaRPr lang="en-US" b="1" dirty="0" smtClean="0"/>
          </a:p>
        </p:txBody>
      </p:sp>
      <p:sp>
        <p:nvSpPr>
          <p:cNvPr id="58" name="TextBox 57"/>
          <p:cNvSpPr txBox="1"/>
          <p:nvPr/>
        </p:nvSpPr>
        <p:spPr>
          <a:xfrm>
            <a:off x="6735379" y="2490108"/>
            <a:ext cx="4436856" cy="369332"/>
          </a:xfrm>
          <a:prstGeom prst="rect">
            <a:avLst/>
          </a:prstGeom>
          <a:noFill/>
        </p:spPr>
        <p:txBody>
          <a:bodyPr wrap="none" rtlCol="0">
            <a:spAutoFit/>
          </a:bodyPr>
          <a:lstStyle/>
          <a:p>
            <a:pPr lvl="0"/>
            <a:r>
              <a:rPr lang="ro-RO" b="1" i="1" dirty="0" smtClean="0"/>
              <a:t>Perioada de vară </a:t>
            </a:r>
            <a:r>
              <a:rPr lang="ro-RO" sz="1200" i="1" dirty="0">
                <a:solidFill>
                  <a:prstClr val="black"/>
                </a:solidFill>
              </a:rPr>
              <a:t>(1 </a:t>
            </a:r>
            <a:r>
              <a:rPr lang="en-US" sz="1200" i="1" dirty="0" err="1">
                <a:solidFill>
                  <a:prstClr val="black"/>
                </a:solidFill>
              </a:rPr>
              <a:t>aprili</a:t>
            </a:r>
            <a:r>
              <a:rPr lang="ro-RO" sz="1200" i="1" dirty="0">
                <a:solidFill>
                  <a:prstClr val="black"/>
                </a:solidFill>
              </a:rPr>
              <a:t>e – 3</a:t>
            </a:r>
            <a:r>
              <a:rPr lang="en-US" sz="1200" i="1" dirty="0">
                <a:solidFill>
                  <a:prstClr val="black"/>
                </a:solidFill>
              </a:rPr>
              <a:t>0</a:t>
            </a:r>
            <a:r>
              <a:rPr lang="ro-RO" sz="1200" i="1" dirty="0">
                <a:solidFill>
                  <a:prstClr val="black"/>
                </a:solidFill>
              </a:rPr>
              <a:t> </a:t>
            </a:r>
            <a:r>
              <a:rPr lang="en-US" sz="1200" i="1" dirty="0" err="1">
                <a:solidFill>
                  <a:prstClr val="black"/>
                </a:solidFill>
              </a:rPr>
              <a:t>septembrie</a:t>
            </a:r>
            <a:r>
              <a:rPr lang="ro-RO" sz="1200" i="1" dirty="0">
                <a:solidFill>
                  <a:prstClr val="black"/>
                </a:solidFill>
              </a:rPr>
              <a:t> cf. L.104/2011)</a:t>
            </a:r>
            <a:endParaRPr lang="en-US" sz="1200" i="1" dirty="0">
              <a:solidFill>
                <a:prstClr val="black"/>
              </a:solidFill>
            </a:endParaRPr>
          </a:p>
        </p:txBody>
      </p:sp>
      <p:sp>
        <p:nvSpPr>
          <p:cNvPr id="59" name="TextBox 58"/>
          <p:cNvSpPr txBox="1"/>
          <p:nvPr/>
        </p:nvSpPr>
        <p:spPr>
          <a:xfrm>
            <a:off x="6737212" y="1665790"/>
            <a:ext cx="4457695" cy="369332"/>
          </a:xfrm>
          <a:prstGeom prst="rect">
            <a:avLst/>
          </a:prstGeom>
          <a:noFill/>
        </p:spPr>
        <p:txBody>
          <a:bodyPr wrap="none" rtlCol="0">
            <a:spAutoFit/>
          </a:bodyPr>
          <a:lstStyle/>
          <a:p>
            <a:r>
              <a:rPr lang="ro-RO" b="1" i="1" dirty="0" smtClean="0"/>
              <a:t>Perioada de iarnă </a:t>
            </a:r>
            <a:r>
              <a:rPr lang="ro-RO" sz="1200" i="1" dirty="0" smtClean="0"/>
              <a:t>(1 octombrie – 31 martie cf. L.104/2011)</a:t>
            </a:r>
            <a:endParaRPr lang="en-US" sz="1200" i="1" dirty="0" smtClean="0"/>
          </a:p>
        </p:txBody>
      </p:sp>
      <p:sp>
        <p:nvSpPr>
          <p:cNvPr id="60" name="Rectangle 59"/>
          <p:cNvSpPr/>
          <p:nvPr/>
        </p:nvSpPr>
        <p:spPr>
          <a:xfrm>
            <a:off x="10263293" y="3690734"/>
            <a:ext cx="180000" cy="180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1" name="Rectangle 60"/>
          <p:cNvSpPr/>
          <p:nvPr/>
        </p:nvSpPr>
        <p:spPr>
          <a:xfrm>
            <a:off x="10802594" y="3694793"/>
            <a:ext cx="180000" cy="1800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2" name="Rectangle 61"/>
          <p:cNvSpPr/>
          <p:nvPr/>
        </p:nvSpPr>
        <p:spPr>
          <a:xfrm>
            <a:off x="11339960" y="3684324"/>
            <a:ext cx="180000" cy="1800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3" name="TextBox 62"/>
          <p:cNvSpPr txBox="1"/>
          <p:nvPr/>
        </p:nvSpPr>
        <p:spPr>
          <a:xfrm>
            <a:off x="7375222" y="3541812"/>
            <a:ext cx="2691378" cy="369332"/>
          </a:xfrm>
          <a:prstGeom prst="rect">
            <a:avLst/>
          </a:prstGeom>
          <a:noFill/>
        </p:spPr>
        <p:txBody>
          <a:bodyPr wrap="none" rtlCol="0">
            <a:spAutoFit/>
          </a:bodyPr>
          <a:lstStyle/>
          <a:p>
            <a:r>
              <a:rPr lang="ro-RO" b="1" dirty="0" smtClean="0"/>
              <a:t>Amplasamentele locațiilor</a:t>
            </a:r>
            <a:endParaRPr lang="en-US" b="1" dirty="0" smtClean="0"/>
          </a:p>
        </p:txBody>
      </p:sp>
      <p:sp>
        <p:nvSpPr>
          <p:cNvPr id="64" name="TextBox 63"/>
          <p:cNvSpPr txBox="1"/>
          <p:nvPr/>
        </p:nvSpPr>
        <p:spPr>
          <a:xfrm>
            <a:off x="9812232" y="3843740"/>
            <a:ext cx="301686" cy="369332"/>
          </a:xfrm>
          <a:prstGeom prst="rect">
            <a:avLst/>
          </a:prstGeom>
          <a:noFill/>
        </p:spPr>
        <p:txBody>
          <a:bodyPr wrap="none" rtlCol="0">
            <a:spAutoFit/>
          </a:bodyPr>
          <a:lstStyle/>
          <a:p>
            <a:r>
              <a:rPr lang="ro-RO" dirty="0" smtClean="0"/>
              <a:t>a</a:t>
            </a:r>
            <a:endParaRPr lang="ro-RO" dirty="0"/>
          </a:p>
        </p:txBody>
      </p:sp>
      <p:sp>
        <p:nvSpPr>
          <p:cNvPr id="65" name="TextBox 64"/>
          <p:cNvSpPr txBox="1"/>
          <p:nvPr/>
        </p:nvSpPr>
        <p:spPr>
          <a:xfrm>
            <a:off x="10423178" y="3843740"/>
            <a:ext cx="306494" cy="369332"/>
          </a:xfrm>
          <a:prstGeom prst="rect">
            <a:avLst/>
          </a:prstGeom>
          <a:noFill/>
        </p:spPr>
        <p:txBody>
          <a:bodyPr wrap="none" rtlCol="0">
            <a:spAutoFit/>
          </a:bodyPr>
          <a:lstStyle/>
          <a:p>
            <a:r>
              <a:rPr lang="ro-RO" dirty="0" smtClean="0"/>
              <a:t>b</a:t>
            </a:r>
            <a:endParaRPr lang="ro-RO" dirty="0"/>
          </a:p>
        </p:txBody>
      </p:sp>
      <p:sp>
        <p:nvSpPr>
          <p:cNvPr id="66" name="TextBox 65"/>
          <p:cNvSpPr txBox="1"/>
          <p:nvPr/>
        </p:nvSpPr>
        <p:spPr>
          <a:xfrm>
            <a:off x="10950453" y="3819435"/>
            <a:ext cx="282450" cy="369332"/>
          </a:xfrm>
          <a:prstGeom prst="rect">
            <a:avLst/>
          </a:prstGeom>
          <a:noFill/>
        </p:spPr>
        <p:txBody>
          <a:bodyPr wrap="none" rtlCol="0">
            <a:spAutoFit/>
          </a:bodyPr>
          <a:lstStyle/>
          <a:p>
            <a:r>
              <a:rPr lang="ro-RO" dirty="0" smtClean="0"/>
              <a:t>c</a:t>
            </a:r>
            <a:endParaRPr lang="ro-RO" dirty="0"/>
          </a:p>
        </p:txBody>
      </p:sp>
      <p:sp>
        <p:nvSpPr>
          <p:cNvPr id="67" name="TextBox 66"/>
          <p:cNvSpPr txBox="1"/>
          <p:nvPr/>
        </p:nvSpPr>
        <p:spPr>
          <a:xfrm>
            <a:off x="7729285" y="3870541"/>
            <a:ext cx="2148986" cy="369332"/>
          </a:xfrm>
          <a:prstGeom prst="rect">
            <a:avLst/>
          </a:prstGeom>
          <a:noFill/>
        </p:spPr>
        <p:txBody>
          <a:bodyPr wrap="none" rtlCol="0">
            <a:spAutoFit/>
          </a:bodyPr>
          <a:lstStyle/>
          <a:p>
            <a:r>
              <a:rPr lang="ro-RO" b="1" dirty="0" smtClean="0"/>
              <a:t>Codificarea locațiilor</a:t>
            </a:r>
            <a:endParaRPr lang="en-US" b="1" dirty="0" smtClean="0"/>
          </a:p>
        </p:txBody>
      </p:sp>
    </p:spTree>
    <p:extLst>
      <p:ext uri="{BB962C8B-B14F-4D97-AF65-F5344CB8AC3E}">
        <p14:creationId xmlns:p14="http://schemas.microsoft.com/office/powerpoint/2010/main" val="550985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368" y="871560"/>
            <a:ext cx="4948967"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o-RO" b="1" dirty="0" smtClean="0">
                <a:solidFill>
                  <a:srgbClr val="0070C0"/>
                </a:solidFill>
              </a:rPr>
              <a:t>CRITERII DE SELECȚIE a amplasamentului propus:</a:t>
            </a:r>
          </a:p>
          <a:p>
            <a:pPr algn="ctr"/>
            <a:r>
              <a:rPr lang="ro-RO" b="1" dirty="0" smtClean="0">
                <a:solidFill>
                  <a:srgbClr val="C00000"/>
                </a:solidFill>
              </a:rPr>
              <a:t>Ariile</a:t>
            </a:r>
            <a:r>
              <a:rPr lang="ro-RO" b="1" dirty="0" smtClean="0">
                <a:solidFill>
                  <a:srgbClr val="0070C0"/>
                </a:solidFill>
              </a:rPr>
              <a:t> în care apar </a:t>
            </a:r>
            <a:r>
              <a:rPr lang="ro-RO" b="1" dirty="0" smtClean="0">
                <a:solidFill>
                  <a:srgbClr val="7030A0"/>
                </a:solidFill>
              </a:rPr>
              <a:t>cele mai mari concentrații</a:t>
            </a:r>
          </a:p>
        </p:txBody>
      </p:sp>
      <p:sp>
        <p:nvSpPr>
          <p:cNvPr id="3" name="TextBox 2"/>
          <p:cNvSpPr txBox="1"/>
          <p:nvPr/>
        </p:nvSpPr>
        <p:spPr>
          <a:xfrm>
            <a:off x="726368" y="2618861"/>
            <a:ext cx="4544291" cy="203132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ro-RO" b="1" dirty="0" smtClean="0">
                <a:solidFill>
                  <a:srgbClr val="7030A0"/>
                </a:solidFill>
              </a:rPr>
              <a:t>Parametrii statistici relevanți pentru cele mai mari concentrații:</a:t>
            </a:r>
          </a:p>
          <a:p>
            <a:pPr algn="ctr"/>
            <a:endParaRPr lang="ro-RO" b="1" dirty="0" smtClean="0">
              <a:solidFill>
                <a:srgbClr val="7030A0"/>
              </a:solidFill>
            </a:endParaRPr>
          </a:p>
          <a:p>
            <a:pPr marL="285750" indent="-285750" algn="ctr">
              <a:buFontTx/>
              <a:buChar char="-"/>
            </a:pPr>
            <a:r>
              <a:rPr lang="ro-RO" b="1" dirty="0" smtClean="0">
                <a:solidFill>
                  <a:srgbClr val="7030A0"/>
                </a:solidFill>
              </a:rPr>
              <a:t>PM</a:t>
            </a:r>
            <a:r>
              <a:rPr lang="ro-RO" b="1" baseline="-25000" dirty="0" smtClean="0">
                <a:solidFill>
                  <a:srgbClr val="7030A0"/>
                </a:solidFill>
              </a:rPr>
              <a:t>10</a:t>
            </a:r>
            <a:r>
              <a:rPr lang="ro-RO" b="1" dirty="0" smtClean="0">
                <a:solidFill>
                  <a:srgbClr val="7030A0"/>
                </a:solidFill>
              </a:rPr>
              <a:t>: concentrația medie și concentrația maximă zilnică</a:t>
            </a:r>
            <a:endParaRPr lang="ro-RO" dirty="0" smtClean="0">
              <a:solidFill>
                <a:srgbClr val="7030A0"/>
              </a:solidFill>
            </a:endParaRPr>
          </a:p>
          <a:p>
            <a:pPr marL="285750" indent="-285750" algn="ctr">
              <a:buFontTx/>
              <a:buChar char="-"/>
            </a:pPr>
            <a:r>
              <a:rPr lang="ro-RO" b="1" dirty="0" smtClean="0">
                <a:solidFill>
                  <a:srgbClr val="7030A0"/>
                </a:solidFill>
              </a:rPr>
              <a:t>PM</a:t>
            </a:r>
            <a:r>
              <a:rPr lang="ro-RO" b="1" baseline="-25000" dirty="0" smtClean="0">
                <a:solidFill>
                  <a:srgbClr val="7030A0"/>
                </a:solidFill>
              </a:rPr>
              <a:t>2,5</a:t>
            </a:r>
            <a:r>
              <a:rPr lang="ro-RO" b="1" dirty="0" smtClean="0">
                <a:solidFill>
                  <a:srgbClr val="7030A0"/>
                </a:solidFill>
              </a:rPr>
              <a:t>: concentrația medie</a:t>
            </a:r>
          </a:p>
          <a:p>
            <a:pPr marL="285750" indent="-285750" algn="ctr">
              <a:buFontTx/>
              <a:buChar char="-"/>
            </a:pPr>
            <a:r>
              <a:rPr lang="ro-RO" b="1" dirty="0" smtClean="0">
                <a:solidFill>
                  <a:schemeClr val="bg1">
                    <a:lumMod val="65000"/>
                  </a:schemeClr>
                </a:solidFill>
              </a:rPr>
              <a:t>BaP: concentrația medie</a:t>
            </a:r>
          </a:p>
        </p:txBody>
      </p:sp>
      <p:sp>
        <p:nvSpPr>
          <p:cNvPr id="4" name="TextBox 3"/>
          <p:cNvSpPr txBox="1"/>
          <p:nvPr/>
        </p:nvSpPr>
        <p:spPr>
          <a:xfrm>
            <a:off x="6448294" y="5331831"/>
            <a:ext cx="327297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o-RO" b="1" dirty="0" smtClean="0"/>
              <a:t>- Comentarii</a:t>
            </a:r>
          </a:p>
          <a:p>
            <a:r>
              <a:rPr lang="ro-RO" b="1" dirty="0" smtClean="0"/>
              <a:t>- Propunere amplasament stație</a:t>
            </a:r>
            <a:endParaRPr lang="en-US" b="1" dirty="0" smtClean="0"/>
          </a:p>
        </p:txBody>
      </p:sp>
      <p:sp>
        <p:nvSpPr>
          <p:cNvPr id="6" name="TextBox 5"/>
          <p:cNvSpPr txBox="1"/>
          <p:nvPr/>
        </p:nvSpPr>
        <p:spPr>
          <a:xfrm>
            <a:off x="6448294" y="366400"/>
            <a:ext cx="424279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o-RO" b="1" u="sng" dirty="0" smtClean="0">
                <a:solidFill>
                  <a:schemeClr val="tx1"/>
                </a:solidFill>
              </a:rPr>
              <a:t>Pentru PM</a:t>
            </a:r>
            <a:r>
              <a:rPr lang="ro-RO" b="1" u="sng" baseline="-25000" dirty="0" smtClean="0">
                <a:solidFill>
                  <a:schemeClr val="tx1"/>
                </a:solidFill>
              </a:rPr>
              <a:t>2,5</a:t>
            </a:r>
            <a:r>
              <a:rPr lang="ro-RO" b="1" u="sng" dirty="0" smtClean="0">
                <a:solidFill>
                  <a:schemeClr val="tx1"/>
                </a:solidFill>
              </a:rPr>
              <a:t> </a:t>
            </a:r>
            <a:r>
              <a:rPr lang="ro-RO" b="1" dirty="0">
                <a:solidFill>
                  <a:schemeClr val="tx1"/>
                </a:solidFill>
              </a:rPr>
              <a:t>(dacă rezultatele analizelor </a:t>
            </a:r>
            <a:r>
              <a:rPr lang="ro-RO" b="1" u="sng" dirty="0" smtClean="0">
                <a:solidFill>
                  <a:schemeClr val="tx1"/>
                </a:solidFill>
              </a:rPr>
              <a:t>nu coincid </a:t>
            </a:r>
            <a:r>
              <a:rPr lang="ro-RO" b="1" dirty="0">
                <a:solidFill>
                  <a:schemeClr val="tx1"/>
                </a:solidFill>
              </a:rPr>
              <a:t>pentru cei doi </a:t>
            </a:r>
            <a:r>
              <a:rPr lang="ro-RO" b="1" dirty="0" smtClean="0">
                <a:solidFill>
                  <a:schemeClr val="tx1"/>
                </a:solidFill>
              </a:rPr>
              <a:t>indicatori)</a:t>
            </a:r>
            <a:endParaRPr lang="en-US" b="1" dirty="0" smtClean="0">
              <a:solidFill>
                <a:schemeClr val="tx1"/>
              </a:solidFill>
            </a:endParaRPr>
          </a:p>
        </p:txBody>
      </p:sp>
      <p:sp>
        <p:nvSpPr>
          <p:cNvPr id="5" name="TextBox 4"/>
          <p:cNvSpPr txBox="1"/>
          <p:nvPr/>
        </p:nvSpPr>
        <p:spPr>
          <a:xfrm>
            <a:off x="6448294" y="1636049"/>
            <a:ext cx="4773885"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o-RO" b="1" u="sng" dirty="0" smtClean="0">
                <a:solidFill>
                  <a:schemeClr val="tx1"/>
                </a:solidFill>
              </a:rPr>
              <a:t>Pentru PM</a:t>
            </a:r>
            <a:r>
              <a:rPr lang="ro-RO" b="1" u="sng" baseline="-25000" dirty="0" smtClean="0">
                <a:solidFill>
                  <a:schemeClr val="tx1"/>
                </a:solidFill>
              </a:rPr>
              <a:t>10</a:t>
            </a:r>
            <a:r>
              <a:rPr lang="ro-RO" b="1" u="sng" dirty="0" smtClean="0">
                <a:solidFill>
                  <a:schemeClr val="tx1"/>
                </a:solidFill>
              </a:rPr>
              <a:t> și PM</a:t>
            </a:r>
            <a:r>
              <a:rPr lang="ro-RO" b="1" u="sng" baseline="-25000" dirty="0" smtClean="0">
                <a:solidFill>
                  <a:schemeClr val="tx1"/>
                </a:solidFill>
              </a:rPr>
              <a:t>2,5</a:t>
            </a:r>
            <a:r>
              <a:rPr lang="ro-RO" b="1" u="sng" dirty="0" smtClean="0">
                <a:solidFill>
                  <a:schemeClr val="tx1"/>
                </a:solidFill>
              </a:rPr>
              <a:t> </a:t>
            </a:r>
            <a:r>
              <a:rPr lang="ro-RO" b="1" dirty="0" smtClean="0">
                <a:solidFill>
                  <a:schemeClr val="tx1"/>
                </a:solidFill>
              </a:rPr>
              <a:t>(dacă rezultatele analizelor </a:t>
            </a:r>
            <a:r>
              <a:rPr lang="ro-RO" b="1" u="sng" dirty="0" smtClean="0">
                <a:solidFill>
                  <a:schemeClr val="tx1"/>
                </a:solidFill>
              </a:rPr>
              <a:t>coincid</a:t>
            </a:r>
            <a:r>
              <a:rPr lang="ro-RO" b="1" dirty="0" smtClean="0">
                <a:solidFill>
                  <a:schemeClr val="tx1"/>
                </a:solidFill>
              </a:rPr>
              <a:t> pentru cei doi indicatori)</a:t>
            </a:r>
            <a:endParaRPr lang="en-US" b="1" dirty="0" smtClean="0">
              <a:solidFill>
                <a:schemeClr val="tx1"/>
              </a:solidFill>
            </a:endParaRPr>
          </a:p>
        </p:txBody>
      </p:sp>
      <p:sp>
        <p:nvSpPr>
          <p:cNvPr id="7" name="TextBox 6"/>
          <p:cNvSpPr txBox="1"/>
          <p:nvPr/>
        </p:nvSpPr>
        <p:spPr>
          <a:xfrm>
            <a:off x="6448294" y="2943442"/>
            <a:ext cx="3115959"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ro-RO" b="1" dirty="0" smtClean="0">
                <a:solidFill>
                  <a:schemeClr val="bg1">
                    <a:lumMod val="65000"/>
                  </a:schemeClr>
                </a:solidFill>
              </a:rPr>
              <a:t>Pentru BaP: se prezintă analiza</a:t>
            </a:r>
            <a:endParaRPr lang="en-US" b="1" dirty="0" smtClean="0">
              <a:solidFill>
                <a:schemeClr val="bg1">
                  <a:lumMod val="65000"/>
                </a:schemeClr>
              </a:solidFill>
            </a:endParaRPr>
          </a:p>
        </p:txBody>
      </p:sp>
      <p:cxnSp>
        <p:nvCxnSpPr>
          <p:cNvPr id="9" name="Straight Arrow Connector 8"/>
          <p:cNvCxnSpPr>
            <a:stCxn id="2" idx="3"/>
            <a:endCxn id="6" idx="1"/>
          </p:cNvCxnSpPr>
          <p:nvPr/>
        </p:nvCxnSpPr>
        <p:spPr>
          <a:xfrm flipV="1">
            <a:off x="5675335" y="689566"/>
            <a:ext cx="772959" cy="50516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2" idx="3"/>
            <a:endCxn id="5" idx="1"/>
          </p:cNvCxnSpPr>
          <p:nvPr/>
        </p:nvCxnSpPr>
        <p:spPr>
          <a:xfrm>
            <a:off x="5675335" y="1194726"/>
            <a:ext cx="772959" cy="7644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2" idx="3"/>
            <a:endCxn id="7" idx="1"/>
          </p:cNvCxnSpPr>
          <p:nvPr/>
        </p:nvCxnSpPr>
        <p:spPr>
          <a:xfrm>
            <a:off x="5675335" y="1194726"/>
            <a:ext cx="772959" cy="1933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53884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080442" y="875149"/>
            <a:ext cx="5992612" cy="5757016"/>
          </a:xfrm>
          <a:prstGeom prst="rect">
            <a:avLst/>
          </a:prstGeom>
        </p:spPr>
      </p:pic>
      <p:sp>
        <p:nvSpPr>
          <p:cNvPr id="4" name="TextBox 3"/>
          <p:cNvSpPr txBox="1"/>
          <p:nvPr/>
        </p:nvSpPr>
        <p:spPr>
          <a:xfrm>
            <a:off x="984422" y="192424"/>
            <a:ext cx="5164299" cy="1200329"/>
          </a:xfrm>
          <a:prstGeom prst="rect">
            <a:avLst/>
          </a:prstGeom>
          <a:noFill/>
        </p:spPr>
        <p:txBody>
          <a:bodyPr wrap="none" rtlCol="0">
            <a:spAutoFit/>
          </a:bodyPr>
          <a:lstStyle/>
          <a:p>
            <a:pPr algn="ctr"/>
            <a:r>
              <a:rPr lang="ro-RO" b="1" dirty="0" smtClean="0">
                <a:solidFill>
                  <a:srgbClr val="0070C0"/>
                </a:solidFill>
              </a:rPr>
              <a:t>AMPLASARE PUNCTE DE PRELEVARE campanii POIM</a:t>
            </a:r>
          </a:p>
          <a:p>
            <a:pPr algn="ctr"/>
            <a:r>
              <a:rPr lang="ro-RO" b="1" dirty="0">
                <a:solidFill>
                  <a:srgbClr val="0070C0"/>
                </a:solidFill>
              </a:rPr>
              <a:t>Zona de evaluare a calității aerului </a:t>
            </a:r>
            <a:r>
              <a:rPr lang="ro-RO" b="1" dirty="0" smtClean="0">
                <a:solidFill>
                  <a:srgbClr val="0070C0"/>
                </a:solidFill>
              </a:rPr>
              <a:t>GALAȚI</a:t>
            </a:r>
            <a:endParaRPr lang="ro-RO" b="1" dirty="0">
              <a:solidFill>
                <a:srgbClr val="0070C0"/>
              </a:solidFill>
            </a:endParaRPr>
          </a:p>
          <a:p>
            <a:r>
              <a:rPr lang="ro-RO" b="1" dirty="0" smtClean="0">
                <a:solidFill>
                  <a:srgbClr val="0070C0"/>
                </a:solidFill>
              </a:rPr>
              <a:t>Municipiul Tecuci</a:t>
            </a:r>
          </a:p>
          <a:p>
            <a:r>
              <a:rPr lang="ro-RO" b="1" dirty="0" smtClean="0">
                <a:solidFill>
                  <a:srgbClr val="0070C0"/>
                </a:solidFill>
              </a:rPr>
              <a:t>GL1, GL2, GL3</a:t>
            </a:r>
          </a:p>
        </p:txBody>
      </p:sp>
      <p:sp>
        <p:nvSpPr>
          <p:cNvPr id="5" name="Rectangle 4"/>
          <p:cNvSpPr/>
          <p:nvPr/>
        </p:nvSpPr>
        <p:spPr>
          <a:xfrm>
            <a:off x="252444" y="2950915"/>
            <a:ext cx="2641324" cy="646331"/>
          </a:xfrm>
          <a:prstGeom prst="rect">
            <a:avLst/>
          </a:prstGeom>
        </p:spPr>
        <p:txBody>
          <a:bodyPr wrap="square">
            <a:spAutoFit/>
          </a:bodyPr>
          <a:lstStyle/>
          <a:p>
            <a:r>
              <a:rPr lang="en-US" b="1" dirty="0" err="1" smtClean="0">
                <a:solidFill>
                  <a:srgbClr val="0070C0"/>
                </a:solidFill>
              </a:rPr>
              <a:t>Loca</a:t>
            </a:r>
            <a:r>
              <a:rPr lang="ro-RO" b="1" dirty="0" smtClean="0">
                <a:solidFill>
                  <a:srgbClr val="0070C0"/>
                </a:solidFill>
              </a:rPr>
              <a:t>ț</a:t>
            </a:r>
            <a:r>
              <a:rPr lang="en-US" b="1" dirty="0" err="1" smtClean="0">
                <a:solidFill>
                  <a:srgbClr val="0070C0"/>
                </a:solidFill>
              </a:rPr>
              <a:t>ia</a:t>
            </a:r>
            <a:r>
              <a:rPr lang="en-US" b="1" dirty="0" smtClean="0">
                <a:solidFill>
                  <a:srgbClr val="0070C0"/>
                </a:solidFill>
              </a:rPr>
              <a:t> 1</a:t>
            </a:r>
            <a:r>
              <a:rPr lang="en-US" dirty="0" smtClean="0"/>
              <a:t>:</a:t>
            </a:r>
            <a:endParaRPr lang="ro-RO" dirty="0" smtClean="0"/>
          </a:p>
          <a:p>
            <a:r>
              <a:rPr lang="en-US" dirty="0" err="1"/>
              <a:t>Strada</a:t>
            </a:r>
            <a:r>
              <a:rPr lang="en-US" dirty="0"/>
              <a:t> </a:t>
            </a:r>
            <a:r>
              <a:rPr lang="en-US" dirty="0" err="1"/>
              <a:t>Transilvaniei</a:t>
            </a:r>
            <a:endParaRPr lang="en-US" dirty="0"/>
          </a:p>
        </p:txBody>
      </p:sp>
      <p:sp>
        <p:nvSpPr>
          <p:cNvPr id="6" name="Rectangle 5"/>
          <p:cNvSpPr/>
          <p:nvPr/>
        </p:nvSpPr>
        <p:spPr>
          <a:xfrm>
            <a:off x="119797" y="1527549"/>
            <a:ext cx="2574821" cy="646331"/>
          </a:xfrm>
          <a:prstGeom prst="rect">
            <a:avLst/>
          </a:prstGeom>
        </p:spPr>
        <p:txBody>
          <a:bodyPr wrap="square">
            <a:spAutoFit/>
          </a:bodyPr>
          <a:lstStyle/>
          <a:p>
            <a:r>
              <a:rPr lang="en-US" b="1" dirty="0" err="1" smtClean="0">
                <a:solidFill>
                  <a:srgbClr val="FFC000"/>
                </a:solidFill>
              </a:rPr>
              <a:t>Loca</a:t>
            </a:r>
            <a:r>
              <a:rPr lang="ro-RO" b="1" dirty="0" smtClean="0">
                <a:solidFill>
                  <a:srgbClr val="FFC000"/>
                </a:solidFill>
              </a:rPr>
              <a:t>ț</a:t>
            </a:r>
            <a:r>
              <a:rPr lang="en-US" b="1" dirty="0" err="1" smtClean="0">
                <a:solidFill>
                  <a:srgbClr val="FFC000"/>
                </a:solidFill>
              </a:rPr>
              <a:t>ia</a:t>
            </a:r>
            <a:r>
              <a:rPr lang="en-US" b="1" dirty="0" smtClean="0">
                <a:solidFill>
                  <a:srgbClr val="FFC000"/>
                </a:solidFill>
              </a:rPr>
              <a:t> 2</a:t>
            </a:r>
            <a:r>
              <a:rPr lang="en-US" dirty="0" smtClean="0"/>
              <a:t>:</a:t>
            </a:r>
            <a:endParaRPr lang="ro-RO" dirty="0" smtClean="0"/>
          </a:p>
          <a:p>
            <a:r>
              <a:rPr lang="it-IT" dirty="0"/>
              <a:t>Strada Ion Petrovici nr. </a:t>
            </a:r>
            <a:r>
              <a:rPr lang="it-IT" dirty="0" smtClean="0"/>
              <a:t>18</a:t>
            </a:r>
            <a:endParaRPr lang="en-US" dirty="0"/>
          </a:p>
        </p:txBody>
      </p:sp>
      <p:sp>
        <p:nvSpPr>
          <p:cNvPr id="7" name="Rectangle 6"/>
          <p:cNvSpPr/>
          <p:nvPr/>
        </p:nvSpPr>
        <p:spPr>
          <a:xfrm>
            <a:off x="9421870" y="739634"/>
            <a:ext cx="2082946" cy="646331"/>
          </a:xfrm>
          <a:prstGeom prst="rect">
            <a:avLst/>
          </a:prstGeom>
        </p:spPr>
        <p:txBody>
          <a:bodyPr wrap="square">
            <a:spAutoFit/>
          </a:bodyPr>
          <a:lstStyle/>
          <a:p>
            <a:r>
              <a:rPr lang="en-US" b="1" dirty="0" err="1" smtClean="0">
                <a:solidFill>
                  <a:srgbClr val="FF0000"/>
                </a:solidFill>
              </a:rPr>
              <a:t>Loca</a:t>
            </a:r>
            <a:r>
              <a:rPr lang="ro-RO" b="1" dirty="0" smtClean="0">
                <a:solidFill>
                  <a:srgbClr val="FF0000"/>
                </a:solidFill>
              </a:rPr>
              <a:t>ț</a:t>
            </a:r>
            <a:r>
              <a:rPr lang="en-US" b="1" dirty="0" err="1" smtClean="0">
                <a:solidFill>
                  <a:srgbClr val="FF0000"/>
                </a:solidFill>
              </a:rPr>
              <a:t>ia</a:t>
            </a:r>
            <a:r>
              <a:rPr lang="en-US" b="1" dirty="0" smtClean="0">
                <a:solidFill>
                  <a:srgbClr val="FF0000"/>
                </a:solidFill>
              </a:rPr>
              <a:t> 3</a:t>
            </a:r>
            <a:r>
              <a:rPr lang="en-US" dirty="0" smtClean="0"/>
              <a:t>:</a:t>
            </a:r>
            <a:endParaRPr lang="ro-RO" dirty="0" smtClean="0"/>
          </a:p>
          <a:p>
            <a:r>
              <a:rPr lang="en-US" dirty="0" err="1"/>
              <a:t>Strada</a:t>
            </a:r>
            <a:r>
              <a:rPr lang="en-US" dirty="0"/>
              <a:t>  Dacia </a:t>
            </a:r>
            <a:r>
              <a:rPr lang="en-US" dirty="0" err="1"/>
              <a:t>nr</a:t>
            </a:r>
            <a:r>
              <a:rPr lang="en-US" dirty="0"/>
              <a:t>. 88</a:t>
            </a:r>
          </a:p>
        </p:txBody>
      </p:sp>
      <p:cxnSp>
        <p:nvCxnSpPr>
          <p:cNvPr id="12" name="Straight Arrow Connector 11"/>
          <p:cNvCxnSpPr>
            <a:stCxn id="6" idx="3"/>
          </p:cNvCxnSpPr>
          <p:nvPr/>
        </p:nvCxnSpPr>
        <p:spPr>
          <a:xfrm>
            <a:off x="2694618" y="1850715"/>
            <a:ext cx="3288029" cy="1722495"/>
          </a:xfrm>
          <a:prstGeom prst="straightConnector1">
            <a:avLst/>
          </a:prstGeom>
          <a:ln w="38100">
            <a:tailEnd type="triangle"/>
          </a:ln>
        </p:spPr>
        <p:style>
          <a:lnRef idx="1">
            <a:schemeClr val="accent4"/>
          </a:lnRef>
          <a:fillRef idx="0">
            <a:schemeClr val="accent4"/>
          </a:fillRef>
          <a:effectRef idx="0">
            <a:schemeClr val="accent4"/>
          </a:effectRef>
          <a:fontRef idx="minor">
            <a:schemeClr val="tx1"/>
          </a:fontRef>
        </p:style>
      </p:cxnSp>
      <p:cxnSp>
        <p:nvCxnSpPr>
          <p:cNvPr id="13" name="Straight Arrow Connector 12"/>
          <p:cNvCxnSpPr>
            <a:stCxn id="7" idx="1"/>
          </p:cNvCxnSpPr>
          <p:nvPr/>
        </p:nvCxnSpPr>
        <p:spPr>
          <a:xfrm flipH="1">
            <a:off x="5077844" y="1062800"/>
            <a:ext cx="4344026" cy="85744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3"/>
          </p:cNvCxnSpPr>
          <p:nvPr/>
        </p:nvCxnSpPr>
        <p:spPr>
          <a:xfrm>
            <a:off x="2893768" y="3274081"/>
            <a:ext cx="3190814" cy="919930"/>
          </a:xfrm>
          <a:prstGeom prst="straightConnector1">
            <a:avLst/>
          </a:prstGeom>
          <a:ln w="38100">
            <a:solidFill>
              <a:srgbClr val="0000FF"/>
            </a:solidFill>
            <a:tailEnd type="triangle"/>
          </a:ln>
        </p:spPr>
        <p:style>
          <a:lnRef idx="1">
            <a:schemeClr val="accent4"/>
          </a:lnRef>
          <a:fillRef idx="0">
            <a:schemeClr val="accent4"/>
          </a:fillRef>
          <a:effectRef idx="0">
            <a:schemeClr val="accent4"/>
          </a:effectRef>
          <a:fontRef idx="minor">
            <a:schemeClr val="tx1"/>
          </a:fontRef>
        </p:style>
      </p:cxnSp>
      <p:sp>
        <p:nvSpPr>
          <p:cNvPr id="16" name="8-Point Star 15"/>
          <p:cNvSpPr/>
          <p:nvPr/>
        </p:nvSpPr>
        <p:spPr>
          <a:xfrm>
            <a:off x="1772394" y="5055861"/>
            <a:ext cx="648000" cy="576000"/>
          </a:xfrm>
          <a:prstGeom prst="star8">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r>
              <a:rPr lang="ro-RO" dirty="0" smtClean="0"/>
              <a:t>1</a:t>
            </a:r>
            <a:endParaRPr lang="ro-RO" dirty="0"/>
          </a:p>
        </p:txBody>
      </p:sp>
      <p:sp>
        <p:nvSpPr>
          <p:cNvPr id="17" name="8-Point Star 16"/>
          <p:cNvSpPr/>
          <p:nvPr/>
        </p:nvSpPr>
        <p:spPr>
          <a:xfrm>
            <a:off x="2609268" y="5068695"/>
            <a:ext cx="648000" cy="576000"/>
          </a:xfrm>
          <a:prstGeom prst="star8">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ro-RO" dirty="0" smtClean="0"/>
              <a:t>2</a:t>
            </a:r>
            <a:endParaRPr lang="ro-RO" dirty="0"/>
          </a:p>
        </p:txBody>
      </p:sp>
      <p:sp>
        <p:nvSpPr>
          <p:cNvPr id="18" name="8-Point Star 17"/>
          <p:cNvSpPr/>
          <p:nvPr/>
        </p:nvSpPr>
        <p:spPr>
          <a:xfrm>
            <a:off x="3390282" y="5049948"/>
            <a:ext cx="648000" cy="576000"/>
          </a:xfrm>
          <a:prstGeom prst="star8">
            <a:avLst/>
          </a:prstGeom>
          <a:solidFill>
            <a:srgbClr val="00B050"/>
          </a:solid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ro-RO" dirty="0" smtClean="0"/>
              <a:t>3</a:t>
            </a:r>
            <a:endParaRPr lang="ro-RO" dirty="0"/>
          </a:p>
        </p:txBody>
      </p:sp>
      <p:sp>
        <p:nvSpPr>
          <p:cNvPr id="19" name="8-Point Star 18"/>
          <p:cNvSpPr/>
          <p:nvPr/>
        </p:nvSpPr>
        <p:spPr>
          <a:xfrm>
            <a:off x="4201167" y="5062044"/>
            <a:ext cx="612000" cy="576000"/>
          </a:xfrm>
          <a:prstGeom prst="star8">
            <a:avLst/>
          </a:prstGeom>
        </p:spPr>
        <p:style>
          <a:lnRef idx="2">
            <a:schemeClr val="dk1"/>
          </a:lnRef>
          <a:fillRef idx="1">
            <a:schemeClr val="lt1"/>
          </a:fillRef>
          <a:effectRef idx="0">
            <a:schemeClr val="dk1"/>
          </a:effectRef>
          <a:fontRef idx="minor">
            <a:schemeClr val="dk1"/>
          </a:fontRef>
        </p:style>
        <p:txBody>
          <a:bodyPr rtlCol="0" anchor="ctr"/>
          <a:lstStyle/>
          <a:p>
            <a:pPr algn="ctr"/>
            <a:r>
              <a:rPr lang="ro-RO" dirty="0" smtClean="0"/>
              <a:t>10</a:t>
            </a:r>
            <a:endParaRPr lang="ro-RO" dirty="0"/>
          </a:p>
        </p:txBody>
      </p:sp>
      <p:sp>
        <p:nvSpPr>
          <p:cNvPr id="20" name="8-Point Star 19"/>
          <p:cNvSpPr/>
          <p:nvPr/>
        </p:nvSpPr>
        <p:spPr>
          <a:xfrm>
            <a:off x="5008170" y="5068695"/>
            <a:ext cx="612000" cy="576000"/>
          </a:xfrm>
          <a:prstGeom prst="star8">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ro-RO" dirty="0" smtClean="0"/>
              <a:t>11</a:t>
            </a:r>
            <a:endParaRPr lang="ro-RO" dirty="0"/>
          </a:p>
        </p:txBody>
      </p:sp>
      <p:sp>
        <p:nvSpPr>
          <p:cNvPr id="21" name="8-Point Star 20"/>
          <p:cNvSpPr/>
          <p:nvPr/>
        </p:nvSpPr>
        <p:spPr>
          <a:xfrm>
            <a:off x="5853340" y="5062044"/>
            <a:ext cx="648000" cy="576000"/>
          </a:xfrm>
          <a:prstGeom prst="star8">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ro-RO" dirty="0" smtClean="0"/>
              <a:t>12</a:t>
            </a:r>
            <a:endParaRPr lang="ro-RO" dirty="0"/>
          </a:p>
        </p:txBody>
      </p:sp>
      <p:sp>
        <p:nvSpPr>
          <p:cNvPr id="22" name="8-Point Star 21"/>
          <p:cNvSpPr/>
          <p:nvPr/>
        </p:nvSpPr>
        <p:spPr>
          <a:xfrm>
            <a:off x="1781180" y="6056165"/>
            <a:ext cx="648000" cy="576000"/>
          </a:xfrm>
          <a:prstGeom prst="star8">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ro-RO" dirty="0" smtClean="0">
                <a:solidFill>
                  <a:schemeClr val="tx1"/>
                </a:solidFill>
              </a:rPr>
              <a:t>4</a:t>
            </a:r>
            <a:endParaRPr lang="ro-RO" dirty="0">
              <a:solidFill>
                <a:schemeClr val="tx1"/>
              </a:solidFill>
            </a:endParaRPr>
          </a:p>
        </p:txBody>
      </p:sp>
      <p:sp>
        <p:nvSpPr>
          <p:cNvPr id="23" name="8-Point Star 22"/>
          <p:cNvSpPr/>
          <p:nvPr/>
        </p:nvSpPr>
        <p:spPr>
          <a:xfrm>
            <a:off x="2622435" y="6036014"/>
            <a:ext cx="648000" cy="576000"/>
          </a:xfrm>
          <a:prstGeom prst="star8">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ro-RO" dirty="0" smtClean="0"/>
              <a:t>5</a:t>
            </a:r>
            <a:endParaRPr lang="ro-RO" dirty="0"/>
          </a:p>
        </p:txBody>
      </p:sp>
      <p:sp>
        <p:nvSpPr>
          <p:cNvPr id="24" name="8-Point Star 23"/>
          <p:cNvSpPr/>
          <p:nvPr/>
        </p:nvSpPr>
        <p:spPr>
          <a:xfrm>
            <a:off x="3477526" y="5958457"/>
            <a:ext cx="648000" cy="576000"/>
          </a:xfrm>
          <a:prstGeom prst="star8">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ro-RO" dirty="0" smtClean="0"/>
              <a:t>6</a:t>
            </a:r>
            <a:endParaRPr lang="ro-RO" dirty="0"/>
          </a:p>
        </p:txBody>
      </p:sp>
      <p:sp>
        <p:nvSpPr>
          <p:cNvPr id="25" name="8-Point Star 24"/>
          <p:cNvSpPr/>
          <p:nvPr/>
        </p:nvSpPr>
        <p:spPr>
          <a:xfrm>
            <a:off x="4257102" y="5970553"/>
            <a:ext cx="648000" cy="576000"/>
          </a:xfrm>
          <a:prstGeom prst="star8">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r>
              <a:rPr lang="ro-RO" dirty="0" smtClean="0"/>
              <a:t>7</a:t>
            </a:r>
            <a:endParaRPr lang="ro-RO" dirty="0"/>
          </a:p>
        </p:txBody>
      </p:sp>
      <p:sp>
        <p:nvSpPr>
          <p:cNvPr id="26" name="8-Point Star 25"/>
          <p:cNvSpPr/>
          <p:nvPr/>
        </p:nvSpPr>
        <p:spPr>
          <a:xfrm>
            <a:off x="5020258" y="5965275"/>
            <a:ext cx="648000" cy="576000"/>
          </a:xfrm>
          <a:prstGeom prst="star8">
            <a:avLst/>
          </a:prstGeom>
          <a:solidFill>
            <a:srgbClr val="C00000"/>
          </a:solidFill>
        </p:spPr>
        <p:style>
          <a:lnRef idx="2">
            <a:schemeClr val="dk1"/>
          </a:lnRef>
          <a:fillRef idx="1">
            <a:schemeClr val="lt1"/>
          </a:fillRef>
          <a:effectRef idx="0">
            <a:schemeClr val="dk1"/>
          </a:effectRef>
          <a:fontRef idx="minor">
            <a:schemeClr val="dk1"/>
          </a:fontRef>
        </p:style>
        <p:txBody>
          <a:bodyPr rtlCol="0" anchor="ctr"/>
          <a:lstStyle/>
          <a:p>
            <a:pPr algn="ctr"/>
            <a:r>
              <a:rPr lang="ro-RO" dirty="0" smtClean="0"/>
              <a:t>8</a:t>
            </a:r>
            <a:endParaRPr lang="ro-RO" dirty="0"/>
          </a:p>
        </p:txBody>
      </p:sp>
      <p:sp>
        <p:nvSpPr>
          <p:cNvPr id="27" name="8-Point Star 26"/>
          <p:cNvSpPr/>
          <p:nvPr/>
        </p:nvSpPr>
        <p:spPr>
          <a:xfrm>
            <a:off x="5875349" y="5936479"/>
            <a:ext cx="648000" cy="576000"/>
          </a:xfrm>
          <a:prstGeom prst="star8">
            <a:avLst/>
          </a:prstGeom>
          <a:solidFill>
            <a:srgbClr val="0070C0"/>
          </a:solidFill>
        </p:spPr>
        <p:style>
          <a:lnRef idx="2">
            <a:schemeClr val="dk1"/>
          </a:lnRef>
          <a:fillRef idx="1">
            <a:schemeClr val="lt1"/>
          </a:fillRef>
          <a:effectRef idx="0">
            <a:schemeClr val="dk1"/>
          </a:effectRef>
          <a:fontRef idx="minor">
            <a:schemeClr val="dk1"/>
          </a:fontRef>
        </p:style>
        <p:txBody>
          <a:bodyPr rtlCol="0" anchor="ctr"/>
          <a:lstStyle/>
          <a:p>
            <a:pPr algn="ctr"/>
            <a:r>
              <a:rPr lang="ro-RO" dirty="0"/>
              <a:t>9</a:t>
            </a:r>
          </a:p>
        </p:txBody>
      </p:sp>
      <p:sp>
        <p:nvSpPr>
          <p:cNvPr id="28" name="TextBox 27"/>
          <p:cNvSpPr txBox="1"/>
          <p:nvPr/>
        </p:nvSpPr>
        <p:spPr>
          <a:xfrm>
            <a:off x="244522" y="5500434"/>
            <a:ext cx="1571264" cy="923330"/>
          </a:xfrm>
          <a:prstGeom prst="rect">
            <a:avLst/>
          </a:prstGeom>
          <a:noFill/>
        </p:spPr>
        <p:txBody>
          <a:bodyPr wrap="none" rtlCol="0">
            <a:spAutoFit/>
          </a:bodyPr>
          <a:lstStyle/>
          <a:p>
            <a:r>
              <a:rPr lang="ro-RO" b="1" dirty="0" smtClean="0"/>
              <a:t>Calendarul</a:t>
            </a:r>
          </a:p>
          <a:p>
            <a:r>
              <a:rPr lang="ro-RO" b="1" dirty="0" smtClean="0"/>
              <a:t>Campaniilor</a:t>
            </a:r>
          </a:p>
          <a:p>
            <a:r>
              <a:rPr lang="ro-RO" b="1" dirty="0" smtClean="0"/>
              <a:t>CI, CII, CIII, CIV</a:t>
            </a:r>
            <a:endParaRPr lang="en-US" b="1" dirty="0" smtClean="0"/>
          </a:p>
        </p:txBody>
      </p:sp>
      <p:sp>
        <p:nvSpPr>
          <p:cNvPr id="29" name="TextBox 28"/>
          <p:cNvSpPr txBox="1"/>
          <p:nvPr/>
        </p:nvSpPr>
        <p:spPr>
          <a:xfrm>
            <a:off x="6958984" y="5121411"/>
            <a:ext cx="1831142" cy="646331"/>
          </a:xfrm>
          <a:prstGeom prst="rect">
            <a:avLst/>
          </a:prstGeom>
          <a:noFill/>
        </p:spPr>
        <p:txBody>
          <a:bodyPr wrap="none" rtlCol="0">
            <a:spAutoFit/>
          </a:bodyPr>
          <a:lstStyle/>
          <a:p>
            <a:r>
              <a:rPr lang="ro-RO" dirty="0" smtClean="0"/>
              <a:t>Perioada de iarnă</a:t>
            </a:r>
          </a:p>
          <a:p>
            <a:r>
              <a:rPr lang="ro-RO" dirty="0" smtClean="0"/>
              <a:t>(3 campanii)</a:t>
            </a:r>
            <a:endParaRPr lang="en-US" dirty="0" smtClean="0"/>
          </a:p>
        </p:txBody>
      </p:sp>
      <p:sp>
        <p:nvSpPr>
          <p:cNvPr id="30" name="TextBox 29"/>
          <p:cNvSpPr txBox="1"/>
          <p:nvPr/>
        </p:nvSpPr>
        <p:spPr>
          <a:xfrm>
            <a:off x="6929796" y="5961981"/>
            <a:ext cx="1752467" cy="646331"/>
          </a:xfrm>
          <a:prstGeom prst="rect">
            <a:avLst/>
          </a:prstGeom>
          <a:noFill/>
        </p:spPr>
        <p:txBody>
          <a:bodyPr wrap="none" rtlCol="0">
            <a:spAutoFit/>
          </a:bodyPr>
          <a:lstStyle/>
          <a:p>
            <a:r>
              <a:rPr lang="ro-RO" dirty="0" smtClean="0"/>
              <a:t>Perioada de vară</a:t>
            </a:r>
          </a:p>
          <a:p>
            <a:r>
              <a:rPr lang="ro-RO" dirty="0" smtClean="0"/>
              <a:t>(2 campanii)</a:t>
            </a:r>
            <a:endParaRPr lang="en-US" dirty="0" smtClean="0"/>
          </a:p>
        </p:txBody>
      </p:sp>
      <p:graphicFrame>
        <p:nvGraphicFramePr>
          <p:cNvPr id="32" name="Table 31"/>
          <p:cNvGraphicFramePr>
            <a:graphicFrameLocks noGrp="1"/>
          </p:cNvGraphicFramePr>
          <p:nvPr>
            <p:extLst>
              <p:ext uri="{D42A27DB-BD31-4B8C-83A1-F6EECF244321}">
                <p14:modId xmlns:p14="http://schemas.microsoft.com/office/powerpoint/2010/main" val="2348125654"/>
              </p:ext>
            </p:extLst>
          </p:nvPr>
        </p:nvGraphicFramePr>
        <p:xfrm>
          <a:off x="8947647" y="2803623"/>
          <a:ext cx="3061082" cy="1112520"/>
        </p:xfrm>
        <a:graphic>
          <a:graphicData uri="http://schemas.openxmlformats.org/drawingml/2006/table">
            <a:tbl>
              <a:tblPr firstRow="1" bandRow="1">
                <a:tableStyleId>{5940675A-B579-460E-94D1-54222C63F5DA}</a:tableStyleId>
              </a:tblPr>
              <a:tblGrid>
                <a:gridCol w="879793">
                  <a:extLst>
                    <a:ext uri="{9D8B030D-6E8A-4147-A177-3AD203B41FA5}">
                      <a16:colId xmlns="" xmlns:a16="http://schemas.microsoft.com/office/drawing/2014/main" val="3875498230"/>
                    </a:ext>
                  </a:extLst>
                </a:gridCol>
                <a:gridCol w="627380">
                  <a:extLst>
                    <a:ext uri="{9D8B030D-6E8A-4147-A177-3AD203B41FA5}">
                      <a16:colId xmlns="" xmlns:a16="http://schemas.microsoft.com/office/drawing/2014/main" val="1928178833"/>
                    </a:ext>
                  </a:extLst>
                </a:gridCol>
                <a:gridCol w="630428">
                  <a:extLst>
                    <a:ext uri="{9D8B030D-6E8A-4147-A177-3AD203B41FA5}">
                      <a16:colId xmlns="" xmlns:a16="http://schemas.microsoft.com/office/drawing/2014/main" val="3098804865"/>
                    </a:ext>
                  </a:extLst>
                </a:gridCol>
                <a:gridCol w="923481">
                  <a:extLst>
                    <a:ext uri="{9D8B030D-6E8A-4147-A177-3AD203B41FA5}">
                      <a16:colId xmlns="" xmlns:a16="http://schemas.microsoft.com/office/drawing/2014/main" val="2117878305"/>
                    </a:ext>
                  </a:extLst>
                </a:gridCol>
              </a:tblGrid>
              <a:tr h="370840">
                <a:tc>
                  <a:txBody>
                    <a:bodyPr/>
                    <a:lstStyle/>
                    <a:p>
                      <a:r>
                        <a:rPr lang="ro-RO" sz="1200" dirty="0" smtClean="0"/>
                        <a:t>decembrie</a:t>
                      </a:r>
                      <a:endParaRPr lang="en-US" sz="1200" dirty="0"/>
                    </a:p>
                  </a:txBody>
                  <a:tcPr/>
                </a:tc>
                <a:tc>
                  <a:txBody>
                    <a:bodyPr/>
                    <a:lstStyle/>
                    <a:p>
                      <a:r>
                        <a:rPr lang="ro-RO" sz="1200" dirty="0" smtClean="0"/>
                        <a:t>martie</a:t>
                      </a:r>
                      <a:endParaRPr lang="en-US" sz="1200" dirty="0"/>
                    </a:p>
                  </a:txBody>
                  <a:tcPr/>
                </a:tc>
                <a:tc>
                  <a:txBody>
                    <a:bodyPr/>
                    <a:lstStyle/>
                    <a:p>
                      <a:r>
                        <a:rPr lang="ro-RO" sz="1200" dirty="0" smtClean="0"/>
                        <a:t>iunie</a:t>
                      </a:r>
                      <a:endParaRPr lang="en-US" sz="1200" dirty="0"/>
                    </a:p>
                  </a:txBody>
                  <a:tcPr/>
                </a:tc>
                <a:tc>
                  <a:txBody>
                    <a:bodyPr/>
                    <a:lstStyle/>
                    <a:p>
                      <a:r>
                        <a:rPr lang="ro-RO" sz="1200" dirty="0" smtClean="0"/>
                        <a:t>septembrie</a:t>
                      </a:r>
                      <a:endParaRPr lang="en-US" sz="1200" dirty="0"/>
                    </a:p>
                  </a:txBody>
                  <a:tcPr/>
                </a:tc>
                <a:extLst>
                  <a:ext uri="{0D108BD9-81ED-4DB2-BD59-A6C34878D82A}">
                    <a16:rowId xmlns="" xmlns:a16="http://schemas.microsoft.com/office/drawing/2014/main" val="1898476733"/>
                  </a:ext>
                </a:extLst>
              </a:tr>
              <a:tr h="370840">
                <a:tc>
                  <a:txBody>
                    <a:bodyPr/>
                    <a:lstStyle/>
                    <a:p>
                      <a:r>
                        <a:rPr lang="ro-RO" sz="1200" dirty="0" smtClean="0"/>
                        <a:t>ianuarie</a:t>
                      </a:r>
                      <a:endParaRPr lang="en-US" sz="1200" dirty="0"/>
                    </a:p>
                  </a:txBody>
                  <a:tcPr/>
                </a:tc>
                <a:tc>
                  <a:txBody>
                    <a:bodyPr/>
                    <a:lstStyle/>
                    <a:p>
                      <a:r>
                        <a:rPr lang="ro-RO" sz="1200" dirty="0" smtClean="0"/>
                        <a:t>aprilie</a:t>
                      </a:r>
                      <a:endParaRPr lang="en-US" sz="1200" dirty="0"/>
                    </a:p>
                  </a:txBody>
                  <a:tcPr/>
                </a:tc>
                <a:tc>
                  <a:txBody>
                    <a:bodyPr/>
                    <a:lstStyle/>
                    <a:p>
                      <a:r>
                        <a:rPr lang="ro-RO" sz="1200" dirty="0" smtClean="0"/>
                        <a:t>iulie</a:t>
                      </a:r>
                      <a:endParaRPr lang="en-US" sz="1200" dirty="0"/>
                    </a:p>
                  </a:txBody>
                  <a:tcPr/>
                </a:tc>
                <a:tc>
                  <a:txBody>
                    <a:bodyPr/>
                    <a:lstStyle/>
                    <a:p>
                      <a:r>
                        <a:rPr lang="ro-RO" sz="1200" dirty="0" smtClean="0"/>
                        <a:t>octombrie</a:t>
                      </a:r>
                      <a:endParaRPr lang="en-US" sz="1200" dirty="0"/>
                    </a:p>
                  </a:txBody>
                  <a:tcPr/>
                </a:tc>
                <a:extLst>
                  <a:ext uri="{0D108BD9-81ED-4DB2-BD59-A6C34878D82A}">
                    <a16:rowId xmlns="" xmlns:a16="http://schemas.microsoft.com/office/drawing/2014/main" val="1149070587"/>
                  </a:ext>
                </a:extLst>
              </a:tr>
              <a:tr h="370840">
                <a:tc>
                  <a:txBody>
                    <a:bodyPr/>
                    <a:lstStyle/>
                    <a:p>
                      <a:r>
                        <a:rPr lang="ro-RO" sz="1200" dirty="0" smtClean="0"/>
                        <a:t>februarie</a:t>
                      </a:r>
                      <a:endParaRPr lang="en-US" sz="1200" dirty="0"/>
                    </a:p>
                  </a:txBody>
                  <a:tcPr/>
                </a:tc>
                <a:tc>
                  <a:txBody>
                    <a:bodyPr/>
                    <a:lstStyle/>
                    <a:p>
                      <a:r>
                        <a:rPr lang="ro-RO" sz="1200" dirty="0" smtClean="0"/>
                        <a:t>mai</a:t>
                      </a:r>
                      <a:endParaRPr lang="en-US" sz="1200" dirty="0"/>
                    </a:p>
                  </a:txBody>
                  <a:tcPr/>
                </a:tc>
                <a:tc>
                  <a:txBody>
                    <a:bodyPr/>
                    <a:lstStyle/>
                    <a:p>
                      <a:r>
                        <a:rPr lang="ro-RO" sz="1200" dirty="0" smtClean="0"/>
                        <a:t>august</a:t>
                      </a:r>
                      <a:endParaRPr lang="en-US" sz="1200" dirty="0"/>
                    </a:p>
                  </a:txBody>
                  <a:tcPr/>
                </a:tc>
                <a:tc>
                  <a:txBody>
                    <a:bodyPr/>
                    <a:lstStyle/>
                    <a:p>
                      <a:r>
                        <a:rPr lang="ro-RO" sz="1200" dirty="0" smtClean="0"/>
                        <a:t>noiembrie</a:t>
                      </a:r>
                      <a:endParaRPr lang="en-US" sz="1200" dirty="0"/>
                    </a:p>
                  </a:txBody>
                  <a:tcPr/>
                </a:tc>
                <a:extLst>
                  <a:ext uri="{0D108BD9-81ED-4DB2-BD59-A6C34878D82A}">
                    <a16:rowId xmlns="" xmlns:a16="http://schemas.microsoft.com/office/drawing/2014/main" val="1120233420"/>
                  </a:ext>
                </a:extLst>
              </a:tr>
            </a:tbl>
          </a:graphicData>
        </a:graphic>
      </p:graphicFrame>
      <p:sp>
        <p:nvSpPr>
          <p:cNvPr id="33" name="8-Point Star 32"/>
          <p:cNvSpPr/>
          <p:nvPr/>
        </p:nvSpPr>
        <p:spPr>
          <a:xfrm>
            <a:off x="9595863" y="3274080"/>
            <a:ext cx="197519" cy="213906"/>
          </a:xfrm>
          <a:prstGeom prst="star8">
            <a:avLst/>
          </a:prstGeom>
          <a:solidFill>
            <a:srgbClr val="FFC000"/>
          </a:solidFill>
        </p:spPr>
        <p:style>
          <a:lnRef idx="2">
            <a:schemeClr val="dk1"/>
          </a:lnRef>
          <a:fillRef idx="1">
            <a:schemeClr val="lt1"/>
          </a:fillRef>
          <a:effectRef idx="0">
            <a:schemeClr val="dk1"/>
          </a:effectRef>
          <a:fontRef idx="minor">
            <a:schemeClr val="dk1"/>
          </a:fontRef>
        </p:style>
        <p:txBody>
          <a:bodyPr rtlCol="0" anchor="ctr"/>
          <a:lstStyle/>
          <a:p>
            <a:pPr algn="ctr"/>
            <a:endParaRPr lang="ro-RO" dirty="0"/>
          </a:p>
        </p:txBody>
      </p:sp>
      <p:sp>
        <p:nvSpPr>
          <p:cNvPr id="34" name="8-Point Star 33"/>
          <p:cNvSpPr/>
          <p:nvPr/>
        </p:nvSpPr>
        <p:spPr>
          <a:xfrm>
            <a:off x="10163988" y="2950915"/>
            <a:ext cx="251269" cy="220812"/>
          </a:xfrm>
          <a:prstGeom prst="star8">
            <a:avLst/>
          </a:prstGeom>
          <a:solidFill>
            <a:srgbClr val="00B050"/>
          </a:solidFill>
        </p:spPr>
        <p:style>
          <a:lnRef idx="2">
            <a:schemeClr val="dk1"/>
          </a:lnRef>
          <a:fillRef idx="1">
            <a:schemeClr val="lt1"/>
          </a:fillRef>
          <a:effectRef idx="0">
            <a:schemeClr val="dk1"/>
          </a:effectRef>
          <a:fontRef idx="minor">
            <a:schemeClr val="dk1"/>
          </a:fontRef>
        </p:style>
        <p:txBody>
          <a:bodyPr rtlCol="0" anchor="ctr"/>
          <a:lstStyle/>
          <a:p>
            <a:pPr algn="ctr"/>
            <a:endParaRPr lang="ro-RO" dirty="0">
              <a:solidFill>
                <a:schemeClr val="tx1"/>
              </a:solidFill>
            </a:endParaRPr>
          </a:p>
        </p:txBody>
      </p:sp>
      <p:sp>
        <p:nvSpPr>
          <p:cNvPr id="35" name="8-Point Star 34"/>
          <p:cNvSpPr/>
          <p:nvPr/>
        </p:nvSpPr>
        <p:spPr>
          <a:xfrm>
            <a:off x="10614967" y="3718945"/>
            <a:ext cx="194116" cy="211499"/>
          </a:xfrm>
          <a:prstGeom prst="star8">
            <a:avLst/>
          </a:prstGeom>
          <a:solidFill>
            <a:srgbClr val="C00000"/>
          </a:solidFill>
        </p:spPr>
        <p:style>
          <a:lnRef idx="2">
            <a:schemeClr val="dk1"/>
          </a:lnRef>
          <a:fillRef idx="1">
            <a:schemeClr val="lt1"/>
          </a:fillRef>
          <a:effectRef idx="0">
            <a:schemeClr val="dk1"/>
          </a:effectRef>
          <a:fontRef idx="minor">
            <a:schemeClr val="dk1"/>
          </a:fontRef>
        </p:style>
        <p:txBody>
          <a:bodyPr rtlCol="0" anchor="ctr"/>
          <a:lstStyle/>
          <a:p>
            <a:pPr algn="ctr"/>
            <a:endParaRPr lang="ro-RO" dirty="0"/>
          </a:p>
        </p:txBody>
      </p:sp>
      <p:sp>
        <p:nvSpPr>
          <p:cNvPr id="36" name="8-Point Star 35"/>
          <p:cNvSpPr/>
          <p:nvPr/>
        </p:nvSpPr>
        <p:spPr>
          <a:xfrm>
            <a:off x="11282966" y="2972421"/>
            <a:ext cx="221850" cy="199306"/>
          </a:xfrm>
          <a:prstGeom prst="star8">
            <a:avLst/>
          </a:prstGeom>
          <a:solidFill>
            <a:srgbClr val="0070C0"/>
          </a:solidFill>
        </p:spPr>
        <p:style>
          <a:lnRef idx="2">
            <a:schemeClr val="dk1"/>
          </a:lnRef>
          <a:fillRef idx="1">
            <a:schemeClr val="lt1"/>
          </a:fillRef>
          <a:effectRef idx="0">
            <a:schemeClr val="dk1"/>
          </a:effectRef>
          <a:fontRef idx="minor">
            <a:schemeClr val="dk1"/>
          </a:fontRef>
        </p:style>
        <p:txBody>
          <a:bodyPr rtlCol="0" anchor="ctr"/>
          <a:lstStyle/>
          <a:p>
            <a:pPr algn="ctr"/>
            <a:endParaRPr lang="ro-RO" dirty="0"/>
          </a:p>
        </p:txBody>
      </p:sp>
      <p:sp>
        <p:nvSpPr>
          <p:cNvPr id="37" name="TextBox 36"/>
          <p:cNvSpPr txBox="1"/>
          <p:nvPr/>
        </p:nvSpPr>
        <p:spPr>
          <a:xfrm>
            <a:off x="8790357" y="2106076"/>
            <a:ext cx="3074026" cy="646331"/>
          </a:xfrm>
          <a:prstGeom prst="rect">
            <a:avLst/>
          </a:prstGeom>
          <a:noFill/>
        </p:spPr>
        <p:txBody>
          <a:bodyPr wrap="square" rtlCol="0">
            <a:spAutoFit/>
          </a:bodyPr>
          <a:lstStyle/>
          <a:p>
            <a:pPr algn="ctr"/>
            <a:r>
              <a:rPr lang="ro-RO" b="1" dirty="0" smtClean="0">
                <a:solidFill>
                  <a:srgbClr val="FFC000"/>
                </a:solidFill>
              </a:rPr>
              <a:t>Distribuția campaniilor pe anotimpuri</a:t>
            </a:r>
            <a:endParaRPr lang="en-US" b="1" dirty="0" smtClean="0">
              <a:solidFill>
                <a:srgbClr val="FFC000"/>
              </a:solidFill>
            </a:endParaRPr>
          </a:p>
        </p:txBody>
      </p:sp>
    </p:spTree>
    <p:extLst>
      <p:ext uri="{BB962C8B-B14F-4D97-AF65-F5344CB8AC3E}">
        <p14:creationId xmlns:p14="http://schemas.microsoft.com/office/powerpoint/2010/main" val="40029459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6929" y="138025"/>
            <a:ext cx="312305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err="1">
                <a:solidFill>
                  <a:schemeClr val="tx1"/>
                </a:solidFill>
              </a:rPr>
              <a:t>Rezultatele</a:t>
            </a:r>
            <a:r>
              <a:rPr lang="en-US" b="1" dirty="0">
                <a:solidFill>
                  <a:schemeClr val="tx1"/>
                </a:solidFill>
              </a:rPr>
              <a:t> </a:t>
            </a:r>
            <a:r>
              <a:rPr lang="en-US" b="1" dirty="0" err="1" smtClean="0">
                <a:solidFill>
                  <a:schemeClr val="tx1"/>
                </a:solidFill>
              </a:rPr>
              <a:t>determin</a:t>
            </a:r>
            <a:r>
              <a:rPr lang="ro-RO" b="1" dirty="0" smtClean="0">
                <a:solidFill>
                  <a:schemeClr val="tx1"/>
                </a:solidFill>
              </a:rPr>
              <a:t>ă</a:t>
            </a:r>
            <a:r>
              <a:rPr lang="en-US" b="1" dirty="0" err="1" smtClean="0">
                <a:solidFill>
                  <a:schemeClr val="tx1"/>
                </a:solidFill>
              </a:rPr>
              <a:t>rilor</a:t>
            </a:r>
            <a:endParaRPr lang="en-US" b="1" dirty="0">
              <a:solidFill>
                <a:schemeClr val="tx1"/>
              </a:solidFill>
            </a:endParaRPr>
          </a:p>
          <a:p>
            <a:r>
              <a:rPr lang="ro-RO" b="1" dirty="0" smtClean="0">
                <a:solidFill>
                  <a:schemeClr val="tx1"/>
                </a:solidFill>
              </a:rPr>
              <a:t>PM</a:t>
            </a:r>
            <a:r>
              <a:rPr lang="ro-RO" b="1" baseline="-25000" dirty="0" smtClean="0">
                <a:solidFill>
                  <a:schemeClr val="tx1"/>
                </a:solidFill>
              </a:rPr>
              <a:t>10</a:t>
            </a:r>
            <a:endParaRPr lang="en-US" b="1" baseline="-25000" dirty="0">
              <a:solidFill>
                <a:schemeClr val="tx1"/>
              </a:solidFill>
            </a:endParaRPr>
          </a:p>
          <a:p>
            <a:r>
              <a:rPr lang="en-US" b="1" dirty="0" smtClean="0">
                <a:solidFill>
                  <a:schemeClr val="tx1"/>
                </a:solidFill>
              </a:rPr>
              <a:t>UM: µg/m</a:t>
            </a:r>
            <a:r>
              <a:rPr lang="en-US" b="1" baseline="30000" dirty="0" smtClean="0">
                <a:solidFill>
                  <a:schemeClr val="tx1"/>
                </a:solidFill>
              </a:rPr>
              <a:t>3</a:t>
            </a:r>
            <a:r>
              <a:rPr lang="en-US" b="1" dirty="0" smtClean="0">
                <a:solidFill>
                  <a:schemeClr val="tx1"/>
                </a:solidFill>
              </a:rPr>
              <a:t> </a:t>
            </a:r>
          </a:p>
        </p:txBody>
      </p:sp>
      <p:sp>
        <p:nvSpPr>
          <p:cNvPr id="12" name="TextBox 11"/>
          <p:cNvSpPr txBox="1"/>
          <p:nvPr/>
        </p:nvSpPr>
        <p:spPr>
          <a:xfrm>
            <a:off x="5087389" y="3652580"/>
            <a:ext cx="7104611" cy="2031325"/>
          </a:xfrm>
          <a:prstGeom prst="rect">
            <a:avLst/>
          </a:prstGeom>
          <a:noFill/>
        </p:spPr>
        <p:txBody>
          <a:bodyPr wrap="square" rtlCol="0">
            <a:spAutoFit/>
          </a:bodyPr>
          <a:lstStyle/>
          <a:p>
            <a:r>
              <a:rPr lang="ro-RO" b="1" dirty="0" smtClean="0"/>
              <a:t>Comentarii</a:t>
            </a:r>
            <a:r>
              <a:rPr lang="ro-RO" dirty="0" smtClean="0"/>
              <a:t>:</a:t>
            </a:r>
          </a:p>
          <a:p>
            <a:pPr marL="285750" indent="-285750">
              <a:buFont typeface="Wingdings" panose="05000000000000000000" pitchFamily="2" charset="2"/>
              <a:buChar char="Ø"/>
            </a:pPr>
            <a:r>
              <a:rPr lang="ro-RO" dirty="0" smtClean="0"/>
              <a:t>Concentrația medie cea mai ridicată a fost determinată pentru locația GL2;</a:t>
            </a:r>
          </a:p>
          <a:p>
            <a:pPr marL="285750" indent="-285750">
              <a:buFont typeface="Wingdings" panose="05000000000000000000" pitchFamily="2" charset="2"/>
              <a:buChar char="Ø"/>
            </a:pPr>
            <a:r>
              <a:rPr lang="ro-RO" dirty="0" smtClean="0"/>
              <a:t>Pentru cele trei locații concentrațiile medii au valori apropiate (interval 25,7 µg/m</a:t>
            </a:r>
            <a:r>
              <a:rPr lang="ro-RO" baseline="30000" dirty="0" smtClean="0"/>
              <a:t>3</a:t>
            </a:r>
            <a:r>
              <a:rPr lang="ro-RO" dirty="0"/>
              <a:t> </a:t>
            </a:r>
            <a:r>
              <a:rPr lang="ro-RO" dirty="0" smtClean="0"/>
              <a:t>- 27,87 µg/m</a:t>
            </a:r>
            <a:r>
              <a:rPr lang="ro-RO" baseline="30000" dirty="0" smtClean="0"/>
              <a:t>3 </a:t>
            </a:r>
            <a:r>
              <a:rPr lang="ro-RO" dirty="0" smtClean="0"/>
              <a:t>) ceea ce poate indica o bună reprezentativitate a locațiilor propuse;</a:t>
            </a:r>
          </a:p>
          <a:p>
            <a:pPr marL="285750" indent="-285750">
              <a:buFont typeface="Wingdings" panose="05000000000000000000" pitchFamily="2" charset="2"/>
              <a:buChar char="Ø"/>
            </a:pPr>
            <a:r>
              <a:rPr lang="ro-RO" dirty="0" smtClean="0"/>
              <a:t>Concentrația </a:t>
            </a:r>
            <a:r>
              <a:rPr lang="ro-RO" dirty="0"/>
              <a:t>maximă pe 24 ore </a:t>
            </a:r>
            <a:r>
              <a:rPr lang="ro-RO" dirty="0" smtClean="0"/>
              <a:t>a fost determinată pentru locația GL2.</a:t>
            </a:r>
            <a:endParaRPr lang="ro-RO" dirty="0"/>
          </a:p>
        </p:txBody>
      </p:sp>
      <p:graphicFrame>
        <p:nvGraphicFramePr>
          <p:cNvPr id="13" name="Chart 12"/>
          <p:cNvGraphicFramePr>
            <a:graphicFrameLocks/>
          </p:cNvGraphicFramePr>
          <p:nvPr>
            <p:extLst>
              <p:ext uri="{D42A27DB-BD31-4B8C-83A1-F6EECF244321}">
                <p14:modId xmlns:p14="http://schemas.microsoft.com/office/powerpoint/2010/main" val="1995842522"/>
              </p:ext>
            </p:extLst>
          </p:nvPr>
        </p:nvGraphicFramePr>
        <p:xfrm>
          <a:off x="270999" y="1282153"/>
          <a:ext cx="3840479" cy="208483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4194598137"/>
              </p:ext>
            </p:extLst>
          </p:nvPr>
        </p:nvGraphicFramePr>
        <p:xfrm>
          <a:off x="4264429" y="1282153"/>
          <a:ext cx="3840479" cy="20848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2738462303"/>
              </p:ext>
            </p:extLst>
          </p:nvPr>
        </p:nvGraphicFramePr>
        <p:xfrm>
          <a:off x="8257859" y="1282153"/>
          <a:ext cx="3840479" cy="20848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extLst>
              <p:ext uri="{D42A27DB-BD31-4B8C-83A1-F6EECF244321}">
                <p14:modId xmlns:p14="http://schemas.microsoft.com/office/powerpoint/2010/main" val="757751797"/>
              </p:ext>
            </p:extLst>
          </p:nvPr>
        </p:nvGraphicFramePr>
        <p:xfrm>
          <a:off x="270999" y="3587783"/>
          <a:ext cx="4591946" cy="298758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43779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6929" y="138025"/>
            <a:ext cx="312305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err="1">
                <a:solidFill>
                  <a:schemeClr val="tx1"/>
                </a:solidFill>
              </a:rPr>
              <a:t>Rezultatele</a:t>
            </a:r>
            <a:r>
              <a:rPr lang="en-US" b="1" dirty="0">
                <a:solidFill>
                  <a:schemeClr val="tx1"/>
                </a:solidFill>
              </a:rPr>
              <a:t> </a:t>
            </a:r>
            <a:r>
              <a:rPr lang="en-US" b="1" dirty="0" err="1" smtClean="0">
                <a:solidFill>
                  <a:schemeClr val="tx1"/>
                </a:solidFill>
              </a:rPr>
              <a:t>determin</a:t>
            </a:r>
            <a:r>
              <a:rPr lang="ro-RO" b="1" dirty="0" smtClean="0">
                <a:solidFill>
                  <a:schemeClr val="tx1"/>
                </a:solidFill>
              </a:rPr>
              <a:t>ă</a:t>
            </a:r>
            <a:r>
              <a:rPr lang="en-US" b="1" dirty="0" err="1" smtClean="0">
                <a:solidFill>
                  <a:schemeClr val="tx1"/>
                </a:solidFill>
              </a:rPr>
              <a:t>rilor</a:t>
            </a:r>
            <a:endParaRPr lang="en-US" b="1" dirty="0">
              <a:solidFill>
                <a:schemeClr val="tx1"/>
              </a:solidFill>
            </a:endParaRPr>
          </a:p>
          <a:p>
            <a:r>
              <a:rPr lang="ro-RO" b="1" dirty="0" smtClean="0">
                <a:solidFill>
                  <a:schemeClr val="tx1"/>
                </a:solidFill>
              </a:rPr>
              <a:t>PM</a:t>
            </a:r>
            <a:r>
              <a:rPr lang="ro-RO" b="1" baseline="-25000" dirty="0" smtClean="0">
                <a:solidFill>
                  <a:schemeClr val="tx1"/>
                </a:solidFill>
              </a:rPr>
              <a:t>2,5</a:t>
            </a:r>
            <a:endParaRPr lang="en-US" b="1" baseline="-25000" dirty="0">
              <a:solidFill>
                <a:schemeClr val="tx1"/>
              </a:solidFill>
            </a:endParaRPr>
          </a:p>
          <a:p>
            <a:r>
              <a:rPr lang="en-US" b="1" dirty="0" smtClean="0">
                <a:solidFill>
                  <a:schemeClr val="tx1"/>
                </a:solidFill>
              </a:rPr>
              <a:t>UM: µg/m</a:t>
            </a:r>
            <a:r>
              <a:rPr lang="en-US" b="1" baseline="30000" dirty="0" smtClean="0">
                <a:solidFill>
                  <a:schemeClr val="tx1"/>
                </a:solidFill>
              </a:rPr>
              <a:t>3</a:t>
            </a:r>
            <a:r>
              <a:rPr lang="en-US" b="1" dirty="0" smtClean="0">
                <a:solidFill>
                  <a:schemeClr val="tx1"/>
                </a:solidFill>
              </a:rPr>
              <a:t> </a:t>
            </a:r>
          </a:p>
        </p:txBody>
      </p:sp>
      <p:graphicFrame>
        <p:nvGraphicFramePr>
          <p:cNvPr id="13" name="Chart 12"/>
          <p:cNvGraphicFramePr>
            <a:graphicFrameLocks/>
          </p:cNvGraphicFramePr>
          <p:nvPr>
            <p:extLst>
              <p:ext uri="{D42A27DB-BD31-4B8C-83A1-F6EECF244321}">
                <p14:modId xmlns:p14="http://schemas.microsoft.com/office/powerpoint/2010/main" val="3251395459"/>
              </p:ext>
            </p:extLst>
          </p:nvPr>
        </p:nvGraphicFramePr>
        <p:xfrm>
          <a:off x="164701" y="1239481"/>
          <a:ext cx="3862451" cy="208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554911477"/>
              </p:ext>
            </p:extLst>
          </p:nvPr>
        </p:nvGraphicFramePr>
        <p:xfrm>
          <a:off x="4182322" y="1239480"/>
          <a:ext cx="3862451" cy="208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1359506010"/>
              </p:ext>
            </p:extLst>
          </p:nvPr>
        </p:nvGraphicFramePr>
        <p:xfrm>
          <a:off x="8199943" y="1239481"/>
          <a:ext cx="3862451" cy="208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Chart 15"/>
          <p:cNvGraphicFramePr>
            <a:graphicFrameLocks/>
          </p:cNvGraphicFramePr>
          <p:nvPr>
            <p:extLst>
              <p:ext uri="{D42A27DB-BD31-4B8C-83A1-F6EECF244321}">
                <p14:modId xmlns:p14="http://schemas.microsoft.com/office/powerpoint/2010/main" val="3047021665"/>
              </p:ext>
            </p:extLst>
          </p:nvPr>
        </p:nvGraphicFramePr>
        <p:xfrm>
          <a:off x="164701" y="3410435"/>
          <a:ext cx="4195033" cy="3279614"/>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p:cNvSpPr txBox="1"/>
          <p:nvPr/>
        </p:nvSpPr>
        <p:spPr>
          <a:xfrm>
            <a:off x="5087389" y="3652580"/>
            <a:ext cx="7104611" cy="1477328"/>
          </a:xfrm>
          <a:prstGeom prst="rect">
            <a:avLst/>
          </a:prstGeom>
          <a:noFill/>
        </p:spPr>
        <p:txBody>
          <a:bodyPr wrap="square" rtlCol="0">
            <a:spAutoFit/>
          </a:bodyPr>
          <a:lstStyle/>
          <a:p>
            <a:r>
              <a:rPr lang="ro-RO" b="1" dirty="0" smtClean="0"/>
              <a:t>Comentarii</a:t>
            </a:r>
            <a:r>
              <a:rPr lang="ro-RO" dirty="0" smtClean="0"/>
              <a:t>:</a:t>
            </a:r>
          </a:p>
          <a:p>
            <a:pPr marL="285750" indent="-285750">
              <a:buFont typeface="Wingdings" panose="05000000000000000000" pitchFamily="2" charset="2"/>
              <a:buChar char="Ø"/>
            </a:pPr>
            <a:r>
              <a:rPr lang="ro-RO" dirty="0" smtClean="0"/>
              <a:t>Cele mai mari concentrații au fost obținute în perioada de iarnă, la toate locațiile (luna decembrie);</a:t>
            </a:r>
          </a:p>
          <a:p>
            <a:pPr marL="285750" indent="-285750">
              <a:buFont typeface="Wingdings" panose="05000000000000000000" pitchFamily="2" charset="2"/>
              <a:buChar char="Ø"/>
            </a:pPr>
            <a:r>
              <a:rPr lang="ro-RO" dirty="0" smtClean="0"/>
              <a:t>Concentrația medie cea mai ridicată a fost determinată pentru locația GL2.</a:t>
            </a:r>
            <a:endParaRPr lang="ro-RO" dirty="0"/>
          </a:p>
        </p:txBody>
      </p:sp>
    </p:spTree>
    <p:extLst>
      <p:ext uri="{BB962C8B-B14F-4D97-AF65-F5344CB8AC3E}">
        <p14:creationId xmlns:p14="http://schemas.microsoft.com/office/powerpoint/2010/main" val="10355317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16929" y="138025"/>
            <a:ext cx="3123052" cy="92333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err="1">
                <a:solidFill>
                  <a:schemeClr val="bg1">
                    <a:lumMod val="65000"/>
                  </a:schemeClr>
                </a:solidFill>
              </a:rPr>
              <a:t>Rezultatele</a:t>
            </a:r>
            <a:r>
              <a:rPr lang="en-US" b="1" dirty="0">
                <a:solidFill>
                  <a:schemeClr val="bg1">
                    <a:lumMod val="65000"/>
                  </a:schemeClr>
                </a:solidFill>
              </a:rPr>
              <a:t> </a:t>
            </a:r>
            <a:r>
              <a:rPr lang="en-US" b="1" dirty="0" err="1" smtClean="0">
                <a:solidFill>
                  <a:schemeClr val="bg1">
                    <a:lumMod val="65000"/>
                  </a:schemeClr>
                </a:solidFill>
              </a:rPr>
              <a:t>determin</a:t>
            </a:r>
            <a:r>
              <a:rPr lang="ro-RO" b="1" dirty="0" smtClean="0">
                <a:solidFill>
                  <a:schemeClr val="bg1">
                    <a:lumMod val="65000"/>
                  </a:schemeClr>
                </a:solidFill>
              </a:rPr>
              <a:t>ă</a:t>
            </a:r>
            <a:r>
              <a:rPr lang="en-US" b="1" dirty="0" err="1" smtClean="0">
                <a:solidFill>
                  <a:schemeClr val="bg1">
                    <a:lumMod val="65000"/>
                  </a:schemeClr>
                </a:solidFill>
              </a:rPr>
              <a:t>rilor</a:t>
            </a:r>
            <a:endParaRPr lang="en-US" b="1" dirty="0">
              <a:solidFill>
                <a:schemeClr val="bg1">
                  <a:lumMod val="65000"/>
                </a:schemeClr>
              </a:solidFill>
            </a:endParaRPr>
          </a:p>
          <a:p>
            <a:r>
              <a:rPr lang="ro-RO" b="1" dirty="0" smtClean="0">
                <a:solidFill>
                  <a:schemeClr val="bg1">
                    <a:lumMod val="65000"/>
                  </a:schemeClr>
                </a:solidFill>
              </a:rPr>
              <a:t>BaP</a:t>
            </a:r>
            <a:endParaRPr lang="en-US" b="1" baseline="-25000" dirty="0">
              <a:solidFill>
                <a:schemeClr val="bg1">
                  <a:lumMod val="65000"/>
                </a:schemeClr>
              </a:solidFill>
            </a:endParaRPr>
          </a:p>
          <a:p>
            <a:r>
              <a:rPr lang="en-US" b="1" dirty="0" smtClean="0">
                <a:solidFill>
                  <a:schemeClr val="bg1">
                    <a:lumMod val="65000"/>
                  </a:schemeClr>
                </a:solidFill>
              </a:rPr>
              <a:t>UM: </a:t>
            </a:r>
            <a:r>
              <a:rPr lang="ro-RO" b="1" dirty="0" smtClean="0">
                <a:solidFill>
                  <a:schemeClr val="bg1">
                    <a:lumMod val="65000"/>
                  </a:schemeClr>
                </a:solidFill>
              </a:rPr>
              <a:t>n</a:t>
            </a:r>
            <a:r>
              <a:rPr lang="en-US" b="1" dirty="0" smtClean="0">
                <a:solidFill>
                  <a:schemeClr val="bg1">
                    <a:lumMod val="65000"/>
                  </a:schemeClr>
                </a:solidFill>
              </a:rPr>
              <a:t>g/m</a:t>
            </a:r>
            <a:r>
              <a:rPr lang="en-US" b="1" baseline="30000" dirty="0" smtClean="0">
                <a:solidFill>
                  <a:schemeClr val="bg1">
                    <a:lumMod val="65000"/>
                  </a:schemeClr>
                </a:solidFill>
              </a:rPr>
              <a:t>3</a:t>
            </a:r>
            <a:r>
              <a:rPr lang="en-US" b="1" dirty="0" smtClean="0">
                <a:solidFill>
                  <a:schemeClr val="bg1">
                    <a:lumMod val="65000"/>
                  </a:schemeClr>
                </a:solidFill>
              </a:rPr>
              <a:t> </a:t>
            </a:r>
          </a:p>
        </p:txBody>
      </p:sp>
      <p:graphicFrame>
        <p:nvGraphicFramePr>
          <p:cNvPr id="9" name="Chart 8"/>
          <p:cNvGraphicFramePr>
            <a:graphicFrameLocks/>
          </p:cNvGraphicFramePr>
          <p:nvPr>
            <p:extLst>
              <p:ext uri="{D42A27DB-BD31-4B8C-83A1-F6EECF244321}">
                <p14:modId xmlns:p14="http://schemas.microsoft.com/office/powerpoint/2010/main" val="2620233913"/>
              </p:ext>
            </p:extLst>
          </p:nvPr>
        </p:nvGraphicFramePr>
        <p:xfrm>
          <a:off x="201183" y="1232050"/>
          <a:ext cx="3840480" cy="208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1346437267"/>
              </p:ext>
            </p:extLst>
          </p:nvPr>
        </p:nvGraphicFramePr>
        <p:xfrm>
          <a:off x="4202102" y="1232050"/>
          <a:ext cx="3840480" cy="208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a:graphicFrameLocks/>
          </p:cNvGraphicFramePr>
          <p:nvPr>
            <p:extLst>
              <p:ext uri="{D42A27DB-BD31-4B8C-83A1-F6EECF244321}">
                <p14:modId xmlns:p14="http://schemas.microsoft.com/office/powerpoint/2010/main" val="1117318938"/>
              </p:ext>
            </p:extLst>
          </p:nvPr>
        </p:nvGraphicFramePr>
        <p:xfrm>
          <a:off x="8203021" y="1232050"/>
          <a:ext cx="3840480" cy="2088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p:cNvGraphicFramePr>
            <a:graphicFrameLocks/>
          </p:cNvGraphicFramePr>
          <p:nvPr>
            <p:extLst>
              <p:ext uri="{D42A27DB-BD31-4B8C-83A1-F6EECF244321}">
                <p14:modId xmlns:p14="http://schemas.microsoft.com/office/powerpoint/2010/main" val="3920293663"/>
              </p:ext>
            </p:extLst>
          </p:nvPr>
        </p:nvGraphicFramePr>
        <p:xfrm>
          <a:off x="216929" y="3602713"/>
          <a:ext cx="4728295" cy="2919386"/>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Box 16"/>
          <p:cNvSpPr txBox="1"/>
          <p:nvPr/>
        </p:nvSpPr>
        <p:spPr>
          <a:xfrm>
            <a:off x="5087389" y="3652580"/>
            <a:ext cx="7104611" cy="2585323"/>
          </a:xfrm>
          <a:prstGeom prst="rect">
            <a:avLst/>
          </a:prstGeom>
          <a:noFill/>
        </p:spPr>
        <p:txBody>
          <a:bodyPr wrap="square" rtlCol="0">
            <a:spAutoFit/>
          </a:bodyPr>
          <a:lstStyle/>
          <a:p>
            <a:r>
              <a:rPr lang="ro-RO" b="1" dirty="0" smtClean="0"/>
              <a:t>Comentarii</a:t>
            </a:r>
            <a:r>
              <a:rPr lang="ro-RO" dirty="0" smtClean="0"/>
              <a:t>:</a:t>
            </a:r>
          </a:p>
          <a:p>
            <a:pPr marL="285750" indent="-285750">
              <a:buFont typeface="Wingdings" panose="05000000000000000000" pitchFamily="2" charset="2"/>
              <a:buChar char="Ø"/>
            </a:pPr>
            <a:r>
              <a:rPr lang="ro-RO" dirty="0" smtClean="0"/>
              <a:t>Cele mai mari concentrații au fost obținute în perioada de vară, la toate locațiile GL1 și GL2 (luna aprilie) și cele mai scăzute în luna august pentru toate cele trei locații;</a:t>
            </a:r>
          </a:p>
          <a:p>
            <a:pPr marL="285750" indent="-285750">
              <a:buFont typeface="Wingdings" panose="05000000000000000000" pitchFamily="2" charset="2"/>
              <a:buChar char="Ø"/>
            </a:pPr>
            <a:r>
              <a:rPr lang="ro-RO" dirty="0" smtClean="0"/>
              <a:t>Concentrația medie cea mai ridicată a fost determinată pentru locația GL3;</a:t>
            </a:r>
          </a:p>
          <a:p>
            <a:pPr marL="285750" indent="-285750">
              <a:buFont typeface="Wingdings" panose="05000000000000000000" pitchFamily="2" charset="2"/>
              <a:buChar char="Ø"/>
            </a:pPr>
            <a:r>
              <a:rPr lang="ro-RO" dirty="0" smtClean="0"/>
              <a:t>Pentru cele trei locații concentrațiile medii au valori apropiate (interval 1,07 </a:t>
            </a:r>
            <a:r>
              <a:rPr lang="ro-RO" dirty="0"/>
              <a:t>n</a:t>
            </a:r>
            <a:r>
              <a:rPr lang="ro-RO" dirty="0" smtClean="0"/>
              <a:t>g/m</a:t>
            </a:r>
            <a:r>
              <a:rPr lang="ro-RO" baseline="30000" dirty="0" smtClean="0"/>
              <a:t>3</a:t>
            </a:r>
            <a:r>
              <a:rPr lang="ro-RO" dirty="0" smtClean="0"/>
              <a:t> - 1,23 </a:t>
            </a:r>
            <a:r>
              <a:rPr lang="ro-RO" dirty="0"/>
              <a:t>n</a:t>
            </a:r>
            <a:r>
              <a:rPr lang="ro-RO" dirty="0" smtClean="0"/>
              <a:t>g/m</a:t>
            </a:r>
            <a:r>
              <a:rPr lang="ro-RO" baseline="30000" dirty="0" smtClean="0"/>
              <a:t>3 </a:t>
            </a:r>
            <a:r>
              <a:rPr lang="ro-RO" dirty="0" smtClean="0"/>
              <a:t>) ceea ce poate indica o bună reprezentativitate a locațiilor propuse.</a:t>
            </a:r>
            <a:endParaRPr lang="ro-RO" dirty="0"/>
          </a:p>
        </p:txBody>
      </p:sp>
    </p:spTree>
    <p:extLst>
      <p:ext uri="{BB962C8B-B14F-4D97-AF65-F5344CB8AC3E}">
        <p14:creationId xmlns:p14="http://schemas.microsoft.com/office/powerpoint/2010/main" val="2071291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6929" y="340906"/>
            <a:ext cx="312305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err="1"/>
              <a:t>Rezultatele</a:t>
            </a:r>
            <a:r>
              <a:rPr lang="en-US" b="1" dirty="0"/>
              <a:t> </a:t>
            </a:r>
            <a:r>
              <a:rPr lang="en-US" b="1" dirty="0" err="1" smtClean="0"/>
              <a:t>determin</a:t>
            </a:r>
            <a:r>
              <a:rPr lang="ro-RO" b="1" dirty="0" smtClean="0"/>
              <a:t>ă</a:t>
            </a:r>
            <a:r>
              <a:rPr lang="en-US" b="1" dirty="0" err="1" smtClean="0"/>
              <a:t>rilor</a:t>
            </a:r>
            <a:endParaRPr lang="en-US" b="1" dirty="0"/>
          </a:p>
          <a:p>
            <a:r>
              <a:rPr lang="ro-RO" b="1" dirty="0" smtClean="0"/>
              <a:t>PM</a:t>
            </a:r>
            <a:r>
              <a:rPr lang="ro-RO" b="1" baseline="-25000" dirty="0" smtClean="0"/>
              <a:t>10</a:t>
            </a:r>
            <a:endParaRPr lang="en-US" b="1" baseline="-25000" dirty="0"/>
          </a:p>
          <a:p>
            <a:r>
              <a:rPr lang="en-US" b="1" dirty="0" smtClean="0"/>
              <a:t>UM: µg/m</a:t>
            </a:r>
            <a:r>
              <a:rPr lang="en-US" b="1" baseline="30000" dirty="0" smtClean="0"/>
              <a:t>3</a:t>
            </a:r>
            <a:r>
              <a:rPr lang="en-US" b="1" dirty="0" smtClean="0"/>
              <a:t> </a:t>
            </a:r>
          </a:p>
        </p:txBody>
      </p:sp>
      <p:graphicFrame>
        <p:nvGraphicFramePr>
          <p:cNvPr id="10" name="Table 9"/>
          <p:cNvGraphicFramePr>
            <a:graphicFrameLocks noGrp="1"/>
          </p:cNvGraphicFramePr>
          <p:nvPr>
            <p:extLst>
              <p:ext uri="{D42A27DB-BD31-4B8C-83A1-F6EECF244321}">
                <p14:modId xmlns:p14="http://schemas.microsoft.com/office/powerpoint/2010/main" val="1604537617"/>
              </p:ext>
            </p:extLst>
          </p:nvPr>
        </p:nvGraphicFramePr>
        <p:xfrm>
          <a:off x="3162603" y="4314876"/>
          <a:ext cx="3913758" cy="1463040"/>
        </p:xfrm>
        <a:graphic>
          <a:graphicData uri="http://schemas.openxmlformats.org/drawingml/2006/table">
            <a:tbl>
              <a:tblPr firstRow="1" bandRow="1">
                <a:tableStyleId>{5940675A-B579-460E-94D1-54222C63F5DA}</a:tableStyleId>
              </a:tblPr>
              <a:tblGrid>
                <a:gridCol w="472289">
                  <a:extLst>
                    <a:ext uri="{9D8B030D-6E8A-4147-A177-3AD203B41FA5}">
                      <a16:colId xmlns="" xmlns:a16="http://schemas.microsoft.com/office/drawing/2014/main" val="2237424392"/>
                    </a:ext>
                  </a:extLst>
                </a:gridCol>
                <a:gridCol w="714894">
                  <a:extLst>
                    <a:ext uri="{9D8B030D-6E8A-4147-A177-3AD203B41FA5}">
                      <a16:colId xmlns="" xmlns:a16="http://schemas.microsoft.com/office/drawing/2014/main" val="2951162878"/>
                    </a:ext>
                  </a:extLst>
                </a:gridCol>
                <a:gridCol w="773084">
                  <a:extLst>
                    <a:ext uri="{9D8B030D-6E8A-4147-A177-3AD203B41FA5}">
                      <a16:colId xmlns="" xmlns:a16="http://schemas.microsoft.com/office/drawing/2014/main" val="4274124013"/>
                    </a:ext>
                  </a:extLst>
                </a:gridCol>
                <a:gridCol w="1305098">
                  <a:extLst>
                    <a:ext uri="{9D8B030D-6E8A-4147-A177-3AD203B41FA5}">
                      <a16:colId xmlns="" xmlns:a16="http://schemas.microsoft.com/office/drawing/2014/main" val="1648919041"/>
                    </a:ext>
                  </a:extLst>
                </a:gridCol>
                <a:gridCol w="648393">
                  <a:extLst>
                    <a:ext uri="{9D8B030D-6E8A-4147-A177-3AD203B41FA5}">
                      <a16:colId xmlns="" xmlns:a16="http://schemas.microsoft.com/office/drawing/2014/main" val="3068615697"/>
                    </a:ext>
                  </a:extLst>
                </a:gridCol>
              </a:tblGrid>
              <a:tr h="263928">
                <a:tc>
                  <a:txBody>
                    <a:bodyPr/>
                    <a:lstStyle/>
                    <a:p>
                      <a:endParaRPr lang="ro-RO"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u="none" strike="noStrike" dirty="0" smtClean="0">
                          <a:effectLst/>
                        </a:rPr>
                        <a:t>PM</a:t>
                      </a:r>
                      <a:r>
                        <a:rPr lang="ro-RO" sz="1800" u="none" strike="noStrike" baseline="-25000" dirty="0" smtClean="0">
                          <a:effectLst/>
                        </a:rPr>
                        <a:t>10</a:t>
                      </a:r>
                      <a:endParaRPr lang="ro-RO" sz="1800" b="0" i="0" u="none" strike="noStrike" baseline="-25000" dirty="0" smtClean="0">
                        <a:solidFill>
                          <a:srgbClr val="000000"/>
                        </a:solidFill>
                        <a:effectLst/>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u="none" strike="noStrike" dirty="0" smtClean="0">
                          <a:solidFill>
                            <a:schemeClr val="tx1"/>
                          </a:solidFill>
                          <a:effectLst/>
                        </a:rPr>
                        <a:t>PM</a:t>
                      </a:r>
                      <a:r>
                        <a:rPr lang="ro-RO" sz="1800" u="none" strike="noStrike" baseline="-25000" dirty="0" smtClean="0">
                          <a:solidFill>
                            <a:schemeClr val="tx1"/>
                          </a:solidFill>
                          <a:effectLst/>
                        </a:rPr>
                        <a:t>2,5</a:t>
                      </a:r>
                      <a:endParaRPr lang="ro-RO" sz="1800" b="0" i="0" u="none" strike="noStrike" baseline="-25000" dirty="0" smtClean="0">
                        <a:solidFill>
                          <a:schemeClr val="tx1"/>
                        </a:solidFill>
                        <a:effectLst/>
                        <a:latin typeface="Calibri" panose="020F0502020204030204"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o-RO" sz="1800" u="none" strike="noStrike" dirty="0" smtClean="0">
                          <a:solidFill>
                            <a:schemeClr val="tx1"/>
                          </a:solidFill>
                          <a:effectLst/>
                        </a:rPr>
                        <a:t>PM</a:t>
                      </a:r>
                      <a:r>
                        <a:rPr lang="ro-RO" sz="1800" u="none" strike="noStrike" baseline="-25000" dirty="0" smtClean="0">
                          <a:solidFill>
                            <a:schemeClr val="tx1"/>
                          </a:solidFill>
                          <a:effectLst/>
                        </a:rPr>
                        <a:t>2,5</a:t>
                      </a:r>
                      <a:r>
                        <a:rPr lang="ro-RO" sz="1800" u="none" strike="noStrike" dirty="0" smtClean="0">
                          <a:solidFill>
                            <a:schemeClr val="tx1"/>
                          </a:solidFill>
                          <a:effectLst/>
                        </a:rPr>
                        <a:t>/PM</a:t>
                      </a:r>
                      <a:r>
                        <a:rPr lang="ro-RO" sz="1800" u="none" strike="noStrike" baseline="-25000" dirty="0" smtClean="0">
                          <a:solidFill>
                            <a:schemeClr val="tx1"/>
                          </a:solidFill>
                          <a:effectLst/>
                        </a:rPr>
                        <a:t>10</a:t>
                      </a:r>
                      <a:endParaRPr lang="ro-RO" sz="1800" b="0" i="0" u="none" strike="noStrike" baseline="-25000" dirty="0" smtClean="0">
                        <a:solidFill>
                          <a:schemeClr val="tx1"/>
                        </a:solidFill>
                        <a:effectLst/>
                        <a:latin typeface="Calibri" panose="020F0502020204030204" pitchFamily="34" charset="0"/>
                      </a:endParaRPr>
                    </a:p>
                  </a:txBody>
                  <a:tcPr/>
                </a:tc>
                <a:tc>
                  <a:txBody>
                    <a:bodyPr/>
                    <a:lstStyle/>
                    <a:p>
                      <a:pPr algn="l" fontAlgn="b"/>
                      <a:r>
                        <a:rPr lang="ro-RO" sz="1800" u="none" strike="noStrike" dirty="0" smtClean="0">
                          <a:solidFill>
                            <a:schemeClr val="bg1">
                              <a:lumMod val="65000"/>
                            </a:schemeClr>
                          </a:solidFill>
                          <a:effectLst/>
                        </a:rPr>
                        <a:t>BaP</a:t>
                      </a:r>
                      <a:endParaRPr lang="ro-RO" sz="1800" b="0" i="0" u="none" strike="noStrike" dirty="0">
                        <a:solidFill>
                          <a:schemeClr val="bg1">
                            <a:lumMod val="65000"/>
                          </a:schemeClr>
                        </a:solidFill>
                        <a:effectLst/>
                        <a:latin typeface="Calibri" panose="020F0502020204030204" pitchFamily="34" charset="0"/>
                      </a:endParaRPr>
                    </a:p>
                  </a:txBody>
                  <a:tcPr/>
                </a:tc>
                <a:extLst>
                  <a:ext uri="{0D108BD9-81ED-4DB2-BD59-A6C34878D82A}">
                    <a16:rowId xmlns="" xmlns:a16="http://schemas.microsoft.com/office/drawing/2014/main" val="2358048942"/>
                  </a:ext>
                </a:extLst>
              </a:tr>
              <a:tr h="139237">
                <a:tc>
                  <a:txBody>
                    <a:bodyPr/>
                    <a:lstStyle/>
                    <a:p>
                      <a:pPr algn="l" fontAlgn="b"/>
                      <a:r>
                        <a:rPr lang="ro-RO" sz="1400" b="0" u="none" strike="noStrike" dirty="0" smtClean="0">
                          <a:effectLst/>
                        </a:rPr>
                        <a:t>GL1</a:t>
                      </a:r>
                      <a:endParaRPr lang="ro-RO" sz="1400" b="0" i="0" u="none" strike="noStrike" dirty="0">
                        <a:solidFill>
                          <a:srgbClr val="FF0000"/>
                        </a:solidFill>
                        <a:effectLst/>
                        <a:latin typeface="Calibri" panose="020F0502020204030204" pitchFamily="34" charset="0"/>
                      </a:endParaRPr>
                    </a:p>
                  </a:txBody>
                  <a:tcPr marL="6350" marR="6350" marT="6350" marB="0" anchor="b"/>
                </a:tc>
                <a:tc>
                  <a:txBody>
                    <a:bodyPr/>
                    <a:lstStyle/>
                    <a:p>
                      <a:endParaRPr lang="ro-RO"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smtClean="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smtClean="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smtClean="0">
                        <a:solidFill>
                          <a:schemeClr val="bg1">
                            <a:lumMod val="65000"/>
                          </a:schemeClr>
                        </a:solidFill>
                      </a:endParaRPr>
                    </a:p>
                  </a:txBody>
                  <a:tcPr/>
                </a:tc>
                <a:extLst>
                  <a:ext uri="{0D108BD9-81ED-4DB2-BD59-A6C34878D82A}">
                    <a16:rowId xmlns="" xmlns:a16="http://schemas.microsoft.com/office/drawing/2014/main" val="1160348622"/>
                  </a:ext>
                </a:extLst>
              </a:tr>
              <a:tr h="0">
                <a:tc>
                  <a:txBody>
                    <a:bodyPr/>
                    <a:lstStyle/>
                    <a:p>
                      <a:pPr algn="l" fontAlgn="b"/>
                      <a:r>
                        <a:rPr lang="ro-RO" sz="1400" b="1" u="none" strike="noStrike" dirty="0" smtClean="0">
                          <a:effectLst/>
                        </a:rPr>
                        <a:t>GL2</a:t>
                      </a:r>
                      <a:endParaRPr lang="ro-RO" sz="1400" b="1" i="0" u="none" strike="noStrike" dirty="0">
                        <a:solidFill>
                          <a:srgbClr val="000000"/>
                        </a:solidFill>
                        <a:effectLst/>
                        <a:latin typeface="Calibri" panose="020F0502020204030204" pitchFamily="34" charset="0"/>
                      </a:endParaRPr>
                    </a:p>
                  </a:txBody>
                  <a:tcPr marL="6350" marR="6350" marT="6350" marB="0" anchor="b"/>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dirty="0" smtClean="0">
                          <a:sym typeface="Wingdings" panose="05000000000000000000" pitchFamily="2" charset="2"/>
                        </a:rPr>
                        <a:t></a:t>
                      </a:r>
                      <a:endParaRPr lang="ro-RO"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dirty="0" smtClean="0">
                          <a:solidFill>
                            <a:schemeClr val="tx1"/>
                          </a:solidFill>
                          <a:sym typeface="Wingdings" panose="05000000000000000000" pitchFamily="2" charset="2"/>
                        </a:rPr>
                        <a:t></a:t>
                      </a:r>
                      <a:endParaRPr lang="ro-RO" dirty="0" smtClean="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dirty="0" smtClean="0">
                          <a:solidFill>
                            <a:schemeClr val="tx1"/>
                          </a:solidFill>
                          <a:sym typeface="Wingdings" panose="05000000000000000000" pitchFamily="2" charset="2"/>
                        </a:rPr>
                        <a:t></a:t>
                      </a:r>
                      <a:endParaRPr lang="ro-RO" dirty="0" smtClean="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smtClean="0">
                        <a:solidFill>
                          <a:schemeClr val="bg1">
                            <a:lumMod val="65000"/>
                          </a:schemeClr>
                        </a:solidFill>
                      </a:endParaRPr>
                    </a:p>
                  </a:txBody>
                  <a:tcPr/>
                </a:tc>
                <a:extLst>
                  <a:ext uri="{0D108BD9-81ED-4DB2-BD59-A6C34878D82A}">
                    <a16:rowId xmlns="" xmlns:a16="http://schemas.microsoft.com/office/drawing/2014/main" val="2766037152"/>
                  </a:ext>
                </a:extLst>
              </a:tr>
              <a:tr h="0">
                <a:tc>
                  <a:txBody>
                    <a:bodyPr/>
                    <a:lstStyle/>
                    <a:p>
                      <a:pPr algn="l" fontAlgn="b"/>
                      <a:r>
                        <a:rPr lang="ro-RO" sz="1400" u="none" strike="noStrike" dirty="0" smtClean="0">
                          <a:effectLst/>
                        </a:rPr>
                        <a:t>GL3</a:t>
                      </a:r>
                      <a:endParaRPr lang="ro-RO" sz="1400" b="0" i="0" u="none" strike="noStrike" dirty="0">
                        <a:solidFill>
                          <a:srgbClr val="000000"/>
                        </a:solidFill>
                        <a:effectLst/>
                        <a:latin typeface="Calibri" panose="020F0502020204030204" pitchFamily="34" charset="0"/>
                      </a:endParaRPr>
                    </a:p>
                  </a:txBody>
                  <a:tcPr marL="6350" marR="6350" marT="6350" marB="0" anchor="b"/>
                </a:tc>
                <a:tc>
                  <a:txBody>
                    <a:bodyPr/>
                    <a:lstStyle/>
                    <a:p>
                      <a:endParaRPr lang="ro-RO"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ro-RO" dirty="0" smtClean="0">
                        <a:solidFill>
                          <a:schemeClr val="tx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ro-RO" dirty="0" smtClean="0">
                        <a:solidFill>
                          <a:schemeClr val="bg1">
                            <a:lumMod val="65000"/>
                          </a:schemeClr>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o-RO" dirty="0" smtClean="0">
                          <a:solidFill>
                            <a:schemeClr val="bg1">
                              <a:lumMod val="65000"/>
                            </a:schemeClr>
                          </a:solidFill>
                          <a:sym typeface="Wingdings" panose="05000000000000000000" pitchFamily="2" charset="2"/>
                        </a:rPr>
                        <a:t></a:t>
                      </a:r>
                      <a:endParaRPr lang="ro-RO" dirty="0" smtClean="0">
                        <a:solidFill>
                          <a:schemeClr val="bg1">
                            <a:lumMod val="65000"/>
                          </a:schemeClr>
                        </a:solidFill>
                      </a:endParaRPr>
                    </a:p>
                  </a:txBody>
                  <a:tcPr/>
                </a:tc>
                <a:extLst>
                  <a:ext uri="{0D108BD9-81ED-4DB2-BD59-A6C34878D82A}">
                    <a16:rowId xmlns="" xmlns:a16="http://schemas.microsoft.com/office/drawing/2014/main" val="4101232970"/>
                  </a:ext>
                </a:extLst>
              </a:tr>
            </a:tbl>
          </a:graphicData>
        </a:graphic>
      </p:graphicFrame>
      <p:sp>
        <p:nvSpPr>
          <p:cNvPr id="11" name="Right Arrow 10"/>
          <p:cNvSpPr/>
          <p:nvPr/>
        </p:nvSpPr>
        <p:spPr>
          <a:xfrm>
            <a:off x="216929" y="5046396"/>
            <a:ext cx="2895922" cy="44334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Propunere amplasare GL-6</a:t>
            </a:r>
            <a:endParaRPr lang="ro-RO" dirty="0"/>
          </a:p>
        </p:txBody>
      </p:sp>
      <p:sp>
        <p:nvSpPr>
          <p:cNvPr id="18" name="TextBox 17"/>
          <p:cNvSpPr txBox="1"/>
          <p:nvPr/>
        </p:nvSpPr>
        <p:spPr>
          <a:xfrm>
            <a:off x="216929" y="1527222"/>
            <a:ext cx="3123052"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err="1">
                <a:solidFill>
                  <a:schemeClr val="tx1"/>
                </a:solidFill>
              </a:rPr>
              <a:t>Rezultatele</a:t>
            </a:r>
            <a:r>
              <a:rPr lang="en-US" b="1" dirty="0">
                <a:solidFill>
                  <a:schemeClr val="tx1"/>
                </a:solidFill>
              </a:rPr>
              <a:t> </a:t>
            </a:r>
            <a:r>
              <a:rPr lang="en-US" b="1" dirty="0" err="1" smtClean="0">
                <a:solidFill>
                  <a:schemeClr val="tx1"/>
                </a:solidFill>
              </a:rPr>
              <a:t>determin</a:t>
            </a:r>
            <a:r>
              <a:rPr lang="ro-RO" b="1" dirty="0" smtClean="0">
                <a:solidFill>
                  <a:schemeClr val="tx1"/>
                </a:solidFill>
              </a:rPr>
              <a:t>ă</a:t>
            </a:r>
            <a:r>
              <a:rPr lang="en-US" b="1" dirty="0" err="1" smtClean="0">
                <a:solidFill>
                  <a:schemeClr val="tx1"/>
                </a:solidFill>
              </a:rPr>
              <a:t>rilor</a:t>
            </a:r>
            <a:endParaRPr lang="en-US" b="1" dirty="0">
              <a:solidFill>
                <a:schemeClr val="tx1"/>
              </a:solidFill>
            </a:endParaRPr>
          </a:p>
          <a:p>
            <a:r>
              <a:rPr lang="ro-RO" b="1" dirty="0" smtClean="0">
                <a:solidFill>
                  <a:schemeClr val="tx1"/>
                </a:solidFill>
              </a:rPr>
              <a:t>PM</a:t>
            </a:r>
            <a:r>
              <a:rPr lang="ro-RO" b="1" baseline="-25000" dirty="0" smtClean="0">
                <a:solidFill>
                  <a:schemeClr val="tx1"/>
                </a:solidFill>
              </a:rPr>
              <a:t>2,5</a:t>
            </a:r>
            <a:endParaRPr lang="en-US" b="1" baseline="-25000" dirty="0">
              <a:solidFill>
                <a:schemeClr val="tx1"/>
              </a:solidFill>
            </a:endParaRPr>
          </a:p>
          <a:p>
            <a:r>
              <a:rPr lang="en-US" b="1" dirty="0" smtClean="0">
                <a:solidFill>
                  <a:schemeClr val="tx1"/>
                </a:solidFill>
              </a:rPr>
              <a:t>UM: µg/m</a:t>
            </a:r>
            <a:r>
              <a:rPr lang="en-US" b="1" baseline="30000" dirty="0" smtClean="0">
                <a:solidFill>
                  <a:schemeClr val="tx1"/>
                </a:solidFill>
              </a:rPr>
              <a:t>3</a:t>
            </a:r>
            <a:r>
              <a:rPr lang="en-US" b="1" dirty="0" smtClean="0">
                <a:solidFill>
                  <a:schemeClr val="tx1"/>
                </a:solidFill>
              </a:rPr>
              <a:t> </a:t>
            </a:r>
          </a:p>
        </p:txBody>
      </p:sp>
      <p:sp>
        <p:nvSpPr>
          <p:cNvPr id="19" name="TextBox 18"/>
          <p:cNvSpPr txBox="1"/>
          <p:nvPr/>
        </p:nvSpPr>
        <p:spPr>
          <a:xfrm>
            <a:off x="223553" y="2693651"/>
            <a:ext cx="3123052" cy="92333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err="1">
                <a:solidFill>
                  <a:schemeClr val="bg1">
                    <a:lumMod val="65000"/>
                  </a:schemeClr>
                </a:solidFill>
              </a:rPr>
              <a:t>Rezultatele</a:t>
            </a:r>
            <a:r>
              <a:rPr lang="en-US" b="1" dirty="0">
                <a:solidFill>
                  <a:schemeClr val="bg1">
                    <a:lumMod val="65000"/>
                  </a:schemeClr>
                </a:solidFill>
              </a:rPr>
              <a:t> </a:t>
            </a:r>
            <a:r>
              <a:rPr lang="en-US" b="1" dirty="0" err="1" smtClean="0">
                <a:solidFill>
                  <a:schemeClr val="bg1">
                    <a:lumMod val="65000"/>
                  </a:schemeClr>
                </a:solidFill>
              </a:rPr>
              <a:t>determin</a:t>
            </a:r>
            <a:r>
              <a:rPr lang="ro-RO" b="1" dirty="0" smtClean="0">
                <a:solidFill>
                  <a:schemeClr val="bg1">
                    <a:lumMod val="65000"/>
                  </a:schemeClr>
                </a:solidFill>
              </a:rPr>
              <a:t>ă</a:t>
            </a:r>
            <a:r>
              <a:rPr lang="en-US" b="1" dirty="0" err="1" smtClean="0">
                <a:solidFill>
                  <a:schemeClr val="bg1">
                    <a:lumMod val="65000"/>
                  </a:schemeClr>
                </a:solidFill>
              </a:rPr>
              <a:t>rilor</a:t>
            </a:r>
            <a:endParaRPr lang="en-US" b="1" dirty="0">
              <a:solidFill>
                <a:schemeClr val="bg1">
                  <a:lumMod val="65000"/>
                </a:schemeClr>
              </a:solidFill>
            </a:endParaRPr>
          </a:p>
          <a:p>
            <a:r>
              <a:rPr lang="ro-RO" b="1" dirty="0" smtClean="0">
                <a:solidFill>
                  <a:schemeClr val="bg1">
                    <a:lumMod val="65000"/>
                  </a:schemeClr>
                </a:solidFill>
              </a:rPr>
              <a:t>BaP</a:t>
            </a:r>
            <a:endParaRPr lang="en-US" b="1" baseline="-25000" dirty="0">
              <a:solidFill>
                <a:schemeClr val="bg1">
                  <a:lumMod val="65000"/>
                </a:schemeClr>
              </a:solidFill>
            </a:endParaRPr>
          </a:p>
          <a:p>
            <a:r>
              <a:rPr lang="en-US" b="1" dirty="0" smtClean="0">
                <a:solidFill>
                  <a:schemeClr val="bg1">
                    <a:lumMod val="65000"/>
                  </a:schemeClr>
                </a:solidFill>
              </a:rPr>
              <a:t>UM: </a:t>
            </a:r>
            <a:r>
              <a:rPr lang="ro-RO" b="1" dirty="0" smtClean="0">
                <a:solidFill>
                  <a:schemeClr val="bg1">
                    <a:lumMod val="65000"/>
                  </a:schemeClr>
                </a:solidFill>
              </a:rPr>
              <a:t>n</a:t>
            </a:r>
            <a:r>
              <a:rPr lang="en-US" b="1" dirty="0" smtClean="0">
                <a:solidFill>
                  <a:schemeClr val="bg1">
                    <a:lumMod val="65000"/>
                  </a:schemeClr>
                </a:solidFill>
              </a:rPr>
              <a:t>g/m</a:t>
            </a:r>
            <a:r>
              <a:rPr lang="en-US" b="1" baseline="30000" dirty="0" smtClean="0">
                <a:solidFill>
                  <a:schemeClr val="bg1">
                    <a:lumMod val="65000"/>
                  </a:schemeClr>
                </a:solidFill>
              </a:rPr>
              <a:t>3</a:t>
            </a:r>
            <a:r>
              <a:rPr lang="en-US" b="1" dirty="0" smtClean="0">
                <a:solidFill>
                  <a:schemeClr val="bg1">
                    <a:lumMod val="65000"/>
                  </a:schemeClr>
                </a:solidFill>
              </a:rPr>
              <a:t> </a:t>
            </a:r>
          </a:p>
        </p:txBody>
      </p:sp>
      <p:pic>
        <p:nvPicPr>
          <p:cNvPr id="13" name="Picture 12"/>
          <p:cNvPicPr>
            <a:picLocks noChangeAspect="1"/>
          </p:cNvPicPr>
          <p:nvPr/>
        </p:nvPicPr>
        <p:blipFill>
          <a:blip r:embed="rId2"/>
          <a:stretch>
            <a:fillRect/>
          </a:stretch>
        </p:blipFill>
        <p:spPr>
          <a:xfrm>
            <a:off x="7274137" y="3282018"/>
            <a:ext cx="4706007" cy="2495898"/>
          </a:xfrm>
          <a:prstGeom prst="rect">
            <a:avLst/>
          </a:prstGeom>
        </p:spPr>
      </p:pic>
      <p:sp>
        <p:nvSpPr>
          <p:cNvPr id="14" name="Rectangle 13"/>
          <p:cNvSpPr/>
          <p:nvPr/>
        </p:nvSpPr>
        <p:spPr>
          <a:xfrm>
            <a:off x="8863413" y="5851347"/>
            <a:ext cx="3230372" cy="276999"/>
          </a:xfrm>
          <a:prstGeom prst="rect">
            <a:avLst/>
          </a:prstGeom>
        </p:spPr>
        <p:txBody>
          <a:bodyPr wrap="none">
            <a:spAutoFit/>
          </a:bodyPr>
          <a:lstStyle/>
          <a:p>
            <a:r>
              <a:rPr lang="ro-RO" sz="1200" i="1" dirty="0" smtClean="0"/>
              <a:t>Sursa: </a:t>
            </a:r>
            <a:r>
              <a:rPr lang="en-US" sz="1200" i="1" dirty="0" err="1" smtClean="0"/>
              <a:t>Raport</a:t>
            </a:r>
            <a:r>
              <a:rPr lang="en-US" sz="1200" i="1" dirty="0" smtClean="0"/>
              <a:t> </a:t>
            </a:r>
            <a:r>
              <a:rPr lang="en-US" sz="1200" i="1" dirty="0"/>
              <a:t>ICSI </a:t>
            </a:r>
            <a:r>
              <a:rPr lang="en-US" sz="1200" i="1" dirty="0" err="1"/>
              <a:t>Martie</a:t>
            </a:r>
            <a:r>
              <a:rPr lang="en-US" sz="1200" i="1" dirty="0"/>
              <a:t> 2021 CR2 </a:t>
            </a:r>
            <a:r>
              <a:rPr lang="en-US" sz="1200" i="1" dirty="0" err="1"/>
              <a:t>ctr</a:t>
            </a:r>
            <a:r>
              <a:rPr lang="en-US" sz="1200" i="1" dirty="0"/>
              <a:t> 385 POIM</a:t>
            </a:r>
          </a:p>
        </p:txBody>
      </p:sp>
      <p:graphicFrame>
        <p:nvGraphicFramePr>
          <p:cNvPr id="4" name="Table 3"/>
          <p:cNvGraphicFramePr>
            <a:graphicFrameLocks noGrp="1"/>
          </p:cNvGraphicFramePr>
          <p:nvPr>
            <p:extLst>
              <p:ext uri="{D42A27DB-BD31-4B8C-83A1-F6EECF244321}">
                <p14:modId xmlns:p14="http://schemas.microsoft.com/office/powerpoint/2010/main" val="4277700233"/>
              </p:ext>
            </p:extLst>
          </p:nvPr>
        </p:nvGraphicFramePr>
        <p:xfrm>
          <a:off x="3544381" y="2674222"/>
          <a:ext cx="4214810" cy="1000125"/>
        </p:xfrm>
        <a:graphic>
          <a:graphicData uri="http://schemas.openxmlformats.org/drawingml/2006/table">
            <a:tbl>
              <a:tblPr>
                <a:tableStyleId>{5C22544A-7EE6-4342-B048-85BDC9FD1C3A}</a:tableStyleId>
              </a:tblPr>
              <a:tblGrid>
                <a:gridCol w="452437">
                  <a:extLst>
                    <a:ext uri="{9D8B030D-6E8A-4147-A177-3AD203B41FA5}">
                      <a16:colId xmlns="" xmlns:a16="http://schemas.microsoft.com/office/drawing/2014/main" val="1881367782"/>
                    </a:ext>
                  </a:extLst>
                </a:gridCol>
                <a:gridCol w="403225">
                  <a:extLst>
                    <a:ext uri="{9D8B030D-6E8A-4147-A177-3AD203B41FA5}">
                      <a16:colId xmlns="" xmlns:a16="http://schemas.microsoft.com/office/drawing/2014/main" val="3466119630"/>
                    </a:ext>
                  </a:extLst>
                </a:gridCol>
                <a:gridCol w="300037">
                  <a:extLst>
                    <a:ext uri="{9D8B030D-6E8A-4147-A177-3AD203B41FA5}">
                      <a16:colId xmlns="" xmlns:a16="http://schemas.microsoft.com/office/drawing/2014/main" val="3405994220"/>
                    </a:ext>
                  </a:extLst>
                </a:gridCol>
                <a:gridCol w="403225">
                  <a:extLst>
                    <a:ext uri="{9D8B030D-6E8A-4147-A177-3AD203B41FA5}">
                      <a16:colId xmlns="" xmlns:a16="http://schemas.microsoft.com/office/drawing/2014/main" val="4181208843"/>
                    </a:ext>
                  </a:extLst>
                </a:gridCol>
                <a:gridCol w="300037">
                  <a:extLst>
                    <a:ext uri="{9D8B030D-6E8A-4147-A177-3AD203B41FA5}">
                      <a16:colId xmlns="" xmlns:a16="http://schemas.microsoft.com/office/drawing/2014/main" val="1815463144"/>
                    </a:ext>
                  </a:extLst>
                </a:gridCol>
                <a:gridCol w="403225">
                  <a:extLst>
                    <a:ext uri="{9D8B030D-6E8A-4147-A177-3AD203B41FA5}">
                      <a16:colId xmlns="" xmlns:a16="http://schemas.microsoft.com/office/drawing/2014/main" val="1334702595"/>
                    </a:ext>
                  </a:extLst>
                </a:gridCol>
                <a:gridCol w="300037">
                  <a:extLst>
                    <a:ext uri="{9D8B030D-6E8A-4147-A177-3AD203B41FA5}">
                      <a16:colId xmlns="" xmlns:a16="http://schemas.microsoft.com/office/drawing/2014/main" val="4284367052"/>
                    </a:ext>
                  </a:extLst>
                </a:gridCol>
                <a:gridCol w="403225">
                  <a:extLst>
                    <a:ext uri="{9D8B030D-6E8A-4147-A177-3AD203B41FA5}">
                      <a16:colId xmlns="" xmlns:a16="http://schemas.microsoft.com/office/drawing/2014/main" val="4187182308"/>
                    </a:ext>
                  </a:extLst>
                </a:gridCol>
                <a:gridCol w="300037">
                  <a:extLst>
                    <a:ext uri="{9D8B030D-6E8A-4147-A177-3AD203B41FA5}">
                      <a16:colId xmlns="" xmlns:a16="http://schemas.microsoft.com/office/drawing/2014/main" val="673056381"/>
                    </a:ext>
                  </a:extLst>
                </a:gridCol>
                <a:gridCol w="649288">
                  <a:extLst>
                    <a:ext uri="{9D8B030D-6E8A-4147-A177-3AD203B41FA5}">
                      <a16:colId xmlns="" xmlns:a16="http://schemas.microsoft.com/office/drawing/2014/main" val="1309667715"/>
                    </a:ext>
                  </a:extLst>
                </a:gridCol>
                <a:gridCol w="300037">
                  <a:extLst>
                    <a:ext uri="{9D8B030D-6E8A-4147-A177-3AD203B41FA5}">
                      <a16:colId xmlns="" xmlns:a16="http://schemas.microsoft.com/office/drawing/2014/main" val="3468295225"/>
                    </a:ext>
                  </a:extLst>
                </a:gridCol>
              </a:tblGrid>
              <a:tr h="200025">
                <a:tc rowSpan="2">
                  <a:txBody>
                    <a:bodyPr/>
                    <a:lstStyle/>
                    <a:p>
                      <a:pPr algn="ctr" fontAlgn="b"/>
                      <a:r>
                        <a:rPr lang="en-US" sz="1100" u="none" strike="noStrike">
                          <a:effectLst/>
                        </a:rPr>
                        <a:t>Locația</a:t>
                      </a:r>
                      <a:endParaRPr lang="en-US"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100" u="none" strike="noStrike">
                          <a:effectLst/>
                        </a:rPr>
                        <a:t>C I</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100" u="none" strike="noStrike">
                          <a:effectLst/>
                        </a:rPr>
                        <a:t>C II</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100" u="none" strike="noStrike">
                          <a:effectLst/>
                        </a:rPr>
                        <a:t>C III</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100" u="none" strike="noStrike">
                          <a:effectLst/>
                        </a:rPr>
                        <a:t>C IV</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100" u="none" strike="noStrike">
                          <a:effectLst/>
                        </a:rPr>
                        <a:t>POIM</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 xmlns:a16="http://schemas.microsoft.com/office/drawing/2014/main" val="2677639086"/>
                  </a:ext>
                </a:extLst>
              </a:tr>
              <a:tr h="200025">
                <a:tc vMerge="1">
                  <a:txBody>
                    <a:bodyPr/>
                    <a:lstStyle/>
                    <a:p>
                      <a:endParaRPr lang="en-US"/>
                    </a:p>
                  </a:txBody>
                  <a:tcPr/>
                </a:tc>
                <a:tc>
                  <a:txBody>
                    <a:bodyPr/>
                    <a:lstStyle/>
                    <a:p>
                      <a:pPr algn="l" fontAlgn="b"/>
                      <a:r>
                        <a:rPr lang="en-US" sz="1100" u="none" strike="noStrike">
                          <a:effectLst/>
                        </a:rPr>
                        <a:t>media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media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media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media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media BaP</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Max</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554294428"/>
                  </a:ext>
                </a:extLst>
              </a:tr>
              <a:tr h="200025">
                <a:tc>
                  <a:txBody>
                    <a:bodyPr/>
                    <a:lstStyle/>
                    <a:p>
                      <a:pPr algn="l" fontAlgn="b"/>
                      <a:r>
                        <a:rPr lang="en-US" sz="1100" u="none" strike="noStrike">
                          <a:effectLst/>
                        </a:rPr>
                        <a:t>GL1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2.13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3.43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1.40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0.68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3.43</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208855612"/>
                  </a:ext>
                </a:extLst>
              </a:tr>
              <a:tr h="200025">
                <a:tc>
                  <a:txBody>
                    <a:bodyPr/>
                    <a:lstStyle/>
                    <a:p>
                      <a:pPr algn="l" fontAlgn="b"/>
                      <a:r>
                        <a:rPr lang="en-US" sz="1100" u="none" strike="noStrike">
                          <a:effectLst/>
                        </a:rPr>
                        <a:t>GL2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3.80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0.93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0.16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3.80</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935965717"/>
                  </a:ext>
                </a:extLst>
              </a:tr>
              <a:tr h="200025">
                <a:tc>
                  <a:txBody>
                    <a:bodyPr/>
                    <a:lstStyle/>
                    <a:p>
                      <a:pPr algn="l" fontAlgn="b"/>
                      <a:r>
                        <a:rPr lang="en-US" sz="1100" u="none" strike="noStrike">
                          <a:effectLst/>
                        </a:rPr>
                        <a:t>GL3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1.75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1.75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1.23</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2.34</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89832753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259710614"/>
              </p:ext>
            </p:extLst>
          </p:nvPr>
        </p:nvGraphicFramePr>
        <p:xfrm>
          <a:off x="3623810" y="170247"/>
          <a:ext cx="6705600" cy="899160"/>
        </p:xfrm>
        <a:graphic>
          <a:graphicData uri="http://schemas.openxmlformats.org/drawingml/2006/table">
            <a:tbl>
              <a:tblPr>
                <a:tableStyleId>{5C22544A-7EE6-4342-B048-85BDC9FD1C3A}</a:tableStyleId>
              </a:tblPr>
              <a:tblGrid>
                <a:gridCol w="609600">
                  <a:extLst>
                    <a:ext uri="{9D8B030D-6E8A-4147-A177-3AD203B41FA5}">
                      <a16:colId xmlns="" xmlns:a16="http://schemas.microsoft.com/office/drawing/2014/main" val="2731370378"/>
                    </a:ext>
                  </a:extLst>
                </a:gridCol>
                <a:gridCol w="609600">
                  <a:extLst>
                    <a:ext uri="{9D8B030D-6E8A-4147-A177-3AD203B41FA5}">
                      <a16:colId xmlns="" xmlns:a16="http://schemas.microsoft.com/office/drawing/2014/main" val="260982515"/>
                    </a:ext>
                  </a:extLst>
                </a:gridCol>
                <a:gridCol w="609600">
                  <a:extLst>
                    <a:ext uri="{9D8B030D-6E8A-4147-A177-3AD203B41FA5}">
                      <a16:colId xmlns="" xmlns:a16="http://schemas.microsoft.com/office/drawing/2014/main" val="3613039317"/>
                    </a:ext>
                  </a:extLst>
                </a:gridCol>
                <a:gridCol w="609600">
                  <a:extLst>
                    <a:ext uri="{9D8B030D-6E8A-4147-A177-3AD203B41FA5}">
                      <a16:colId xmlns="" xmlns:a16="http://schemas.microsoft.com/office/drawing/2014/main" val="1288079556"/>
                    </a:ext>
                  </a:extLst>
                </a:gridCol>
                <a:gridCol w="609600">
                  <a:extLst>
                    <a:ext uri="{9D8B030D-6E8A-4147-A177-3AD203B41FA5}">
                      <a16:colId xmlns="" xmlns:a16="http://schemas.microsoft.com/office/drawing/2014/main" val="3742612463"/>
                    </a:ext>
                  </a:extLst>
                </a:gridCol>
                <a:gridCol w="609600">
                  <a:extLst>
                    <a:ext uri="{9D8B030D-6E8A-4147-A177-3AD203B41FA5}">
                      <a16:colId xmlns="" xmlns:a16="http://schemas.microsoft.com/office/drawing/2014/main" val="3049273856"/>
                    </a:ext>
                  </a:extLst>
                </a:gridCol>
                <a:gridCol w="609600">
                  <a:extLst>
                    <a:ext uri="{9D8B030D-6E8A-4147-A177-3AD203B41FA5}">
                      <a16:colId xmlns="" xmlns:a16="http://schemas.microsoft.com/office/drawing/2014/main" val="2246093281"/>
                    </a:ext>
                  </a:extLst>
                </a:gridCol>
                <a:gridCol w="609600">
                  <a:extLst>
                    <a:ext uri="{9D8B030D-6E8A-4147-A177-3AD203B41FA5}">
                      <a16:colId xmlns="" xmlns:a16="http://schemas.microsoft.com/office/drawing/2014/main" val="1176937759"/>
                    </a:ext>
                  </a:extLst>
                </a:gridCol>
                <a:gridCol w="609600">
                  <a:extLst>
                    <a:ext uri="{9D8B030D-6E8A-4147-A177-3AD203B41FA5}">
                      <a16:colId xmlns="" xmlns:a16="http://schemas.microsoft.com/office/drawing/2014/main" val="2048753458"/>
                    </a:ext>
                  </a:extLst>
                </a:gridCol>
                <a:gridCol w="609600">
                  <a:extLst>
                    <a:ext uri="{9D8B030D-6E8A-4147-A177-3AD203B41FA5}">
                      <a16:colId xmlns="" xmlns:a16="http://schemas.microsoft.com/office/drawing/2014/main" val="2566541719"/>
                    </a:ext>
                  </a:extLst>
                </a:gridCol>
                <a:gridCol w="609600">
                  <a:extLst>
                    <a:ext uri="{9D8B030D-6E8A-4147-A177-3AD203B41FA5}">
                      <a16:colId xmlns="" xmlns:a16="http://schemas.microsoft.com/office/drawing/2014/main" val="940774648"/>
                    </a:ext>
                  </a:extLst>
                </a:gridCol>
              </a:tblGrid>
              <a:tr h="190500">
                <a:tc rowSpan="2">
                  <a:txBody>
                    <a:bodyPr/>
                    <a:lstStyle/>
                    <a:p>
                      <a:pPr algn="ctr" fontAlgn="b"/>
                      <a:r>
                        <a:rPr lang="en-US" sz="1100" u="none" strike="noStrike">
                          <a:effectLst/>
                        </a:rPr>
                        <a:t>Locația</a:t>
                      </a:r>
                      <a:endParaRPr lang="en-US"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100" u="none" strike="noStrike">
                          <a:effectLst/>
                        </a:rPr>
                        <a:t>C I</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100" u="none" strike="noStrike">
                          <a:effectLst/>
                        </a:rPr>
                        <a:t>C II</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100" u="none" strike="noStrike">
                          <a:effectLst/>
                        </a:rPr>
                        <a:t>C III</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100" u="none" strike="noStrike">
                          <a:effectLst/>
                        </a:rPr>
                        <a:t>C IV</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rowSpan="2">
                  <a:txBody>
                    <a:bodyPr/>
                    <a:lstStyle/>
                    <a:p>
                      <a:pPr algn="ctr" fontAlgn="b"/>
                      <a:r>
                        <a:rPr lang="en-US" sz="1100" u="none" strike="noStrike">
                          <a:effectLst/>
                        </a:rPr>
                        <a:t>media</a:t>
                      </a:r>
                      <a:endParaRPr lang="en-US" sz="1100" b="0" i="0" u="none" strike="noStrike">
                        <a:solidFill>
                          <a:srgbClr val="000000"/>
                        </a:solidFill>
                        <a:effectLst/>
                        <a:latin typeface="Calibri" panose="020F0502020204030204" pitchFamily="34" charset="0"/>
                      </a:endParaRPr>
                    </a:p>
                  </a:txBody>
                  <a:tcPr marL="9525" marR="9525" marT="9525" marB="0" anchor="b"/>
                </a:tc>
                <a:tc rowSpan="2">
                  <a:txBody>
                    <a:bodyPr/>
                    <a:lstStyle/>
                    <a:p>
                      <a:pPr algn="ctr" fontAlgn="b"/>
                      <a:r>
                        <a:rPr lang="en-US" sz="1100" u="none" strike="noStrike">
                          <a:effectLst/>
                        </a:rPr>
                        <a:t>Max</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90209670"/>
                  </a:ext>
                </a:extLst>
              </a:tr>
              <a:tr h="95529">
                <a:tc vMerge="1">
                  <a:txBody>
                    <a:bodyPr/>
                    <a:lstStyle/>
                    <a:p>
                      <a:endParaRPr lang="en-US"/>
                    </a:p>
                  </a:txBody>
                  <a:tcPr/>
                </a:tc>
                <a:tc>
                  <a:txBody>
                    <a:bodyPr/>
                    <a:lstStyle/>
                    <a:p>
                      <a:pPr algn="l" fontAlgn="b"/>
                      <a:r>
                        <a:rPr lang="en-US" sz="1100" u="none" strike="noStrike">
                          <a:effectLst/>
                        </a:rPr>
                        <a:t>media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media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media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media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Max</a:t>
                      </a:r>
                      <a:endParaRPr lang="en-US" sz="1100" b="0" i="0" u="none" strike="noStrike">
                        <a:solidFill>
                          <a:srgbClr val="000000"/>
                        </a:solidFill>
                        <a:effectLst/>
                        <a:latin typeface="Calibri" panose="020F0502020204030204" pitchFamily="34" charset="0"/>
                      </a:endParaRPr>
                    </a:p>
                  </a:txBody>
                  <a:tcPr marL="9525" marR="9525" marT="9525" marB="0" anchor="b"/>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349258162"/>
                  </a:ext>
                </a:extLst>
              </a:tr>
              <a:tr h="117870">
                <a:tc>
                  <a:txBody>
                    <a:bodyPr/>
                    <a:lstStyle/>
                    <a:p>
                      <a:pPr algn="l" fontAlgn="b"/>
                      <a:r>
                        <a:rPr lang="en-US" sz="1100" u="none" strike="noStrike">
                          <a:effectLst/>
                        </a:rPr>
                        <a:t>GL1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20.35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24.18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32.04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37.77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15.04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20.92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35.39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38.04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25.70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38.04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1612033767"/>
                  </a:ext>
                </a:extLst>
              </a:tr>
              <a:tr h="0">
                <a:tc>
                  <a:txBody>
                    <a:bodyPr/>
                    <a:lstStyle/>
                    <a:p>
                      <a:pPr algn="l" fontAlgn="b"/>
                      <a:r>
                        <a:rPr lang="en-US" sz="1100" u="none" strike="noStrike">
                          <a:effectLst/>
                        </a:rPr>
                        <a:t>GL2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19.08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20.56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46.11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50.72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14.22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15.13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32.07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27.87</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50.72</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635991801"/>
                  </a:ext>
                </a:extLst>
              </a:tr>
              <a:tr h="0">
                <a:tc>
                  <a:txBody>
                    <a:bodyPr/>
                    <a:lstStyle/>
                    <a:p>
                      <a:pPr algn="l" fontAlgn="b"/>
                      <a:r>
                        <a:rPr lang="en-US" sz="1100" u="none" strike="noStrike">
                          <a:effectLst/>
                        </a:rPr>
                        <a:t>GL3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10.87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12.68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30.98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35.24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16.30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18.66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33.79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39.95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22.98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39.95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11316196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430497837"/>
              </p:ext>
            </p:extLst>
          </p:nvPr>
        </p:nvGraphicFramePr>
        <p:xfrm>
          <a:off x="3568161" y="1489978"/>
          <a:ext cx="6705600" cy="931561"/>
        </p:xfrm>
        <a:graphic>
          <a:graphicData uri="http://schemas.openxmlformats.org/drawingml/2006/table">
            <a:tbl>
              <a:tblPr>
                <a:tableStyleId>{5C22544A-7EE6-4342-B048-85BDC9FD1C3A}</a:tableStyleId>
              </a:tblPr>
              <a:tblGrid>
                <a:gridCol w="609600">
                  <a:extLst>
                    <a:ext uri="{9D8B030D-6E8A-4147-A177-3AD203B41FA5}">
                      <a16:colId xmlns="" xmlns:a16="http://schemas.microsoft.com/office/drawing/2014/main" val="471523412"/>
                    </a:ext>
                  </a:extLst>
                </a:gridCol>
                <a:gridCol w="609600">
                  <a:extLst>
                    <a:ext uri="{9D8B030D-6E8A-4147-A177-3AD203B41FA5}">
                      <a16:colId xmlns="" xmlns:a16="http://schemas.microsoft.com/office/drawing/2014/main" val="322152329"/>
                    </a:ext>
                  </a:extLst>
                </a:gridCol>
                <a:gridCol w="609600">
                  <a:extLst>
                    <a:ext uri="{9D8B030D-6E8A-4147-A177-3AD203B41FA5}">
                      <a16:colId xmlns="" xmlns:a16="http://schemas.microsoft.com/office/drawing/2014/main" val="1966213642"/>
                    </a:ext>
                  </a:extLst>
                </a:gridCol>
                <a:gridCol w="609600">
                  <a:extLst>
                    <a:ext uri="{9D8B030D-6E8A-4147-A177-3AD203B41FA5}">
                      <a16:colId xmlns="" xmlns:a16="http://schemas.microsoft.com/office/drawing/2014/main" val="3287319452"/>
                    </a:ext>
                  </a:extLst>
                </a:gridCol>
                <a:gridCol w="609600">
                  <a:extLst>
                    <a:ext uri="{9D8B030D-6E8A-4147-A177-3AD203B41FA5}">
                      <a16:colId xmlns="" xmlns:a16="http://schemas.microsoft.com/office/drawing/2014/main" val="4056095386"/>
                    </a:ext>
                  </a:extLst>
                </a:gridCol>
                <a:gridCol w="609600">
                  <a:extLst>
                    <a:ext uri="{9D8B030D-6E8A-4147-A177-3AD203B41FA5}">
                      <a16:colId xmlns="" xmlns:a16="http://schemas.microsoft.com/office/drawing/2014/main" val="409792584"/>
                    </a:ext>
                  </a:extLst>
                </a:gridCol>
                <a:gridCol w="609600">
                  <a:extLst>
                    <a:ext uri="{9D8B030D-6E8A-4147-A177-3AD203B41FA5}">
                      <a16:colId xmlns="" xmlns:a16="http://schemas.microsoft.com/office/drawing/2014/main" val="411586442"/>
                    </a:ext>
                  </a:extLst>
                </a:gridCol>
                <a:gridCol w="609600">
                  <a:extLst>
                    <a:ext uri="{9D8B030D-6E8A-4147-A177-3AD203B41FA5}">
                      <a16:colId xmlns="" xmlns:a16="http://schemas.microsoft.com/office/drawing/2014/main" val="1257637914"/>
                    </a:ext>
                  </a:extLst>
                </a:gridCol>
                <a:gridCol w="609600">
                  <a:extLst>
                    <a:ext uri="{9D8B030D-6E8A-4147-A177-3AD203B41FA5}">
                      <a16:colId xmlns="" xmlns:a16="http://schemas.microsoft.com/office/drawing/2014/main" val="579960154"/>
                    </a:ext>
                  </a:extLst>
                </a:gridCol>
                <a:gridCol w="609600">
                  <a:extLst>
                    <a:ext uri="{9D8B030D-6E8A-4147-A177-3AD203B41FA5}">
                      <a16:colId xmlns="" xmlns:a16="http://schemas.microsoft.com/office/drawing/2014/main" val="2789718216"/>
                    </a:ext>
                  </a:extLst>
                </a:gridCol>
                <a:gridCol w="609600">
                  <a:extLst>
                    <a:ext uri="{9D8B030D-6E8A-4147-A177-3AD203B41FA5}">
                      <a16:colId xmlns="" xmlns:a16="http://schemas.microsoft.com/office/drawing/2014/main" val="3281677305"/>
                    </a:ext>
                  </a:extLst>
                </a:gridCol>
              </a:tblGrid>
              <a:tr h="125746">
                <a:tc rowSpan="2">
                  <a:txBody>
                    <a:bodyPr/>
                    <a:lstStyle/>
                    <a:p>
                      <a:pPr algn="ctr" fontAlgn="b"/>
                      <a:r>
                        <a:rPr lang="en-US" sz="1100" u="none" strike="noStrike">
                          <a:effectLst/>
                        </a:rPr>
                        <a:t>Locația</a:t>
                      </a:r>
                      <a:endParaRPr lang="en-US" sz="11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ctr" fontAlgn="b"/>
                      <a:r>
                        <a:rPr lang="en-US" sz="1100" u="none" strike="noStrike">
                          <a:effectLst/>
                        </a:rPr>
                        <a:t>C I</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100" u="none" strike="noStrike">
                          <a:effectLst/>
                        </a:rPr>
                        <a:t>C II</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100" u="none" strike="noStrike">
                          <a:effectLst/>
                        </a:rPr>
                        <a:t>C III</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100" u="none" strike="noStrike">
                          <a:effectLst/>
                        </a:rPr>
                        <a:t>C IV</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gridSpan="2">
                  <a:txBody>
                    <a:bodyPr/>
                    <a:lstStyle/>
                    <a:p>
                      <a:pPr algn="ctr" fontAlgn="b"/>
                      <a:r>
                        <a:rPr lang="en-US" sz="1100" u="none" strike="noStrike">
                          <a:effectLst/>
                        </a:rPr>
                        <a:t>POIM</a:t>
                      </a:r>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extLst>
                  <a:ext uri="{0D108BD9-81ED-4DB2-BD59-A6C34878D82A}">
                    <a16:rowId xmlns="" xmlns:a16="http://schemas.microsoft.com/office/drawing/2014/main" val="4110185233"/>
                  </a:ext>
                </a:extLst>
              </a:tr>
              <a:tr h="222901">
                <a:tc vMerge="1">
                  <a:txBody>
                    <a:bodyPr/>
                    <a:lstStyle/>
                    <a:p>
                      <a:endParaRPr lang="en-US"/>
                    </a:p>
                  </a:txBody>
                  <a:tcPr/>
                </a:tc>
                <a:tc>
                  <a:txBody>
                    <a:bodyPr/>
                    <a:lstStyle/>
                    <a:p>
                      <a:pPr algn="l" fontAlgn="b"/>
                      <a:r>
                        <a:rPr lang="en-US" sz="1100" u="none" strike="noStrike">
                          <a:effectLst/>
                        </a:rPr>
                        <a:t>media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media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media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media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Max</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media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Max</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801843774"/>
                  </a:ext>
                </a:extLst>
              </a:tr>
              <a:tr h="0">
                <a:tc>
                  <a:txBody>
                    <a:bodyPr/>
                    <a:lstStyle/>
                    <a:p>
                      <a:pPr algn="l" fontAlgn="b"/>
                      <a:r>
                        <a:rPr lang="en-US" sz="1100" u="none" strike="noStrike">
                          <a:effectLst/>
                        </a:rPr>
                        <a:t>GL1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12.47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15.76</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19.90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23.64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5.98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8.79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20.08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25.54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14.61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25.54</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560511383"/>
                  </a:ext>
                </a:extLst>
              </a:tr>
              <a:tr h="0">
                <a:tc>
                  <a:txBody>
                    <a:bodyPr/>
                    <a:lstStyle/>
                    <a:p>
                      <a:pPr algn="l" fontAlgn="b"/>
                      <a:r>
                        <a:rPr lang="en-US" sz="1100" u="none" strike="noStrike">
                          <a:effectLst/>
                        </a:rPr>
                        <a:t>GL2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12.95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16.85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27.75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30.89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6.97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7.79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20.02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24.37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16.92</a:t>
                      </a:r>
                      <a:endParaRPr lang="en-US" sz="11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30.89</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276936156"/>
                  </a:ext>
                </a:extLst>
              </a:tr>
              <a:tr h="0">
                <a:tc>
                  <a:txBody>
                    <a:bodyPr/>
                    <a:lstStyle/>
                    <a:p>
                      <a:pPr algn="l" fontAlgn="b"/>
                      <a:r>
                        <a:rPr lang="en-US" sz="1100" u="none" strike="noStrike">
                          <a:effectLst/>
                        </a:rPr>
                        <a:t>GL3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6.73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7.79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20.80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23.55</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6.82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8.42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17.12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19.11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12.87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23.55</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498329323"/>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76481056"/>
              </p:ext>
            </p:extLst>
          </p:nvPr>
        </p:nvGraphicFramePr>
        <p:xfrm>
          <a:off x="10696366" y="1083435"/>
          <a:ext cx="1219200" cy="912495"/>
        </p:xfrm>
        <a:graphic>
          <a:graphicData uri="http://schemas.openxmlformats.org/drawingml/2006/table">
            <a:tbl>
              <a:tblPr>
                <a:tableStyleId>{5C22544A-7EE6-4342-B048-85BDC9FD1C3A}</a:tableStyleId>
              </a:tblPr>
              <a:tblGrid>
                <a:gridCol w="609600">
                  <a:extLst>
                    <a:ext uri="{9D8B030D-6E8A-4147-A177-3AD203B41FA5}">
                      <a16:colId xmlns="" xmlns:a16="http://schemas.microsoft.com/office/drawing/2014/main" val="4097037822"/>
                    </a:ext>
                  </a:extLst>
                </a:gridCol>
                <a:gridCol w="609600">
                  <a:extLst>
                    <a:ext uri="{9D8B030D-6E8A-4147-A177-3AD203B41FA5}">
                      <a16:colId xmlns="" xmlns:a16="http://schemas.microsoft.com/office/drawing/2014/main" val="2577549837"/>
                    </a:ext>
                  </a:extLst>
                </a:gridCol>
              </a:tblGrid>
              <a:tr h="381000">
                <a:tc gridSpan="2">
                  <a:txBody>
                    <a:bodyPr/>
                    <a:lstStyle/>
                    <a:p>
                      <a:pPr algn="ctr" fontAlgn="ctr"/>
                      <a:r>
                        <a:rPr lang="en-US" sz="1100" u="none" strike="noStrike" dirty="0">
                          <a:effectLst/>
                        </a:rPr>
                        <a:t>PM</a:t>
                      </a:r>
                      <a:r>
                        <a:rPr lang="en-US" sz="1100" u="none" strike="noStrike" baseline="-25000" dirty="0">
                          <a:effectLst/>
                        </a:rPr>
                        <a:t>2,5</a:t>
                      </a:r>
                      <a:r>
                        <a:rPr lang="en-US" sz="1100" u="none" strike="noStrike" dirty="0">
                          <a:effectLst/>
                        </a:rPr>
                        <a:t>/PM</a:t>
                      </a:r>
                      <a:r>
                        <a:rPr lang="en-US" sz="1100" u="none" strike="noStrike" baseline="-25000" dirty="0">
                          <a:effectLst/>
                        </a:rPr>
                        <a:t>10</a:t>
                      </a:r>
                      <a:endParaRPr lang="en-US" sz="1100" b="0" i="0" u="none" strike="noStrike" baseline="-25000"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 xmlns:a16="http://schemas.microsoft.com/office/drawing/2014/main" val="1143939198"/>
                  </a:ext>
                </a:extLst>
              </a:tr>
              <a:tr h="62348">
                <a:tc>
                  <a:txBody>
                    <a:bodyPr/>
                    <a:lstStyle/>
                    <a:p>
                      <a:pPr algn="l" fontAlgn="b"/>
                      <a:r>
                        <a:rPr lang="en-US" sz="1100" u="none" strike="noStrike">
                          <a:effectLst/>
                        </a:rPr>
                        <a:t>GL1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0.57</a:t>
                      </a:r>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3024842885"/>
                  </a:ext>
                </a:extLst>
              </a:tr>
              <a:tr h="0">
                <a:tc>
                  <a:txBody>
                    <a:bodyPr/>
                    <a:lstStyle/>
                    <a:p>
                      <a:pPr algn="l" fontAlgn="b"/>
                      <a:r>
                        <a:rPr lang="en-US" sz="1100" u="none" strike="noStrike">
                          <a:effectLst/>
                        </a:rPr>
                        <a:t>GL2</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b="1" u="none" strike="noStrike" dirty="0">
                          <a:effectLst/>
                        </a:rPr>
                        <a:t>0.61</a:t>
                      </a:r>
                      <a:endParaRPr lang="en-US" sz="11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141192891"/>
                  </a:ext>
                </a:extLst>
              </a:tr>
              <a:tr h="0">
                <a:tc>
                  <a:txBody>
                    <a:bodyPr/>
                    <a:lstStyle/>
                    <a:p>
                      <a:pPr algn="l" fontAlgn="b"/>
                      <a:r>
                        <a:rPr lang="en-US" sz="1100" u="none" strike="noStrike">
                          <a:effectLst/>
                        </a:rPr>
                        <a:t>GL3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dirty="0">
                          <a:effectLst/>
                        </a:rPr>
                        <a:t>0.56</a:t>
                      </a:r>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 xmlns:a16="http://schemas.microsoft.com/office/drawing/2014/main" val="2616117260"/>
                  </a:ext>
                </a:extLst>
              </a:tr>
            </a:tbl>
          </a:graphicData>
        </a:graphic>
      </p:graphicFrame>
    </p:spTree>
    <p:extLst>
      <p:ext uri="{BB962C8B-B14F-4D97-AF65-F5344CB8AC3E}">
        <p14:creationId xmlns:p14="http://schemas.microsoft.com/office/powerpoint/2010/main" val="36385014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54086" y="1265321"/>
            <a:ext cx="3912799" cy="5485407"/>
          </a:xfrm>
          <a:prstGeom prst="rect">
            <a:avLst/>
          </a:prstGeom>
        </p:spPr>
      </p:pic>
      <p:sp>
        <p:nvSpPr>
          <p:cNvPr id="20" name="TextBox 19"/>
          <p:cNvSpPr txBox="1"/>
          <p:nvPr/>
        </p:nvSpPr>
        <p:spPr>
          <a:xfrm>
            <a:off x="2768699" y="3048383"/>
            <a:ext cx="365760" cy="18466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o-RO" sz="600" b="1" dirty="0" smtClean="0">
                <a:solidFill>
                  <a:srgbClr val="FF0000"/>
                </a:solidFill>
              </a:rPr>
              <a:t>GL-6</a:t>
            </a:r>
            <a:endParaRPr lang="en-US" sz="600" b="1" dirty="0">
              <a:solidFill>
                <a:srgbClr val="FF0000"/>
              </a:solidFill>
            </a:endParaRPr>
          </a:p>
        </p:txBody>
      </p:sp>
      <p:sp>
        <p:nvSpPr>
          <p:cNvPr id="21" name="TextBox 20"/>
          <p:cNvSpPr txBox="1"/>
          <p:nvPr/>
        </p:nvSpPr>
        <p:spPr>
          <a:xfrm>
            <a:off x="3105677" y="3140716"/>
            <a:ext cx="293559" cy="24622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o-RO" sz="1000" dirty="0"/>
              <a:t>F</a:t>
            </a:r>
            <a:endParaRPr lang="en-US" sz="1000" dirty="0"/>
          </a:p>
        </p:txBody>
      </p:sp>
      <p:sp>
        <p:nvSpPr>
          <p:cNvPr id="22" name="TextBox 21"/>
          <p:cNvSpPr txBox="1"/>
          <p:nvPr/>
        </p:nvSpPr>
        <p:spPr>
          <a:xfrm>
            <a:off x="4334668" y="6036899"/>
            <a:ext cx="1309675" cy="24622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ro-RO" sz="1000" dirty="0" smtClean="0"/>
              <a:t>(IS) T după redefinire</a:t>
            </a:r>
            <a:endParaRPr lang="en-US" sz="1000" dirty="0"/>
          </a:p>
        </p:txBody>
      </p:sp>
      <p:sp>
        <p:nvSpPr>
          <p:cNvPr id="5" name="TextBox 4"/>
          <p:cNvSpPr txBox="1"/>
          <p:nvPr/>
        </p:nvSpPr>
        <p:spPr>
          <a:xfrm>
            <a:off x="923510" y="646059"/>
            <a:ext cx="5703036" cy="646331"/>
          </a:xfrm>
          <a:prstGeom prst="rect">
            <a:avLst/>
          </a:prstGeom>
          <a:noFill/>
        </p:spPr>
        <p:txBody>
          <a:bodyPr wrap="none" rtlCol="0">
            <a:spAutoFit/>
          </a:bodyPr>
          <a:lstStyle/>
          <a:p>
            <a:r>
              <a:rPr lang="ro-RO" dirty="0" smtClean="0"/>
              <a:t>Stația automată de monitorizare a calității aerului, tip Fond</a:t>
            </a:r>
          </a:p>
          <a:p>
            <a:pPr algn="ctr"/>
            <a:r>
              <a:rPr lang="ro-RO" dirty="0" smtClean="0"/>
              <a:t>GL-6 – RNMCA</a:t>
            </a:r>
            <a:r>
              <a:rPr lang="en-US" dirty="0" smtClean="0"/>
              <a:t> (</a:t>
            </a:r>
            <a:r>
              <a:rPr lang="en-US" dirty="0" err="1" smtClean="0"/>
              <a:t>figur</a:t>
            </a:r>
            <a:r>
              <a:rPr lang="ro-RO" dirty="0" smtClean="0"/>
              <a:t>ile 1</a:t>
            </a:r>
            <a:r>
              <a:rPr lang="en-US" dirty="0" smtClean="0"/>
              <a:t>.</a:t>
            </a:r>
            <a:r>
              <a:rPr lang="ro-RO" dirty="0" smtClean="0"/>
              <a:t>3 și 1.4</a:t>
            </a:r>
            <a:r>
              <a:rPr lang="en-US" dirty="0" smtClean="0"/>
              <a:t> al</a:t>
            </a:r>
            <a:r>
              <a:rPr lang="ro-RO" dirty="0" smtClean="0"/>
              <a:t>ă</a:t>
            </a:r>
            <a:r>
              <a:rPr lang="en-US" dirty="0" err="1" smtClean="0"/>
              <a:t>turat</a:t>
            </a:r>
            <a:r>
              <a:rPr lang="ro-RO" dirty="0" smtClean="0"/>
              <a:t>e</a:t>
            </a:r>
            <a:r>
              <a:rPr lang="en-US" dirty="0" smtClean="0"/>
              <a:t>)</a:t>
            </a:r>
            <a:endParaRPr lang="en-US" dirty="0"/>
          </a:p>
        </p:txBody>
      </p:sp>
      <p:sp>
        <p:nvSpPr>
          <p:cNvPr id="13" name="Right Arrow 12"/>
          <p:cNvSpPr/>
          <p:nvPr/>
        </p:nvSpPr>
        <p:spPr>
          <a:xfrm>
            <a:off x="1468739" y="214423"/>
            <a:ext cx="2965681" cy="443346"/>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o-RO" dirty="0" smtClean="0"/>
              <a:t>Propunere amplasare GL-6</a:t>
            </a:r>
            <a:endParaRPr lang="ro-RO" dirty="0"/>
          </a:p>
        </p:txBody>
      </p:sp>
      <p:sp>
        <p:nvSpPr>
          <p:cNvPr id="2" name="TextBox 1"/>
          <p:cNvSpPr txBox="1"/>
          <p:nvPr/>
        </p:nvSpPr>
        <p:spPr>
          <a:xfrm>
            <a:off x="10443625" y="6633784"/>
            <a:ext cx="1784463" cy="246221"/>
          </a:xfrm>
          <a:prstGeom prst="rect">
            <a:avLst/>
          </a:prstGeom>
          <a:noFill/>
        </p:spPr>
        <p:txBody>
          <a:bodyPr wrap="none" rtlCol="0">
            <a:spAutoFit/>
          </a:bodyPr>
          <a:lstStyle/>
          <a:p>
            <a:r>
              <a:rPr lang="ro-RO" sz="1000" i="1" dirty="0" smtClean="0"/>
              <a:t>Sursa: Raport ICSI August 2022</a:t>
            </a:r>
            <a:endParaRPr lang="en-US" sz="1000" i="1" dirty="0"/>
          </a:p>
        </p:txBody>
      </p:sp>
      <p:pic>
        <p:nvPicPr>
          <p:cNvPr id="4" name="Picture 3"/>
          <p:cNvPicPr>
            <a:picLocks noChangeAspect="1"/>
          </p:cNvPicPr>
          <p:nvPr/>
        </p:nvPicPr>
        <p:blipFill>
          <a:blip r:embed="rId3"/>
          <a:stretch>
            <a:fillRect/>
          </a:stretch>
        </p:blipFill>
        <p:spPr>
          <a:xfrm>
            <a:off x="7841160" y="50967"/>
            <a:ext cx="4246024" cy="6660429"/>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256669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1028</TotalTime>
  <Words>1048</Words>
  <Application>Microsoft Office PowerPoint</Application>
  <PresentationFormat>Widescreen</PresentationFormat>
  <Paragraphs>334</Paragraphs>
  <Slides>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Carmen Popescu</dc:creator>
  <cp:lastModifiedBy>Marinela Stefan</cp:lastModifiedBy>
  <cp:revision>87</cp:revision>
  <dcterms:created xsi:type="dcterms:W3CDTF">2022-01-26T07:33:02Z</dcterms:created>
  <dcterms:modified xsi:type="dcterms:W3CDTF">2023-04-12T14:25:24Z</dcterms:modified>
</cp:coreProperties>
</file>