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0" r:id="rId5"/>
    <p:sldId id="266" r:id="rId6"/>
    <p:sldId id="272" r:id="rId7"/>
    <p:sldId id="267" r:id="rId8"/>
    <p:sldId id="268" r:id="rId9"/>
    <p:sldId id="269" r:id="rId10"/>
    <p:sldId id="271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ISTRITA%20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ISTRITA%20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ISTRITA%20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ISTRITA%20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PM%20BISTRITA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 </a:t>
            </a:r>
            <a:r>
              <a:rPr lang="ro-RO"/>
              <a:t>- </a:t>
            </a:r>
            <a:r>
              <a:rPr lang="en-US"/>
              <a:t>Loca</a:t>
            </a:r>
            <a:r>
              <a:rPr lang="ro-RO"/>
              <a:t>ția</a:t>
            </a:r>
            <a:r>
              <a:rPr lang="en-US"/>
              <a:t> </a:t>
            </a:r>
            <a:r>
              <a:rPr lang="ro-RO"/>
              <a:t>BN1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5-40A5-96D9-E9532A1ECD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5-40A5-96D9-E9532A1ECD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95-40A5-96D9-E9532A1ECD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95-40A5-96D9-E9532A1ECD5A}"/>
              </c:ext>
            </c:extLst>
          </c:dPt>
          <c:dLbls>
            <c:dLbl>
              <c:idx val="2"/>
              <c:layout>
                <c:manualLayout>
                  <c:x val="-6.7332771784164636E-2"/>
                  <c:y val="9.7024517790056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95-40A5-96D9-E9532A1ECD5A}"/>
                </c:ext>
                <c:ext xmlns:c15="http://schemas.microsoft.com/office/drawing/2012/chart" uri="{CE6537A1-D6FC-4f65-9D91-7224C49458BB}">
                  <c15:layout>
                    <c:manualLayout>
                      <c:w val="7.2295589585759171E-2"/>
                      <c:h val="6.8506949285590146E-2"/>
                    </c:manualLayout>
                  </c15:layout>
                </c:ext>
              </c:extLst>
            </c:dLbl>
            <c:numFmt formatCode="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PM'!$H$4,'centralizare rezultate PM'!$N$4,'centralizare rezultate PM'!$T$4,'centralizare rezultate PM'!$Z$4,'centralizare rezultate PM'!$AF$4)</c:f>
              <c:numCache>
                <c:formatCode>0.00</c:formatCode>
                <c:ptCount val="4"/>
                <c:pt idx="0">
                  <c:v>26.358695652173626</c:v>
                </c:pt>
                <c:pt idx="1">
                  <c:v>39.402173913044166</c:v>
                </c:pt>
                <c:pt idx="2">
                  <c:v>63.043478260869762</c:v>
                </c:pt>
                <c:pt idx="3">
                  <c:v>30.344202898550908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95-40A5-96D9-E9532A1ECD5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895-40A5-96D9-E9532A1ECD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895-40A5-96D9-E9532A1ECD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895-40A5-96D9-E9532A1ECD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895-40A5-96D9-E9532A1ECD5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PM'!$H$5,'centralizare rezultate PM'!$N$5,'centralizare rezultate PM'!$T$5,'centralizare rezultate PM'!$Z$5,'centralizare rezultate PM'!$AF$5)</c:f>
              <c:numCache>
                <c:formatCode>0.00</c:formatCode>
                <c:ptCount val="4"/>
                <c:pt idx="0">
                  <c:v>31.61231884057965</c:v>
                </c:pt>
                <c:pt idx="1">
                  <c:v>27.264492753623308</c:v>
                </c:pt>
                <c:pt idx="2">
                  <c:v>47.010869565217149</c:v>
                </c:pt>
                <c:pt idx="3">
                  <c:v>32.971014492753916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895-40A5-96D9-E9532A1ECD5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95-40A5-96D9-E9532A1ECD5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95-40A5-96D9-E9532A1ECD5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95-40A5-96D9-E9532A1ECD5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895-40A5-96D9-E9532A1ECD5A}"/>
              </c:ext>
            </c:extLst>
          </c:dPt>
          <c:dLbls>
            <c:dLbl>
              <c:idx val="0"/>
              <c:layout>
                <c:manualLayout>
                  <c:x val="1.96387573195239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895-40A5-96D9-E9532A1ECD5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PM'!$H$6,'centralizare rezultate PM'!$N$6,'centralizare rezultate PM'!$T$6,'centralizare rezultate PM'!$Z$6,'centralizare rezultate PM'!$AF$6)</c:f>
              <c:numCache>
                <c:formatCode>0.00</c:formatCode>
                <c:ptCount val="4"/>
                <c:pt idx="0">
                  <c:v>25.724637681160008</c:v>
                </c:pt>
                <c:pt idx="1">
                  <c:v>25.362318840579938</c:v>
                </c:pt>
                <c:pt idx="2">
                  <c:v>37.318840579710262</c:v>
                </c:pt>
                <c:pt idx="3">
                  <c:v>21.376811594203161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7895-40A5-96D9-E9532A1E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450328"/>
        <c:axId val="474450720"/>
      </c:barChart>
      <c:catAx>
        <c:axId val="47445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4450720"/>
        <c:crosses val="autoZero"/>
        <c:auto val="1"/>
        <c:lblAlgn val="ctr"/>
        <c:lblOffset val="100"/>
        <c:noMultiLvlLbl val="0"/>
      </c:catAx>
      <c:valAx>
        <c:axId val="474450720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5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BN1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4C-4CB8-9DAA-FF7AC1BBC7D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4C-4CB8-9DAA-FF7AC1BBC7D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4C-4CB8-9DAA-FF7AC1BBC7D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4C-4CB8-9DAA-FF7AC1BBC7DC}"/>
              </c:ext>
            </c:extLst>
          </c:dPt>
          <c:val>
            <c:numRef>
              <c:f>'centralizare rezultate PM_RNMCA'!$C$4:$F$4</c:f>
              <c:numCache>
                <c:formatCode>0.00</c:formatCode>
                <c:ptCount val="4"/>
                <c:pt idx="0">
                  <c:v>2.4167465610671113</c:v>
                </c:pt>
                <c:pt idx="1">
                  <c:v>1.8470334861747952</c:v>
                </c:pt>
                <c:pt idx="2">
                  <c:v>4.5864444444444441</c:v>
                </c:pt>
                <c:pt idx="3">
                  <c:v>0.10852299569264971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54C-4CB8-9DAA-FF7AC1BBC7D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54C-4CB8-9DAA-FF7AC1BBC7D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54C-4CB8-9DAA-FF7AC1BBC7D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54C-4CB8-9DAA-FF7AC1BBC7D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54C-4CB8-9DAA-FF7AC1BBC7DC}"/>
              </c:ext>
            </c:extLst>
          </c:dPt>
          <c:val>
            <c:numRef>
              <c:f>'centralizare rezultate PM_RNMCA'!$C$5:$F$5</c:f>
              <c:numCache>
                <c:formatCode>0.00</c:formatCode>
                <c:ptCount val="4"/>
                <c:pt idx="0">
                  <c:v>1.8975297060662912</c:v>
                </c:pt>
                <c:pt idx="1">
                  <c:v>2.0380730758544039</c:v>
                </c:pt>
                <c:pt idx="2">
                  <c:v>2.7184192248923464</c:v>
                </c:pt>
                <c:pt idx="3">
                  <c:v>9.5221620119494241E-2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4C-4CB8-9DAA-FF7AC1BBC7D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54C-4CB8-9DAA-FF7AC1BBC7D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54C-4CB8-9DAA-FF7AC1BBC7D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54C-4CB8-9DAA-FF7AC1BBC7D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54C-4CB8-9DAA-FF7AC1BBC7DC}"/>
              </c:ext>
            </c:extLst>
          </c:dPt>
          <c:val>
            <c:numRef>
              <c:f>'centralizare rezultate PM_RNMCA'!$C$6:$F$6</c:f>
              <c:numCache>
                <c:formatCode>0.00</c:formatCode>
                <c:ptCount val="4"/>
                <c:pt idx="0">
                  <c:v>0.33206878582595101</c:v>
                </c:pt>
                <c:pt idx="1">
                  <c:v>1.3864323423173104</c:v>
                </c:pt>
                <c:pt idx="2">
                  <c:v>2.4401805555555551</c:v>
                </c:pt>
                <c:pt idx="3">
                  <c:v>3.5487008475753784E-2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54C-4CB8-9DAA-FF7AC1BBC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77120"/>
        <c:axId val="502177512"/>
      </c:barChart>
      <c:catAx>
        <c:axId val="502177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177512"/>
        <c:crosses val="autoZero"/>
        <c:auto val="1"/>
        <c:lblAlgn val="ctr"/>
        <c:lblOffset val="100"/>
        <c:noMultiLvlLbl val="0"/>
      </c:catAx>
      <c:valAx>
        <c:axId val="502177512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BN2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A5-4DA3-A763-0BC8FF425BD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A5-4DA3-A763-0BC8FF425BD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A5-4DA3-A763-0BC8FF425BD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A5-4DA3-A763-0BC8FF425BD2}"/>
              </c:ext>
            </c:extLst>
          </c:dPt>
          <c:val>
            <c:numRef>
              <c:f>'centralizare rezultate PM_RNMCA'!$C$7:$F$7</c:f>
              <c:numCache>
                <c:formatCode>General</c:formatCode>
                <c:ptCount val="4"/>
                <c:pt idx="0">
                  <c:v>1.3406461698801457</c:v>
                </c:pt>
                <c:pt idx="1">
                  <c:v>1.5342086980686398</c:v>
                </c:pt>
                <c:pt idx="2">
                  <c:v>2.9946242533685234</c:v>
                </c:pt>
                <c:pt idx="3">
                  <c:v>0.13696220122290162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A5-4DA3-A763-0BC8FF425BD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EA5-4DA3-A763-0BC8FF425BD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EA5-4DA3-A763-0BC8FF425BD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EA5-4DA3-A763-0BC8FF425BD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EA5-4DA3-A763-0BC8FF425BD2}"/>
              </c:ext>
            </c:extLst>
          </c:dPt>
          <c:val>
            <c:numRef>
              <c:f>'centralizare rezultate PM_RNMCA'!$C$8:$F$8</c:f>
              <c:numCache>
                <c:formatCode>General</c:formatCode>
                <c:ptCount val="4"/>
                <c:pt idx="0">
                  <c:v>1.8432010003125976</c:v>
                </c:pt>
                <c:pt idx="1">
                  <c:v>1.6228789773516743</c:v>
                </c:pt>
                <c:pt idx="2">
                  <c:v>3.172395109752709</c:v>
                </c:pt>
                <c:pt idx="3">
                  <c:v>9.9161917998610141E-2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EA5-4DA3-A763-0BC8FF425BD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EA5-4DA3-A763-0BC8FF425BD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EA5-4DA3-A763-0BC8FF425BD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EA5-4DA3-A763-0BC8FF425BD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EA5-4DA3-A763-0BC8FF425BD2}"/>
              </c:ext>
            </c:extLst>
          </c:dPt>
          <c:val>
            <c:numRef>
              <c:f>'centralizare rezultate PM_RNMCA'!$C$9:$F$9</c:f>
              <c:numCache>
                <c:formatCode>General</c:formatCode>
                <c:ptCount val="4"/>
                <c:pt idx="0">
                  <c:v>2.2857440600250105</c:v>
                </c:pt>
                <c:pt idx="1">
                  <c:v>1.2302889691580994</c:v>
                </c:pt>
                <c:pt idx="2">
                  <c:v>4.6031671065425748</c:v>
                </c:pt>
                <c:pt idx="3">
                  <c:v>0.20082673336112269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EA5-4DA3-A763-0BC8FF425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78296"/>
        <c:axId val="502178688"/>
      </c:barChart>
      <c:catAx>
        <c:axId val="502178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178688"/>
        <c:crosses val="autoZero"/>
        <c:auto val="1"/>
        <c:lblAlgn val="ctr"/>
        <c:lblOffset val="100"/>
        <c:noMultiLvlLbl val="0"/>
      </c:catAx>
      <c:valAx>
        <c:axId val="50217868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BN3</a:t>
            </a:r>
            <a:endParaRPr lang="en-US"/>
          </a:p>
        </c:rich>
      </c:tx>
      <c:layout>
        <c:manualLayout>
          <c:xMode val="edge"/>
          <c:yMode val="edge"/>
          <c:x val="0.29692005211305106"/>
          <c:y val="3.8890939413823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60-465E-869D-06B6DBAD06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60-465E-869D-06B6DBAD06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60-465E-869D-06B6DBAD06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60-465E-869D-06B6DBAD0621}"/>
              </c:ext>
            </c:extLst>
          </c:dPt>
          <c:val>
            <c:numRef>
              <c:f>'centralizare rezultate PM_RNMCA'!$C$10:$F$10</c:f>
              <c:numCache>
                <c:formatCode>General</c:formatCode>
                <c:ptCount val="4"/>
                <c:pt idx="0">
                  <c:v>1.1239216503438216</c:v>
                </c:pt>
                <c:pt idx="1">
                  <c:v>0.37327868852459017</c:v>
                </c:pt>
                <c:pt idx="2">
                  <c:v>6.4834282539241563</c:v>
                </c:pt>
                <c:pt idx="3">
                  <c:v>0.20622620536334585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60-465E-869D-06B6DBAD062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260-465E-869D-06B6DBAD06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260-465E-869D-06B6DBAD06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260-465E-869D-06B6DBAD06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260-465E-869D-06B6DBAD0621}"/>
              </c:ext>
            </c:extLst>
          </c:dPt>
          <c:val>
            <c:numRef>
              <c:f>'centralizare rezultate PM_RNMCA'!$C$11:$F$11</c:f>
              <c:numCache>
                <c:formatCode>General</c:formatCode>
                <c:ptCount val="4"/>
                <c:pt idx="0">
                  <c:v>1.4012819176654507</c:v>
                </c:pt>
                <c:pt idx="1">
                  <c:v>0.38417338149485963</c:v>
                </c:pt>
                <c:pt idx="2">
                  <c:v>1.2640664073353711</c:v>
                </c:pt>
                <c:pt idx="3">
                  <c:v>0.23336112269000975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260-465E-869D-06B6DBAD062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260-465E-869D-06B6DBAD062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260-465E-869D-06B6DBAD062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260-465E-869D-06B6DBAD062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260-465E-869D-06B6DBAD0621}"/>
              </c:ext>
            </c:extLst>
          </c:dPt>
          <c:val>
            <c:numRef>
              <c:f>'centralizare rezultate PM_RNMCA'!$C$12:$F$12</c:f>
              <c:numCache>
                <c:formatCode>General</c:formatCode>
                <c:ptCount val="4"/>
                <c:pt idx="0">
                  <c:v>1.9818589142440348</c:v>
                </c:pt>
                <c:pt idx="1">
                  <c:v>0.44101139205334811</c:v>
                </c:pt>
                <c:pt idx="2">
                  <c:v>4.1480761216835678</c:v>
                </c:pt>
                <c:pt idx="3">
                  <c:v>0.20869130313976103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260-465E-869D-06B6DBAD0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114616"/>
        <c:axId val="243115008"/>
      </c:barChart>
      <c:catAx>
        <c:axId val="243114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115008"/>
        <c:crosses val="autoZero"/>
        <c:auto val="1"/>
        <c:lblAlgn val="ctr"/>
        <c:lblOffset val="100"/>
        <c:noMultiLvlLbl val="0"/>
      </c:catAx>
      <c:valAx>
        <c:axId val="243115008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1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PM_RNMCA'!$R$9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BN1</c:v>
                </c:pt>
                <c:pt idx="1">
                  <c:v>BN2</c:v>
                </c:pt>
                <c:pt idx="2">
                  <c:v>BN3</c:v>
                </c:pt>
              </c:strCache>
            </c:strRef>
          </c:cat>
          <c:val>
            <c:numRef>
              <c:f>'centralizare rezultate PM_RNMCA'!$R$10:$R$12</c:f>
              <c:numCache>
                <c:formatCode>0.00</c:formatCode>
                <c:ptCount val="3"/>
                <c:pt idx="0">
                  <c:v>1.6585133172071755</c:v>
                </c:pt>
                <c:pt idx="1">
                  <c:v>1.7553420997535507</c:v>
                </c:pt>
                <c:pt idx="2">
                  <c:v>1.5207812798718601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08-4109-9425-BC08B8C6F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115792"/>
        <c:axId val="243116184"/>
      </c:barChart>
      <c:catAx>
        <c:axId val="2431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16184"/>
        <c:crosses val="autoZero"/>
        <c:auto val="1"/>
        <c:lblAlgn val="ctr"/>
        <c:lblOffset val="100"/>
        <c:noMultiLvlLbl val="0"/>
      </c:catAx>
      <c:valAx>
        <c:axId val="243116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1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Analiza comparativă campanii POIM - rezultate RNMCA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'comparativ POIM RNMCA'!$AD$2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20.03 - 29.03.2021</c:v>
                </c:pt>
                <c:pt idx="1">
                  <c:v>C II
01.10 - 10.10.2021</c:v>
                </c:pt>
                <c:pt idx="2">
                  <c:v>C III
10.02 - 19. 02.2022</c:v>
                </c:pt>
                <c:pt idx="3">
                  <c:v>C IV
11.06-02.06.2022</c:v>
                </c:pt>
              </c:strCache>
            </c:strRef>
          </c:cat>
          <c:val>
            <c:numRef>
              <c:f>'comparativ POIM RNMCA'!$AD$3:$AD$6</c:f>
              <c:numCache>
                <c:formatCode>0.00</c:formatCode>
                <c:ptCount val="4"/>
                <c:pt idx="0">
                  <c:v>28.321256038647508</c:v>
                </c:pt>
                <c:pt idx="1">
                  <c:v>28.71</c:v>
                </c:pt>
                <c:pt idx="2">
                  <c:v>57.58</c:v>
                </c:pt>
                <c:pt idx="3">
                  <c:v>28.23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BE-4988-90D0-DB1935F253B1}"/>
            </c:ext>
          </c:extLst>
        </c:ser>
        <c:ser>
          <c:idx val="1"/>
          <c:order val="1"/>
          <c:tx>
            <c:strRef>
              <c:f>'comparativ POIM RNMCA'!$AE$2</c:f>
              <c:strCache>
                <c:ptCount val="1"/>
                <c:pt idx="0">
                  <c:v>media RNMCA
BN-1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20.03 - 29.03.2021</c:v>
                </c:pt>
                <c:pt idx="1">
                  <c:v>C II
01.10 - 10.10.2021</c:v>
                </c:pt>
                <c:pt idx="2">
                  <c:v>C III
10.02 - 19. 02.2022</c:v>
                </c:pt>
                <c:pt idx="3">
                  <c:v>C IV
11.06-02.06.2022</c:v>
                </c:pt>
              </c:strCache>
            </c:strRef>
          </c:cat>
          <c:val>
            <c:numRef>
              <c:f>'comparativ POIM RNMCA'!$AE$3:$AE$6</c:f>
              <c:numCache>
                <c:formatCode>0.00</c:formatCode>
                <c:ptCount val="4"/>
                <c:pt idx="0">
                  <c:v>27.912222222222219</c:v>
                </c:pt>
                <c:pt idx="1">
                  <c:v>20.39833333333333</c:v>
                </c:pt>
                <c:pt idx="2">
                  <c:v>41.04</c:v>
                </c:pt>
                <c:pt idx="3" formatCode="General">
                  <c:v>13.27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BE-4988-90D0-DB1935F253B1}"/>
            </c:ext>
          </c:extLst>
        </c:ser>
        <c:ser>
          <c:idx val="2"/>
          <c:order val="2"/>
          <c:tx>
            <c:strRef>
              <c:f>'comparativ POIM RNMCA'!$AF$2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RNMCA'!$AC$3:$AC$6</c:f>
              <c:strCache>
                <c:ptCount val="4"/>
                <c:pt idx="0">
                  <c:v>C I 
20.03 - 29.03.2021</c:v>
                </c:pt>
                <c:pt idx="1">
                  <c:v>C II
01.10 - 10.10.2021</c:v>
                </c:pt>
                <c:pt idx="2">
                  <c:v>C III
10.02 - 19. 02.2022</c:v>
                </c:pt>
                <c:pt idx="3">
                  <c:v>C IV
11.06-02.06.2022</c:v>
                </c:pt>
              </c:strCache>
            </c:strRef>
          </c:cat>
          <c:val>
            <c:numRef>
              <c:f>'comparativ POIM RNMCA'!$AF$3:$AF$6</c:f>
              <c:numCache>
                <c:formatCode>0.00</c:formatCode>
                <c:ptCount val="4"/>
                <c:pt idx="0">
                  <c:v>0.40903381642528913</c:v>
                </c:pt>
                <c:pt idx="1">
                  <c:v>8.311666666666671</c:v>
                </c:pt>
                <c:pt idx="2">
                  <c:v>16.54</c:v>
                </c:pt>
                <c:pt idx="3">
                  <c:v>14.96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BE-4988-90D0-DB1935F2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3117360"/>
        <c:axId val="243117752"/>
      </c:barChart>
      <c:catAx>
        <c:axId val="24311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17752"/>
        <c:crosses val="autoZero"/>
        <c:auto val="1"/>
        <c:lblAlgn val="ctr"/>
        <c:lblOffset val="100"/>
        <c:noMultiLvlLbl val="0"/>
      </c:catAx>
      <c:valAx>
        <c:axId val="24311775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1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6985367696296"/>
          <c:y val="4.6118547696968458E-2"/>
          <c:w val="0.84009951881014866"/>
          <c:h val="0.40004455145042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PM10'!$F$12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FE-4C77-BAE9-E20E7BF26F1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FE-4C77-BAE9-E20E7BF26F1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FE-4C77-BAE9-E20E7BF26F1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FE-4C77-BAE9-E20E7BF26F1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FE-4C77-BAE9-E20E7BF26F1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FE-4C77-BAE9-E20E7BF26F18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DFE-4C77-BAE9-E20E7BF26F18}"/>
              </c:ext>
            </c:extLst>
          </c:dPt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PM10'!$F$14:$F$25</c:f>
              <c:numCache>
                <c:formatCode>0.00</c:formatCode>
                <c:ptCount val="12"/>
                <c:pt idx="0">
                  <c:v>23.097826086956996</c:v>
                </c:pt>
                <c:pt idx="1">
                  <c:v>21.920289855072262</c:v>
                </c:pt>
                <c:pt idx="2">
                  <c:v>30.163043478260867</c:v>
                </c:pt>
                <c:pt idx="3">
                  <c:v>27.898550724637424</c:v>
                </c:pt>
                <c:pt idx="4">
                  <c:v>36.594202898551117</c:v>
                </c:pt>
                <c:pt idx="5">
                  <c:v>40.307971014492843</c:v>
                </c:pt>
                <c:pt idx="6">
                  <c:v>50.18115942028976</c:v>
                </c:pt>
                <c:pt idx="7">
                  <c:v>35.235507246376855</c:v>
                </c:pt>
                <c:pt idx="8">
                  <c:v>42.663043478260803</c:v>
                </c:pt>
                <c:pt idx="9">
                  <c:v>22.373188405796849</c:v>
                </c:pt>
                <c:pt idx="10">
                  <c:v>22.82608695652144</c:v>
                </c:pt>
                <c:pt idx="11">
                  <c:v>18.38768115942058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DFE-4C77-BAE9-E20E7BF26F18}"/>
            </c:ext>
          </c:extLst>
        </c:ser>
        <c:ser>
          <c:idx val="1"/>
          <c:order val="1"/>
          <c:tx>
            <c:strRef>
              <c:f>'BT PM10'!$G$12</c:f>
              <c:strCache>
                <c:ptCount val="1"/>
                <c:pt idx="0">
                  <c:v>PM10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PM10'!$G$14:$G$25</c:f>
              <c:numCache>
                <c:formatCode>0.00</c:formatCode>
                <c:ptCount val="12"/>
                <c:pt idx="0">
                  <c:v>18.440000000000001</c:v>
                </c:pt>
                <c:pt idx="1">
                  <c:v>20.260000000000002</c:v>
                </c:pt>
                <c:pt idx="2">
                  <c:v>19.21</c:v>
                </c:pt>
                <c:pt idx="3">
                  <c:v>20.57</c:v>
                </c:pt>
                <c:pt idx="4">
                  <c:v>15.17</c:v>
                </c:pt>
                <c:pt idx="5">
                  <c:v>33.11</c:v>
                </c:pt>
                <c:pt idx="6">
                  <c:v>46.97</c:v>
                </c:pt>
                <c:pt idx="7">
                  <c:v>24.92</c:v>
                </c:pt>
                <c:pt idx="8">
                  <c:v>10.69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DFE-4C77-BAE9-E20E7BF26F18}"/>
            </c:ext>
          </c:extLst>
        </c:ser>
        <c:ser>
          <c:idx val="2"/>
          <c:order val="2"/>
          <c:tx>
            <c:strRef>
              <c:f>'BT PM10'!$H$12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PM10'!$H$14:$H$25</c:f>
              <c:numCache>
                <c:formatCode>0.00</c:formatCode>
                <c:ptCount val="12"/>
                <c:pt idx="0">
                  <c:v>4.6578260869569945</c:v>
                </c:pt>
                <c:pt idx="1">
                  <c:v>1.6602898550722607</c:v>
                </c:pt>
                <c:pt idx="2">
                  <c:v>10.953043478260867</c:v>
                </c:pt>
                <c:pt idx="3">
                  <c:v>7.3285507246374237</c:v>
                </c:pt>
                <c:pt idx="4">
                  <c:v>21.424202898551115</c:v>
                </c:pt>
                <c:pt idx="5">
                  <c:v>7.1979710144928433</c:v>
                </c:pt>
                <c:pt idx="6">
                  <c:v>3.2111594202897606</c:v>
                </c:pt>
                <c:pt idx="7">
                  <c:v>10.315507246376853</c:v>
                </c:pt>
                <c:pt idx="8">
                  <c:v>31.973043478260806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DFE-4C77-BAE9-E20E7BF26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633680"/>
        <c:axId val="249634072"/>
      </c:barChart>
      <c:catAx>
        <c:axId val="2496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4072"/>
        <c:crosses val="autoZero"/>
        <c:auto val="0"/>
        <c:lblAlgn val="ctr"/>
        <c:lblOffset val="100"/>
        <c:noMultiLvlLbl val="0"/>
      </c:catAx>
      <c:valAx>
        <c:axId val="249634072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388886732533311E-2"/>
              <c:y val="0.14492415604840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887003493105805"/>
          <c:y val="0.10812273189480658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8581954199"/>
          <c:y val="0.13733318308408055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BN!$K$12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F1-413D-89DA-CA69B301E98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F1-413D-89DA-CA69B301E989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F1-413D-89DA-CA69B301E989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F1-413D-89DA-CA69B301E98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8F1-413D-89DA-CA69B301E98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8F1-413D-89DA-CA69B301E989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8F1-413D-89DA-CA69B301E989}"/>
              </c:ext>
            </c:extLst>
          </c:dPt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BN!$K$14:$K$25</c:f>
              <c:numCache>
                <c:formatCode>0.00</c:formatCode>
                <c:ptCount val="12"/>
                <c:pt idx="0">
                  <c:v>27.083333333333773</c:v>
                </c:pt>
                <c:pt idx="1">
                  <c:v>35.597826086957433</c:v>
                </c:pt>
                <c:pt idx="2">
                  <c:v>37.228260869565247</c:v>
                </c:pt>
                <c:pt idx="3">
                  <c:v>33.24275362318847</c:v>
                </c:pt>
                <c:pt idx="4">
                  <c:v>33.33333333333298</c:v>
                </c:pt>
                <c:pt idx="5">
                  <c:v>34.510869565217213</c:v>
                </c:pt>
                <c:pt idx="6">
                  <c:v>50.996376811594423</c:v>
                </c:pt>
                <c:pt idx="7">
                  <c:v>59.510869565217078</c:v>
                </c:pt>
                <c:pt idx="8">
                  <c:v>83.333333333333215</c:v>
                </c:pt>
                <c:pt idx="9">
                  <c:v>27.898550724637932</c:v>
                </c:pt>
                <c:pt idx="10">
                  <c:v>43.297101449274919</c:v>
                </c:pt>
                <c:pt idx="11">
                  <c:v>44.92753623188424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8F1-413D-89DA-CA69B301E989}"/>
            </c:ext>
          </c:extLst>
        </c:ser>
        <c:ser>
          <c:idx val="1"/>
          <c:order val="1"/>
          <c:tx>
            <c:strRef>
              <c:f>BN!$L$12</c:f>
              <c:strCache>
                <c:ptCount val="1"/>
                <c:pt idx="0">
                  <c:v>PM10
BN-1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BN!$L$14:$L$25</c:f>
              <c:numCache>
                <c:formatCode>0.00</c:formatCode>
                <c:ptCount val="12"/>
                <c:pt idx="0">
                  <c:v>11.15</c:v>
                </c:pt>
                <c:pt idx="1">
                  <c:v>26.29</c:v>
                </c:pt>
                <c:pt idx="2">
                  <c:v>48.32</c:v>
                </c:pt>
                <c:pt idx="3">
                  <c:v>16.05</c:v>
                </c:pt>
                <c:pt idx="4">
                  <c:v>15.41</c:v>
                </c:pt>
                <c:pt idx="5">
                  <c:v>18.309999999999999</c:v>
                </c:pt>
                <c:pt idx="6">
                  <c:v>31.55</c:v>
                </c:pt>
                <c:pt idx="7">
                  <c:v>40.619999999999997</c:v>
                </c:pt>
                <c:pt idx="8">
                  <c:v>76.790000000000006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8F1-413D-89DA-CA69B301E989}"/>
            </c:ext>
          </c:extLst>
        </c:ser>
        <c:ser>
          <c:idx val="2"/>
          <c:order val="2"/>
          <c:tx>
            <c:strRef>
              <c:f>BN!$M$12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BN!$M$14:$M$25</c:f>
              <c:numCache>
                <c:formatCode>0.00</c:formatCode>
                <c:ptCount val="12"/>
                <c:pt idx="0">
                  <c:v>15.933333333333772</c:v>
                </c:pt>
                <c:pt idx="1">
                  <c:v>9.3078260869574336</c:v>
                </c:pt>
                <c:pt idx="2">
                  <c:v>-11.091739130434753</c:v>
                </c:pt>
                <c:pt idx="3">
                  <c:v>17.192753623188469</c:v>
                </c:pt>
                <c:pt idx="4">
                  <c:v>17.92333333333298</c:v>
                </c:pt>
                <c:pt idx="5">
                  <c:v>16.200869565217214</c:v>
                </c:pt>
                <c:pt idx="6">
                  <c:v>19.446376811594423</c:v>
                </c:pt>
                <c:pt idx="8">
                  <c:v>6.5433333333332087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8F1-413D-89DA-CA69B301E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634856"/>
        <c:axId val="249635248"/>
      </c:barChart>
      <c:catAx>
        <c:axId val="24963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5248"/>
        <c:crosses val="autoZero"/>
        <c:auto val="0"/>
        <c:lblAlgn val="ctr"/>
        <c:lblOffset val="100"/>
        <c:noMultiLvlLbl val="0"/>
      </c:catAx>
      <c:valAx>
        <c:axId val="249635248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6.0454988448924343E-2"/>
              <c:y val="0.29814613877841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968045490572909"/>
          <c:y val="2.3978294761790954E-2"/>
          <c:w val="0.23457338144779985"/>
          <c:h val="0.17978594434751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7.0379844461417901E-2"/>
          <c:w val="0.84009951881014866"/>
          <c:h val="0.68354984823084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BN!$P$12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3-4BD4-B7AF-F465B315A3D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3-4BD4-B7AF-F465B315A3D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3-4BD4-B7AF-F465B315A3D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13-4BD4-B7AF-F465B315A3D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13-4BD4-B7AF-F465B315A3D1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13-4BD4-B7AF-F465B315A3D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13-4BD4-B7AF-F465B315A3D1}"/>
              </c:ext>
            </c:extLst>
          </c:dPt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BN!$P$14:$P$25</c:f>
              <c:numCache>
                <c:formatCode>0.00</c:formatCode>
                <c:ptCount val="12"/>
                <c:pt idx="0">
                  <c:v>27.898550724637424</c:v>
                </c:pt>
                <c:pt idx="1">
                  <c:v>20.833333333333556</c:v>
                </c:pt>
                <c:pt idx="2">
                  <c:v>22.554347826086886</c:v>
                </c:pt>
                <c:pt idx="3">
                  <c:v>19.746376811593841</c:v>
                </c:pt>
                <c:pt idx="4">
                  <c:v>23.460144927536064</c:v>
                </c:pt>
                <c:pt idx="5">
                  <c:v>22.101449275362299</c:v>
                </c:pt>
                <c:pt idx="6">
                  <c:v>86.684782608695357</c:v>
                </c:pt>
                <c:pt idx="7">
                  <c:v>26.177536231884595</c:v>
                </c:pt>
                <c:pt idx="8">
                  <c:v>64.130434782608475</c:v>
                </c:pt>
                <c:pt idx="9">
                  <c:v>40.670289855072411</c:v>
                </c:pt>
                <c:pt idx="10">
                  <c:v>34.782608695652264</c:v>
                </c:pt>
                <c:pt idx="11">
                  <c:v>28.260869565217501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513-4BD4-B7AF-F465B315A3D1}"/>
            </c:ext>
          </c:extLst>
        </c:ser>
        <c:ser>
          <c:idx val="1"/>
          <c:order val="1"/>
          <c:tx>
            <c:strRef>
              <c:f>BN!$Q$12</c:f>
              <c:strCache>
                <c:ptCount val="1"/>
                <c:pt idx="0">
                  <c:v>PM10
BN-1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BN!$Q$14:$Q$25</c:f>
              <c:numCache>
                <c:formatCode>0.00</c:formatCode>
                <c:ptCount val="12"/>
                <c:pt idx="0">
                  <c:v>48.5</c:v>
                </c:pt>
                <c:pt idx="1">
                  <c:v>33.450000000000003</c:v>
                </c:pt>
                <c:pt idx="2">
                  <c:v>24.39</c:v>
                </c:pt>
                <c:pt idx="3">
                  <c:v>29.74</c:v>
                </c:pt>
                <c:pt idx="4">
                  <c:v>22.94</c:v>
                </c:pt>
                <c:pt idx="5">
                  <c:v>19.940000000000001</c:v>
                </c:pt>
                <c:pt idx="6">
                  <c:v>49.59</c:v>
                </c:pt>
                <c:pt idx="7">
                  <c:v>17.32</c:v>
                </c:pt>
                <c:pt idx="8">
                  <c:v>54.49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513-4BD4-B7AF-F465B315A3D1}"/>
            </c:ext>
          </c:extLst>
        </c:ser>
        <c:ser>
          <c:idx val="2"/>
          <c:order val="2"/>
          <c:tx>
            <c:strRef>
              <c:f>BN!$R$12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BN!$B$14:$D$25</c:f>
              <c:multiLvlStrCache>
                <c:ptCount val="12"/>
                <c:lvl>
                  <c:pt idx="0">
                    <c:v>20-21.03.2021</c:v>
                  </c:pt>
                  <c:pt idx="1">
                    <c:v>21-22.03.2021</c:v>
                  </c:pt>
                  <c:pt idx="2">
                    <c:v>22-23.03.2021</c:v>
                  </c:pt>
                  <c:pt idx="3">
                    <c:v>01-02.10.2021</c:v>
                  </c:pt>
                  <c:pt idx="4">
                    <c:v>02-03.10.2021</c:v>
                  </c:pt>
                  <c:pt idx="5">
                    <c:v>03-04.10.2021</c:v>
                  </c:pt>
                  <c:pt idx="6">
                    <c:v>10-11.02.2022</c:v>
                  </c:pt>
                  <c:pt idx="7">
                    <c:v>11-12.02.2022</c:v>
                  </c:pt>
                  <c:pt idx="8">
                    <c:v>12-13.02.2022</c:v>
                  </c:pt>
                  <c:pt idx="9">
                    <c:v>11-12.06.2022</c:v>
                  </c:pt>
                  <c:pt idx="10">
                    <c:v>12-13.06.2022</c:v>
                  </c:pt>
                  <c:pt idx="11">
                    <c:v>13-14.06.2022</c:v>
                  </c:pt>
                </c:lvl>
                <c:lvl>
                  <c:pt idx="0">
                    <c:v>Martie</c:v>
                  </c:pt>
                  <c:pt idx="3">
                    <c:v>Octombrie</c:v>
                  </c:pt>
                  <c:pt idx="6">
                    <c:v>Februarie</c:v>
                  </c:pt>
                  <c:pt idx="9">
                    <c:v>Iunie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BN!$R$14:$R$25</c:f>
              <c:numCache>
                <c:formatCode>0.00</c:formatCode>
                <c:ptCount val="12"/>
                <c:pt idx="0">
                  <c:v>-20.601449275362576</c:v>
                </c:pt>
                <c:pt idx="1">
                  <c:v>-12.616666666666447</c:v>
                </c:pt>
                <c:pt idx="2">
                  <c:v>-1.8356521739131146</c:v>
                </c:pt>
                <c:pt idx="3">
                  <c:v>-9.9936231884061577</c:v>
                </c:pt>
                <c:pt idx="4">
                  <c:v>0.52014492753606234</c:v>
                </c:pt>
                <c:pt idx="5">
                  <c:v>2.1614492753622976</c:v>
                </c:pt>
                <c:pt idx="6">
                  <c:v>37.094782608695354</c:v>
                </c:pt>
                <c:pt idx="7">
                  <c:v>8.8575362318845947</c:v>
                </c:pt>
                <c:pt idx="8">
                  <c:v>9.6404347826084731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513-4BD4-B7AF-F465B315A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636032"/>
        <c:axId val="249636424"/>
      </c:barChart>
      <c:catAx>
        <c:axId val="2496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6424"/>
        <c:crosses val="autoZero"/>
        <c:auto val="0"/>
        <c:lblAlgn val="ctr"/>
        <c:lblOffset val="100"/>
        <c:noMultiLvlLbl val="0"/>
      </c:catAx>
      <c:valAx>
        <c:axId val="249636424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4.8083839128916651E-2"/>
              <c:y val="0.28351302907627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63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30058905991986"/>
          <c:y val="8.2175619276463677E-2"/>
          <c:w val="0.12467167101438682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BN2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53-4597-B993-1C8F84FDC68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53-4597-B993-1C8F84FDC68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53-4597-B993-1C8F84FDC68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53-4597-B993-1C8F84FDC68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PM'!$H$7,'centralizare rezultate PM'!$N$7,'centralizare rezultate PM'!$T$7,'centralizare rezultate PM'!$Z$7,'centralizare rezultate PM'!$AF$7)</c:f>
              <c:numCache>
                <c:formatCode>0.00</c:formatCode>
                <c:ptCount val="4"/>
                <c:pt idx="0">
                  <c:v>27.083333333333773</c:v>
                </c:pt>
                <c:pt idx="1">
                  <c:v>33.24275362318847</c:v>
                </c:pt>
                <c:pt idx="2">
                  <c:v>50.996376811594423</c:v>
                </c:pt>
                <c:pt idx="3">
                  <c:v>27.898550724637932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953-4597-B993-1C8F84FDC68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953-4597-B993-1C8F84FDC68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953-4597-B993-1C8F84FDC68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953-4597-B993-1C8F84FDC68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953-4597-B993-1C8F84FDC680}"/>
              </c:ext>
            </c:extLst>
          </c:dPt>
          <c:dLbls>
            <c:dLbl>
              <c:idx val="0"/>
              <c:layout>
                <c:manualLayout>
                  <c:x val="2.5443559373647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953-4597-B993-1C8F84FDC680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PM'!$H$8,'centralizare rezultate PM'!$N$8,'centralizare rezultate PM'!$T$8,'centralizare rezultate PM'!$Z$8,'centralizare rezultate PM'!$AF$8)</c:f>
              <c:numCache>
                <c:formatCode>0.00</c:formatCode>
                <c:ptCount val="4"/>
                <c:pt idx="0">
                  <c:v>35.597826086957433</c:v>
                </c:pt>
                <c:pt idx="1">
                  <c:v>33.33333333333298</c:v>
                </c:pt>
                <c:pt idx="2">
                  <c:v>59.510869565217078</c:v>
                </c:pt>
                <c:pt idx="3">
                  <c:v>43.297101449274919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953-4597-B993-1C8F84FDC68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953-4597-B993-1C8F84FDC68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953-4597-B993-1C8F84FDC68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953-4597-B993-1C8F84FDC68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953-4597-B993-1C8F84FDC680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PM'!$H$9,'centralizare rezultate PM'!$N$9,'centralizare rezultate PM'!$T$9,'centralizare rezultate PM'!$Z$9,'centralizare rezultate PM'!$AF$9)</c:f>
              <c:numCache>
                <c:formatCode>0.00</c:formatCode>
                <c:ptCount val="4"/>
                <c:pt idx="0">
                  <c:v>37.228260869565247</c:v>
                </c:pt>
                <c:pt idx="1">
                  <c:v>34.510869565217213</c:v>
                </c:pt>
                <c:pt idx="2">
                  <c:v>83.333333333333215</c:v>
                </c:pt>
                <c:pt idx="3">
                  <c:v>44.92753623188424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953-4597-B993-1C8F84FDC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951408"/>
        <c:axId val="551951800"/>
      </c:barChart>
      <c:catAx>
        <c:axId val="55195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1951800"/>
        <c:crosses val="autoZero"/>
        <c:auto val="1"/>
        <c:lblAlgn val="ctr"/>
        <c:lblOffset val="100"/>
        <c:noMultiLvlLbl val="0"/>
      </c:catAx>
      <c:valAx>
        <c:axId val="551951800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BN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7D-46BB-9466-09283BB8531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7D-46BB-9466-09283BB8531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7D-46BB-9466-09283BB853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7D-46BB-9466-09283BB8531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PM'!$H$10,'centralizare rezultate PM'!$N$10,'centralizare rezultate PM'!$T$10,'centralizare rezultate PM'!$Z$10,'centralizare rezultate PM'!$AF$10)</c:f>
              <c:numCache>
                <c:formatCode>0.00</c:formatCode>
                <c:ptCount val="4"/>
                <c:pt idx="0">
                  <c:v>27.898550724637424</c:v>
                </c:pt>
                <c:pt idx="1">
                  <c:v>19.746376811593841</c:v>
                </c:pt>
                <c:pt idx="2">
                  <c:v>86.684782608695357</c:v>
                </c:pt>
                <c:pt idx="3">
                  <c:v>40.670289855072411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7D-46BB-9466-09283BB8531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47D-46BB-9466-09283BB8531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47D-46BB-9466-09283BB8531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47D-46BB-9466-09283BB853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47D-46BB-9466-09283BB8531C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PM'!$H$11,'centralizare rezultate PM'!$N$11,'centralizare rezultate PM'!$T$11,'centralizare rezultate PM'!$Z$11,'centralizare rezultate PM'!$AF$11)</c:f>
              <c:numCache>
                <c:formatCode>0.00</c:formatCode>
                <c:ptCount val="4"/>
                <c:pt idx="0">
                  <c:v>20.833333333333556</c:v>
                </c:pt>
                <c:pt idx="1">
                  <c:v>23.460144927536064</c:v>
                </c:pt>
                <c:pt idx="2">
                  <c:v>26.177536231884595</c:v>
                </c:pt>
                <c:pt idx="3">
                  <c:v>34.782608695652264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47D-46BB-9466-09283BB8531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47D-46BB-9466-09283BB8531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47D-46BB-9466-09283BB8531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47D-46BB-9466-09283BB8531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47D-46BB-9466-09283BB8531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PM'!$H$12,'centralizare rezultate PM'!$N$12,'centralizare rezultate PM'!$T$12,'centralizare rezultate PM'!$Z$12,'centralizare rezultate PM'!$AF$12)</c:f>
              <c:numCache>
                <c:formatCode>0.00</c:formatCode>
                <c:ptCount val="4"/>
                <c:pt idx="0">
                  <c:v>22.554347826086886</c:v>
                </c:pt>
                <c:pt idx="1">
                  <c:v>22.101449275362299</c:v>
                </c:pt>
                <c:pt idx="2">
                  <c:v>64.130434782608475</c:v>
                </c:pt>
                <c:pt idx="3">
                  <c:v>28.260869565217501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47D-46BB-9466-09283BB85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952584"/>
        <c:axId val="551952976"/>
      </c:barChart>
      <c:catAx>
        <c:axId val="551952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1952976"/>
        <c:crosses val="autoZero"/>
        <c:auto val="1"/>
        <c:lblAlgn val="ctr"/>
        <c:lblOffset val="100"/>
        <c:noMultiLvlLbl val="0"/>
      </c:catAx>
      <c:valAx>
        <c:axId val="55195297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5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/>
              <a:t>locații</a:t>
            </a:r>
            <a:r>
              <a:rPr lang="en-US" dirty="0"/>
              <a:t> 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BN1</c:v>
                </c:pt>
                <c:pt idx="1">
                  <c:v>BN2</c:v>
                </c:pt>
                <c:pt idx="2">
                  <c:v>BN3</c:v>
                </c:pt>
              </c:strCache>
            </c:strRef>
          </c:cat>
          <c:val>
            <c:numRef>
              <c:f>'centralizare rezultate PM'!$AT$4:$AT$6</c:f>
              <c:numCache>
                <c:formatCode>0.00</c:formatCode>
                <c:ptCount val="3"/>
                <c:pt idx="0">
                  <c:v>33.982487922705488</c:v>
                </c:pt>
                <c:pt idx="1">
                  <c:v>42.580012077294739</c:v>
                </c:pt>
                <c:pt idx="2">
                  <c:v>34.775060386473392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B-40F8-BD70-86CA1E51C253}"/>
            </c:ext>
          </c:extLst>
        </c:ser>
        <c:ser>
          <c:idx val="1"/>
          <c:order val="1"/>
          <c:tx>
            <c:strRef>
              <c:f>'centralizare rezultate PM'!$AU$2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PM'!$AI$4:$AI$6</c:f>
              <c:strCache>
                <c:ptCount val="3"/>
                <c:pt idx="0">
                  <c:v>BN1</c:v>
                </c:pt>
                <c:pt idx="1">
                  <c:v>BN2</c:v>
                </c:pt>
                <c:pt idx="2">
                  <c:v>BN3</c:v>
                </c:pt>
              </c:strCache>
            </c:strRef>
          </c:cat>
          <c:val>
            <c:numRef>
              <c:f>'centralizare rezultate PM'!$AU$4:$AU$6</c:f>
              <c:numCache>
                <c:formatCode>0.00</c:formatCode>
                <c:ptCount val="3"/>
                <c:pt idx="0">
                  <c:v>63.043478260869762</c:v>
                </c:pt>
                <c:pt idx="1">
                  <c:v>83.333333333333215</c:v>
                </c:pt>
                <c:pt idx="2">
                  <c:v>86.684782608695357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1B-40F8-BD70-86CA1E51C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953760"/>
        <c:axId val="551954152"/>
      </c:barChart>
      <c:catAx>
        <c:axId val="5519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54152"/>
        <c:crosses val="autoZero"/>
        <c:auto val="1"/>
        <c:lblAlgn val="ctr"/>
        <c:lblOffset val="100"/>
        <c:noMultiLvlLbl val="0"/>
      </c:catAx>
      <c:valAx>
        <c:axId val="55195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95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0" dirty="0"/>
              <a:t>CORELAȚIE</a:t>
            </a:r>
            <a:r>
              <a:rPr lang="ro-RO" sz="2000" b="0" baseline="0" dirty="0"/>
              <a:t> </a:t>
            </a:r>
            <a:r>
              <a:rPr lang="ro-RO" sz="2000" b="0" baseline="0" dirty="0" smtClean="0"/>
              <a:t>DETERMINĂRI </a:t>
            </a:r>
            <a:r>
              <a:rPr lang="ro-RO" sz="2000" b="0" baseline="0" dirty="0"/>
              <a:t>GRAVIMETRICE BN-1 </a:t>
            </a:r>
            <a:r>
              <a:rPr lang="ro-RO" sz="2000" b="0" baseline="0" dirty="0" smtClean="0"/>
              <a:t>RNMCA </a:t>
            </a:r>
            <a:r>
              <a:rPr lang="ro-RO" sz="2000" b="0" baseline="0" dirty="0"/>
              <a:t>(FU) </a:t>
            </a:r>
            <a:r>
              <a:rPr lang="ro-RO" sz="2000" b="0" baseline="0" dirty="0" smtClean="0"/>
              <a:t>ȘI </a:t>
            </a:r>
            <a:r>
              <a:rPr lang="ro-RO" sz="2000" b="0" baseline="0" dirty="0"/>
              <a:t>POIM (T</a:t>
            </a:r>
            <a:r>
              <a:rPr lang="ro-RO" sz="2000" b="0" baseline="0" dirty="0" smtClean="0"/>
              <a:t>)</a:t>
            </a:r>
          </a:p>
          <a:p>
            <a:pPr>
              <a:defRPr sz="2000"/>
            </a:pPr>
            <a:r>
              <a:rPr lang="ro-RO" sz="2000" b="0" baseline="0" dirty="0" smtClean="0"/>
              <a:t>PM</a:t>
            </a:r>
            <a:r>
              <a:rPr lang="ro-RO" sz="2000" b="0" baseline="-25000" dirty="0" smtClean="0"/>
              <a:t>10</a:t>
            </a:r>
            <a:endParaRPr lang="en-US" sz="2000" b="0" baseline="-25000" dirty="0"/>
          </a:p>
        </c:rich>
      </c:tx>
      <c:layout>
        <c:manualLayout>
          <c:xMode val="edge"/>
          <c:yMode val="edge"/>
          <c:x val="0.20987340982799407"/>
          <c:y val="2.8665262952478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30247938322669E-2"/>
          <c:y val="0.12507977268763748"/>
          <c:w val="0.97267512469656614"/>
          <c:h val="0.69538198307021215"/>
        </c:manualLayout>
      </c:layout>
      <c:lineChart>
        <c:grouping val="standard"/>
        <c:varyColors val="0"/>
        <c:ser>
          <c:idx val="0"/>
          <c:order val="0"/>
          <c:tx>
            <c:strRef>
              <c:f>'Raport valori date'!$B$1</c:f>
              <c:strCache>
                <c:ptCount val="1"/>
                <c:pt idx="0">
                  <c:v>BN-1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'Raport valori date'!$B$2:$B$500</c:f>
              <c:numCache>
                <c:formatCode>#,##0.00</c:formatCode>
                <c:ptCount val="499"/>
                <c:pt idx="0">
                  <c:v>18.22</c:v>
                </c:pt>
                <c:pt idx="1">
                  <c:v>23.3</c:v>
                </c:pt>
                <c:pt idx="2">
                  <c:v>39.35</c:v>
                </c:pt>
                <c:pt idx="3">
                  <c:v>49.23</c:v>
                </c:pt>
                <c:pt idx="4">
                  <c:v>37.35</c:v>
                </c:pt>
                <c:pt idx="5">
                  <c:v>10.52</c:v>
                </c:pt>
                <c:pt idx="6">
                  <c:v>23.39</c:v>
                </c:pt>
                <c:pt idx="7">
                  <c:v>33.090000000000003</c:v>
                </c:pt>
                <c:pt idx="8">
                  <c:v>21.39</c:v>
                </c:pt>
                <c:pt idx="9">
                  <c:v>27.47</c:v>
                </c:pt>
                <c:pt idx="10">
                  <c:v>44.24</c:v>
                </c:pt>
                <c:pt idx="11">
                  <c:v>29.28</c:v>
                </c:pt>
                <c:pt idx="12">
                  <c:v>47.14</c:v>
                </c:pt>
                <c:pt idx="13">
                  <c:v>18.86</c:v>
                </c:pt>
                <c:pt idx="14">
                  <c:v>6.71</c:v>
                </c:pt>
                <c:pt idx="15">
                  <c:v>31</c:v>
                </c:pt>
                <c:pt idx="16">
                  <c:v>8.34</c:v>
                </c:pt>
                <c:pt idx="17">
                  <c:v>10.97</c:v>
                </c:pt>
                <c:pt idx="18">
                  <c:v>7.62</c:v>
                </c:pt>
                <c:pt idx="19">
                  <c:v>24.3</c:v>
                </c:pt>
                <c:pt idx="20">
                  <c:v>20.49</c:v>
                </c:pt>
                <c:pt idx="21">
                  <c:v>22.48</c:v>
                </c:pt>
                <c:pt idx="22">
                  <c:v>16.14</c:v>
                </c:pt>
                <c:pt idx="23">
                  <c:v>11.15</c:v>
                </c:pt>
                <c:pt idx="24">
                  <c:v>26.29</c:v>
                </c:pt>
                <c:pt idx="25">
                  <c:v>48.32</c:v>
                </c:pt>
                <c:pt idx="26">
                  <c:v>48.5</c:v>
                </c:pt>
                <c:pt idx="27">
                  <c:v>33.450000000000003</c:v>
                </c:pt>
                <c:pt idx="28">
                  <c:v>24.39</c:v>
                </c:pt>
                <c:pt idx="29">
                  <c:v>28.74</c:v>
                </c:pt>
                <c:pt idx="30">
                  <c:v>37.89</c:v>
                </c:pt>
                <c:pt idx="31">
                  <c:v>44.33</c:v>
                </c:pt>
                <c:pt idx="32">
                  <c:v>15.96</c:v>
                </c:pt>
                <c:pt idx="33">
                  <c:v>11.33</c:v>
                </c:pt>
                <c:pt idx="34">
                  <c:v>12.06</c:v>
                </c:pt>
                <c:pt idx="35">
                  <c:v>17.41</c:v>
                </c:pt>
                <c:pt idx="36">
                  <c:v>17.23</c:v>
                </c:pt>
                <c:pt idx="37">
                  <c:v>8.98</c:v>
                </c:pt>
                <c:pt idx="38">
                  <c:v>11.24</c:v>
                </c:pt>
                <c:pt idx="39">
                  <c:v>13.65</c:v>
                </c:pt>
                <c:pt idx="40">
                  <c:v>19.489999999999998</c:v>
                </c:pt>
                <c:pt idx="41">
                  <c:v>20.76</c:v>
                </c:pt>
                <c:pt idx="42">
                  <c:v>26.56</c:v>
                </c:pt>
                <c:pt idx="43">
                  <c:v>32.090000000000003</c:v>
                </c:pt>
                <c:pt idx="44">
                  <c:v>5.44</c:v>
                </c:pt>
                <c:pt idx="45">
                  <c:v>4.9000000000000004</c:v>
                </c:pt>
                <c:pt idx="46">
                  <c:v>11.97</c:v>
                </c:pt>
                <c:pt idx="47">
                  <c:v>20.49</c:v>
                </c:pt>
                <c:pt idx="48">
                  <c:v>15.32</c:v>
                </c:pt>
                <c:pt idx="49">
                  <c:v>21.03</c:v>
                </c:pt>
                <c:pt idx="50">
                  <c:v>18.22</c:v>
                </c:pt>
                <c:pt idx="51">
                  <c:v>11.24</c:v>
                </c:pt>
                <c:pt idx="52">
                  <c:v>29.46</c:v>
                </c:pt>
                <c:pt idx="53">
                  <c:v>15.14</c:v>
                </c:pt>
                <c:pt idx="54">
                  <c:v>16.09</c:v>
                </c:pt>
                <c:pt idx="55">
                  <c:v>15.03</c:v>
                </c:pt>
                <c:pt idx="56">
                  <c:v>11.51</c:v>
                </c:pt>
                <c:pt idx="57">
                  <c:v>17.59</c:v>
                </c:pt>
                <c:pt idx="58">
                  <c:v>13.42</c:v>
                </c:pt>
                <c:pt idx="59">
                  <c:v>18.95</c:v>
                </c:pt>
                <c:pt idx="60">
                  <c:v>14.14</c:v>
                </c:pt>
                <c:pt idx="61">
                  <c:v>16.14</c:v>
                </c:pt>
                <c:pt idx="62">
                  <c:v>19.399999999999999</c:v>
                </c:pt>
                <c:pt idx="63">
                  <c:v>8.34</c:v>
                </c:pt>
                <c:pt idx="64">
                  <c:v>11.06</c:v>
                </c:pt>
                <c:pt idx="65">
                  <c:v>16.41</c:v>
                </c:pt>
                <c:pt idx="66">
                  <c:v>9.7899999999999991</c:v>
                </c:pt>
                <c:pt idx="67">
                  <c:v>12.15</c:v>
                </c:pt>
                <c:pt idx="68">
                  <c:v>7.34</c:v>
                </c:pt>
                <c:pt idx="69">
                  <c:v>8.7899999999999991</c:v>
                </c:pt>
                <c:pt idx="70">
                  <c:v>11.24</c:v>
                </c:pt>
                <c:pt idx="71">
                  <c:v>17.13</c:v>
                </c:pt>
                <c:pt idx="72">
                  <c:v>13.87</c:v>
                </c:pt>
                <c:pt idx="73">
                  <c:v>8.7899999999999991</c:v>
                </c:pt>
                <c:pt idx="74">
                  <c:v>8.43</c:v>
                </c:pt>
                <c:pt idx="75">
                  <c:v>10.15</c:v>
                </c:pt>
                <c:pt idx="76">
                  <c:v>9.52</c:v>
                </c:pt>
                <c:pt idx="77">
                  <c:v>9.7899999999999991</c:v>
                </c:pt>
                <c:pt idx="78">
                  <c:v>4.08</c:v>
                </c:pt>
                <c:pt idx="79">
                  <c:v>8.61</c:v>
                </c:pt>
                <c:pt idx="80">
                  <c:v>10.61</c:v>
                </c:pt>
                <c:pt idx="81">
                  <c:v>9.07</c:v>
                </c:pt>
                <c:pt idx="82">
                  <c:v>10.79</c:v>
                </c:pt>
                <c:pt idx="83">
                  <c:v>12.6</c:v>
                </c:pt>
                <c:pt idx="84">
                  <c:v>6.35</c:v>
                </c:pt>
                <c:pt idx="85">
                  <c:v>15.68</c:v>
                </c:pt>
                <c:pt idx="86">
                  <c:v>8.52</c:v>
                </c:pt>
                <c:pt idx="87">
                  <c:v>14.14</c:v>
                </c:pt>
                <c:pt idx="88">
                  <c:v>8.8800000000000008</c:v>
                </c:pt>
                <c:pt idx="89">
                  <c:v>1.81</c:v>
                </c:pt>
                <c:pt idx="90">
                  <c:v>3.72</c:v>
                </c:pt>
                <c:pt idx="91">
                  <c:v>7.16</c:v>
                </c:pt>
                <c:pt idx="92">
                  <c:v>9.07</c:v>
                </c:pt>
                <c:pt idx="93">
                  <c:v>10.15</c:v>
                </c:pt>
                <c:pt idx="94">
                  <c:v>14.05</c:v>
                </c:pt>
                <c:pt idx="95">
                  <c:v>19.850000000000001</c:v>
                </c:pt>
                <c:pt idx="96">
                  <c:v>14.87</c:v>
                </c:pt>
                <c:pt idx="97">
                  <c:v>11.42</c:v>
                </c:pt>
                <c:pt idx="98">
                  <c:v>11.51</c:v>
                </c:pt>
                <c:pt idx="99">
                  <c:v>12.51</c:v>
                </c:pt>
                <c:pt idx="100">
                  <c:v>14.05</c:v>
                </c:pt>
                <c:pt idx="101">
                  <c:v>12.78</c:v>
                </c:pt>
                <c:pt idx="102">
                  <c:v>9.7899999999999991</c:v>
                </c:pt>
                <c:pt idx="103">
                  <c:v>9.16</c:v>
                </c:pt>
                <c:pt idx="104">
                  <c:v>5.89</c:v>
                </c:pt>
                <c:pt idx="105">
                  <c:v>5.62</c:v>
                </c:pt>
                <c:pt idx="106">
                  <c:v>12.15</c:v>
                </c:pt>
                <c:pt idx="107">
                  <c:v>14.41</c:v>
                </c:pt>
                <c:pt idx="108">
                  <c:v>14.32</c:v>
                </c:pt>
                <c:pt idx="109">
                  <c:v>14.14</c:v>
                </c:pt>
                <c:pt idx="110">
                  <c:v>8.61</c:v>
                </c:pt>
                <c:pt idx="111">
                  <c:v>6.44</c:v>
                </c:pt>
                <c:pt idx="112">
                  <c:v>8.34</c:v>
                </c:pt>
                <c:pt idx="113">
                  <c:v>5.8</c:v>
                </c:pt>
                <c:pt idx="114">
                  <c:v>13.08</c:v>
                </c:pt>
                <c:pt idx="115">
                  <c:v>30.82</c:v>
                </c:pt>
                <c:pt idx="116">
                  <c:v>31.19</c:v>
                </c:pt>
                <c:pt idx="117">
                  <c:v>12.69</c:v>
                </c:pt>
                <c:pt idx="118">
                  <c:v>11.15</c:v>
                </c:pt>
                <c:pt idx="119">
                  <c:v>13.78</c:v>
                </c:pt>
                <c:pt idx="120">
                  <c:v>16.23</c:v>
                </c:pt>
                <c:pt idx="121">
                  <c:v>22.39</c:v>
                </c:pt>
                <c:pt idx="122">
                  <c:v>17.23</c:v>
                </c:pt>
                <c:pt idx="123">
                  <c:v>8.61</c:v>
                </c:pt>
                <c:pt idx="124">
                  <c:v>2.9</c:v>
                </c:pt>
                <c:pt idx="125">
                  <c:v>7.8</c:v>
                </c:pt>
                <c:pt idx="126">
                  <c:v>9.7899999999999991</c:v>
                </c:pt>
                <c:pt idx="127">
                  <c:v>15.14</c:v>
                </c:pt>
                <c:pt idx="128">
                  <c:v>16.59</c:v>
                </c:pt>
                <c:pt idx="129">
                  <c:v>15.77</c:v>
                </c:pt>
                <c:pt idx="130">
                  <c:v>15.59</c:v>
                </c:pt>
                <c:pt idx="131">
                  <c:v>16.95</c:v>
                </c:pt>
                <c:pt idx="132">
                  <c:v>17.86</c:v>
                </c:pt>
                <c:pt idx="133">
                  <c:v>15.77</c:v>
                </c:pt>
                <c:pt idx="134">
                  <c:v>18.309999999999999</c:v>
                </c:pt>
                <c:pt idx="135">
                  <c:v>20.13</c:v>
                </c:pt>
                <c:pt idx="136">
                  <c:v>22.12</c:v>
                </c:pt>
                <c:pt idx="137">
                  <c:v>18.86</c:v>
                </c:pt>
                <c:pt idx="138">
                  <c:v>20.58</c:v>
                </c:pt>
                <c:pt idx="139">
                  <c:v>22.39</c:v>
                </c:pt>
                <c:pt idx="140">
                  <c:v>18.86</c:v>
                </c:pt>
                <c:pt idx="141">
                  <c:v>8.98</c:v>
                </c:pt>
                <c:pt idx="142">
                  <c:v>5.44</c:v>
                </c:pt>
                <c:pt idx="143">
                  <c:v>9.07</c:v>
                </c:pt>
                <c:pt idx="144">
                  <c:v>12.42</c:v>
                </c:pt>
                <c:pt idx="145">
                  <c:v>11.04</c:v>
                </c:pt>
                <c:pt idx="146">
                  <c:v>14.41</c:v>
                </c:pt>
                <c:pt idx="147">
                  <c:v>18.04</c:v>
                </c:pt>
                <c:pt idx="148">
                  <c:v>24.02</c:v>
                </c:pt>
                <c:pt idx="149">
                  <c:v>23.12</c:v>
                </c:pt>
                <c:pt idx="150">
                  <c:v>18.77</c:v>
                </c:pt>
                <c:pt idx="151">
                  <c:v>13.96</c:v>
                </c:pt>
                <c:pt idx="152">
                  <c:v>6.71</c:v>
                </c:pt>
                <c:pt idx="153">
                  <c:v>11.97</c:v>
                </c:pt>
                <c:pt idx="154">
                  <c:v>12.15</c:v>
                </c:pt>
                <c:pt idx="155">
                  <c:v>10.15</c:v>
                </c:pt>
                <c:pt idx="156">
                  <c:v>12.15</c:v>
                </c:pt>
                <c:pt idx="157">
                  <c:v>13.6</c:v>
                </c:pt>
                <c:pt idx="158">
                  <c:v>6.8</c:v>
                </c:pt>
                <c:pt idx="159">
                  <c:v>10.06</c:v>
                </c:pt>
                <c:pt idx="160">
                  <c:v>8.6999999999999993</c:v>
                </c:pt>
                <c:pt idx="161">
                  <c:v>16.23</c:v>
                </c:pt>
                <c:pt idx="162">
                  <c:v>17.95</c:v>
                </c:pt>
                <c:pt idx="163">
                  <c:v>12.78</c:v>
                </c:pt>
                <c:pt idx="164">
                  <c:v>14.41</c:v>
                </c:pt>
                <c:pt idx="165">
                  <c:v>15.59</c:v>
                </c:pt>
                <c:pt idx="166">
                  <c:v>12.42</c:v>
                </c:pt>
                <c:pt idx="167">
                  <c:v>9.9700000000000006</c:v>
                </c:pt>
                <c:pt idx="168">
                  <c:v>14.96</c:v>
                </c:pt>
                <c:pt idx="169">
                  <c:v>16.32</c:v>
                </c:pt>
                <c:pt idx="170">
                  <c:v>7.52</c:v>
                </c:pt>
                <c:pt idx="171">
                  <c:v>9.43</c:v>
                </c:pt>
                <c:pt idx="172">
                  <c:v>9.8800000000000008</c:v>
                </c:pt>
                <c:pt idx="173">
                  <c:v>9.8800000000000008</c:v>
                </c:pt>
                <c:pt idx="174">
                  <c:v>3.54</c:v>
                </c:pt>
                <c:pt idx="175">
                  <c:v>19.04</c:v>
                </c:pt>
                <c:pt idx="176">
                  <c:v>23.39</c:v>
                </c:pt>
                <c:pt idx="177">
                  <c:v>7.89</c:v>
                </c:pt>
                <c:pt idx="178">
                  <c:v>10.61</c:v>
                </c:pt>
                <c:pt idx="179">
                  <c:v>10.7</c:v>
                </c:pt>
                <c:pt idx="180">
                  <c:v>8.7899999999999991</c:v>
                </c:pt>
                <c:pt idx="181">
                  <c:v>6.16</c:v>
                </c:pt>
                <c:pt idx="182">
                  <c:v>6.08</c:v>
                </c:pt>
                <c:pt idx="183">
                  <c:v>12.15</c:v>
                </c:pt>
                <c:pt idx="184">
                  <c:v>5.35</c:v>
                </c:pt>
                <c:pt idx="185">
                  <c:v>8.16</c:v>
                </c:pt>
                <c:pt idx="186">
                  <c:v>11.15</c:v>
                </c:pt>
                <c:pt idx="187">
                  <c:v>10.24</c:v>
                </c:pt>
                <c:pt idx="188">
                  <c:v>13.78</c:v>
                </c:pt>
                <c:pt idx="189">
                  <c:v>14.51</c:v>
                </c:pt>
                <c:pt idx="190">
                  <c:v>16.23</c:v>
                </c:pt>
                <c:pt idx="191">
                  <c:v>16.14</c:v>
                </c:pt>
                <c:pt idx="192">
                  <c:v>17.5</c:v>
                </c:pt>
                <c:pt idx="193">
                  <c:v>13.69</c:v>
                </c:pt>
                <c:pt idx="194">
                  <c:v>17.86</c:v>
                </c:pt>
                <c:pt idx="195">
                  <c:v>17.04</c:v>
                </c:pt>
                <c:pt idx="196">
                  <c:v>19.489999999999998</c:v>
                </c:pt>
                <c:pt idx="197">
                  <c:v>22.57</c:v>
                </c:pt>
                <c:pt idx="198">
                  <c:v>17.510000000000002</c:v>
                </c:pt>
                <c:pt idx="199">
                  <c:v>21.3</c:v>
                </c:pt>
                <c:pt idx="200">
                  <c:v>16.77</c:v>
                </c:pt>
                <c:pt idx="201">
                  <c:v>1.72</c:v>
                </c:pt>
                <c:pt idx="202">
                  <c:v>7.07</c:v>
                </c:pt>
                <c:pt idx="203">
                  <c:v>7.52</c:v>
                </c:pt>
                <c:pt idx="204">
                  <c:v>8.16</c:v>
                </c:pt>
                <c:pt idx="205">
                  <c:v>12.33</c:v>
                </c:pt>
                <c:pt idx="206">
                  <c:v>13.15</c:v>
                </c:pt>
                <c:pt idx="207">
                  <c:v>35.270000000000003</c:v>
                </c:pt>
                <c:pt idx="208">
                  <c:v>14.41</c:v>
                </c:pt>
                <c:pt idx="209">
                  <c:v>12.96</c:v>
                </c:pt>
                <c:pt idx="210">
                  <c:v>16.68</c:v>
                </c:pt>
                <c:pt idx="211">
                  <c:v>21.49</c:v>
                </c:pt>
                <c:pt idx="212">
                  <c:v>12.42</c:v>
                </c:pt>
                <c:pt idx="213">
                  <c:v>22.03</c:v>
                </c:pt>
                <c:pt idx="214">
                  <c:v>23.48</c:v>
                </c:pt>
                <c:pt idx="218">
                  <c:v>16.05</c:v>
                </c:pt>
                <c:pt idx="219">
                  <c:v>15.41</c:v>
                </c:pt>
                <c:pt idx="220">
                  <c:v>18.309999999999999</c:v>
                </c:pt>
                <c:pt idx="221">
                  <c:v>29.74</c:v>
                </c:pt>
                <c:pt idx="222">
                  <c:v>22.94</c:v>
                </c:pt>
                <c:pt idx="223">
                  <c:v>19.940000000000001</c:v>
                </c:pt>
                <c:pt idx="224">
                  <c:v>25.48</c:v>
                </c:pt>
                <c:pt idx="225">
                  <c:v>21.76</c:v>
                </c:pt>
                <c:pt idx="226">
                  <c:v>11.51</c:v>
                </c:pt>
                <c:pt idx="227">
                  <c:v>13.78</c:v>
                </c:pt>
                <c:pt idx="228">
                  <c:v>21.12</c:v>
                </c:pt>
                <c:pt idx="229">
                  <c:v>22.21</c:v>
                </c:pt>
                <c:pt idx="230">
                  <c:v>16.41</c:v>
                </c:pt>
                <c:pt idx="231">
                  <c:v>25.93</c:v>
                </c:pt>
                <c:pt idx="232">
                  <c:v>14.14</c:v>
                </c:pt>
                <c:pt idx="233">
                  <c:v>23.66</c:v>
                </c:pt>
                <c:pt idx="234">
                  <c:v>32</c:v>
                </c:pt>
                <c:pt idx="235">
                  <c:v>23.03</c:v>
                </c:pt>
                <c:pt idx="236">
                  <c:v>19.670000000000002</c:v>
                </c:pt>
                <c:pt idx="237">
                  <c:v>16.77</c:v>
                </c:pt>
                <c:pt idx="238">
                  <c:v>22.3</c:v>
                </c:pt>
                <c:pt idx="239">
                  <c:v>30.19</c:v>
                </c:pt>
                <c:pt idx="240">
                  <c:v>32.549999999999997</c:v>
                </c:pt>
                <c:pt idx="241">
                  <c:v>40.71</c:v>
                </c:pt>
                <c:pt idx="242">
                  <c:v>43.79</c:v>
                </c:pt>
                <c:pt idx="243">
                  <c:v>34.36</c:v>
                </c:pt>
                <c:pt idx="244">
                  <c:v>26.38</c:v>
                </c:pt>
                <c:pt idx="245">
                  <c:v>36.99</c:v>
                </c:pt>
                <c:pt idx="246">
                  <c:v>34.99</c:v>
                </c:pt>
                <c:pt idx="247">
                  <c:v>17.68</c:v>
                </c:pt>
                <c:pt idx="248">
                  <c:v>15.87</c:v>
                </c:pt>
                <c:pt idx="249">
                  <c:v>14.78</c:v>
                </c:pt>
                <c:pt idx="250">
                  <c:v>17.95</c:v>
                </c:pt>
                <c:pt idx="251">
                  <c:v>19.489999999999998</c:v>
                </c:pt>
                <c:pt idx="252">
                  <c:v>17.41</c:v>
                </c:pt>
                <c:pt idx="253">
                  <c:v>23.66</c:v>
                </c:pt>
                <c:pt idx="254">
                  <c:v>28.56</c:v>
                </c:pt>
                <c:pt idx="255">
                  <c:v>39.799999999999997</c:v>
                </c:pt>
                <c:pt idx="256">
                  <c:v>55.85</c:v>
                </c:pt>
                <c:pt idx="257">
                  <c:v>57.48</c:v>
                </c:pt>
                <c:pt idx="258">
                  <c:v>51.77</c:v>
                </c:pt>
                <c:pt idx="259">
                  <c:v>38.35</c:v>
                </c:pt>
                <c:pt idx="260">
                  <c:v>41.79</c:v>
                </c:pt>
                <c:pt idx="261">
                  <c:v>42.16</c:v>
                </c:pt>
                <c:pt idx="262">
                  <c:v>67.81</c:v>
                </c:pt>
                <c:pt idx="263">
                  <c:v>26.29</c:v>
                </c:pt>
                <c:pt idx="264">
                  <c:v>20.22</c:v>
                </c:pt>
                <c:pt idx="265">
                  <c:v>31.82</c:v>
                </c:pt>
                <c:pt idx="266">
                  <c:v>18.579999999999998</c:v>
                </c:pt>
                <c:pt idx="267">
                  <c:v>25.66</c:v>
                </c:pt>
                <c:pt idx="268">
                  <c:v>41.7</c:v>
                </c:pt>
                <c:pt idx="269">
                  <c:v>36.26</c:v>
                </c:pt>
                <c:pt idx="270">
                  <c:v>48.96</c:v>
                </c:pt>
                <c:pt idx="271">
                  <c:v>21.76</c:v>
                </c:pt>
                <c:pt idx="272">
                  <c:v>25.38</c:v>
                </c:pt>
                <c:pt idx="273">
                  <c:v>9.07</c:v>
                </c:pt>
                <c:pt idx="274">
                  <c:v>10.88</c:v>
                </c:pt>
                <c:pt idx="275">
                  <c:v>9.07</c:v>
                </c:pt>
                <c:pt idx="276">
                  <c:v>29.01</c:v>
                </c:pt>
                <c:pt idx="277">
                  <c:v>14.51</c:v>
                </c:pt>
                <c:pt idx="278">
                  <c:v>21.76</c:v>
                </c:pt>
                <c:pt idx="279">
                  <c:v>41.7</c:v>
                </c:pt>
                <c:pt idx="280">
                  <c:v>32.64</c:v>
                </c:pt>
                <c:pt idx="281">
                  <c:v>5.44</c:v>
                </c:pt>
                <c:pt idx="282">
                  <c:v>12.69</c:v>
                </c:pt>
                <c:pt idx="283">
                  <c:v>27.2</c:v>
                </c:pt>
                <c:pt idx="284">
                  <c:v>41.7</c:v>
                </c:pt>
                <c:pt idx="285">
                  <c:v>12.69</c:v>
                </c:pt>
                <c:pt idx="286">
                  <c:v>1.72</c:v>
                </c:pt>
                <c:pt idx="287">
                  <c:v>30.46</c:v>
                </c:pt>
                <c:pt idx="288">
                  <c:v>14.05</c:v>
                </c:pt>
                <c:pt idx="289">
                  <c:v>17.41</c:v>
                </c:pt>
                <c:pt idx="290">
                  <c:v>20.58</c:v>
                </c:pt>
                <c:pt idx="291">
                  <c:v>17.23</c:v>
                </c:pt>
                <c:pt idx="292">
                  <c:v>17.41</c:v>
                </c:pt>
                <c:pt idx="293">
                  <c:v>13.05</c:v>
                </c:pt>
                <c:pt idx="294">
                  <c:v>5.8</c:v>
                </c:pt>
                <c:pt idx="295">
                  <c:v>8.8000000000000007</c:v>
                </c:pt>
                <c:pt idx="296">
                  <c:v>24.93</c:v>
                </c:pt>
                <c:pt idx="297">
                  <c:v>28.83</c:v>
                </c:pt>
                <c:pt idx="298">
                  <c:v>47.69</c:v>
                </c:pt>
                <c:pt idx="299">
                  <c:v>48.86</c:v>
                </c:pt>
                <c:pt idx="300">
                  <c:v>12.6</c:v>
                </c:pt>
                <c:pt idx="301">
                  <c:v>19.850000000000001</c:v>
                </c:pt>
                <c:pt idx="302">
                  <c:v>20.04</c:v>
                </c:pt>
                <c:pt idx="303">
                  <c:v>33.36</c:v>
                </c:pt>
                <c:pt idx="304">
                  <c:v>24.3</c:v>
                </c:pt>
                <c:pt idx="305">
                  <c:v>28.29</c:v>
                </c:pt>
                <c:pt idx="306">
                  <c:v>40.71</c:v>
                </c:pt>
                <c:pt idx="307">
                  <c:v>19.670000000000002</c:v>
                </c:pt>
                <c:pt idx="308">
                  <c:v>32.82</c:v>
                </c:pt>
                <c:pt idx="309">
                  <c:v>16.14</c:v>
                </c:pt>
                <c:pt idx="310">
                  <c:v>29.46</c:v>
                </c:pt>
                <c:pt idx="311">
                  <c:v>8.25</c:v>
                </c:pt>
                <c:pt idx="312">
                  <c:v>28.92</c:v>
                </c:pt>
                <c:pt idx="313">
                  <c:v>53.4</c:v>
                </c:pt>
                <c:pt idx="314">
                  <c:v>30.55</c:v>
                </c:pt>
                <c:pt idx="315">
                  <c:v>23.3</c:v>
                </c:pt>
                <c:pt idx="316">
                  <c:v>4.8</c:v>
                </c:pt>
                <c:pt idx="317">
                  <c:v>27.29</c:v>
                </c:pt>
                <c:pt idx="318">
                  <c:v>39.07</c:v>
                </c:pt>
                <c:pt idx="319">
                  <c:v>31.37</c:v>
                </c:pt>
                <c:pt idx="320">
                  <c:v>23.75</c:v>
                </c:pt>
                <c:pt idx="321">
                  <c:v>40.340000000000003</c:v>
                </c:pt>
                <c:pt idx="322">
                  <c:v>35.450000000000003</c:v>
                </c:pt>
                <c:pt idx="323">
                  <c:v>8.52</c:v>
                </c:pt>
                <c:pt idx="324">
                  <c:v>38.799999999999997</c:v>
                </c:pt>
                <c:pt idx="325">
                  <c:v>80.22</c:v>
                </c:pt>
                <c:pt idx="326">
                  <c:v>29.46</c:v>
                </c:pt>
                <c:pt idx="327">
                  <c:v>24.21</c:v>
                </c:pt>
                <c:pt idx="328">
                  <c:v>38.89</c:v>
                </c:pt>
                <c:pt idx="329">
                  <c:v>37.08</c:v>
                </c:pt>
                <c:pt idx="330">
                  <c:v>62.65</c:v>
                </c:pt>
                <c:pt idx="331">
                  <c:v>62.37</c:v>
                </c:pt>
                <c:pt idx="332">
                  <c:v>76.61</c:v>
                </c:pt>
                <c:pt idx="333">
                  <c:v>32.82</c:v>
                </c:pt>
                <c:pt idx="334">
                  <c:v>21.4</c:v>
                </c:pt>
                <c:pt idx="335">
                  <c:v>34.18</c:v>
                </c:pt>
                <c:pt idx="336">
                  <c:v>27.2</c:v>
                </c:pt>
                <c:pt idx="337">
                  <c:v>67.45</c:v>
                </c:pt>
                <c:pt idx="338">
                  <c:v>48.23</c:v>
                </c:pt>
                <c:pt idx="339">
                  <c:v>31.55</c:v>
                </c:pt>
                <c:pt idx="340">
                  <c:v>45.51</c:v>
                </c:pt>
                <c:pt idx="341">
                  <c:v>67.180000000000007</c:v>
                </c:pt>
                <c:pt idx="342">
                  <c:v>61.92</c:v>
                </c:pt>
                <c:pt idx="343">
                  <c:v>45</c:v>
                </c:pt>
                <c:pt idx="344">
                  <c:v>17.77</c:v>
                </c:pt>
                <c:pt idx="345">
                  <c:v>38.35</c:v>
                </c:pt>
                <c:pt idx="346">
                  <c:v>48.96</c:v>
                </c:pt>
                <c:pt idx="347">
                  <c:v>49.14</c:v>
                </c:pt>
                <c:pt idx="348">
                  <c:v>28.01</c:v>
                </c:pt>
                <c:pt idx="349">
                  <c:v>21.85</c:v>
                </c:pt>
                <c:pt idx="350">
                  <c:v>31.55</c:v>
                </c:pt>
                <c:pt idx="351">
                  <c:v>40.619999999999997</c:v>
                </c:pt>
                <c:pt idx="352">
                  <c:v>76.790000000000006</c:v>
                </c:pt>
                <c:pt idx="353">
                  <c:v>49.59</c:v>
                </c:pt>
                <c:pt idx="354">
                  <c:v>17.32</c:v>
                </c:pt>
                <c:pt idx="355">
                  <c:v>54.49</c:v>
                </c:pt>
                <c:pt idx="356">
                  <c:v>43.24</c:v>
                </c:pt>
                <c:pt idx="357">
                  <c:v>41.7</c:v>
                </c:pt>
                <c:pt idx="358">
                  <c:v>46.69</c:v>
                </c:pt>
                <c:pt idx="359">
                  <c:v>40.07</c:v>
                </c:pt>
                <c:pt idx="360">
                  <c:v>18.22</c:v>
                </c:pt>
                <c:pt idx="361">
                  <c:v>26.2</c:v>
                </c:pt>
                <c:pt idx="362">
                  <c:v>27.56</c:v>
                </c:pt>
                <c:pt idx="363">
                  <c:v>0.54</c:v>
                </c:pt>
                <c:pt idx="364">
                  <c:v>10.7</c:v>
                </c:pt>
                <c:pt idx="365">
                  <c:v>16.59</c:v>
                </c:pt>
                <c:pt idx="366">
                  <c:v>21.03</c:v>
                </c:pt>
                <c:pt idx="367">
                  <c:v>31.91</c:v>
                </c:pt>
                <c:pt idx="368">
                  <c:v>38.26</c:v>
                </c:pt>
                <c:pt idx="369">
                  <c:v>27.74</c:v>
                </c:pt>
                <c:pt idx="370">
                  <c:v>21.03</c:v>
                </c:pt>
                <c:pt idx="371">
                  <c:v>24.75</c:v>
                </c:pt>
                <c:pt idx="372">
                  <c:v>27.02</c:v>
                </c:pt>
                <c:pt idx="373">
                  <c:v>23.3</c:v>
                </c:pt>
                <c:pt idx="374">
                  <c:v>10.15</c:v>
                </c:pt>
                <c:pt idx="375">
                  <c:v>12.69</c:v>
                </c:pt>
                <c:pt idx="376">
                  <c:v>26.2</c:v>
                </c:pt>
                <c:pt idx="377">
                  <c:v>22.85</c:v>
                </c:pt>
                <c:pt idx="378">
                  <c:v>37.619999999999997</c:v>
                </c:pt>
                <c:pt idx="379">
                  <c:v>44.42</c:v>
                </c:pt>
                <c:pt idx="380">
                  <c:v>82.23</c:v>
                </c:pt>
                <c:pt idx="381">
                  <c:v>36.26</c:v>
                </c:pt>
                <c:pt idx="382">
                  <c:v>18.68</c:v>
                </c:pt>
                <c:pt idx="383">
                  <c:v>19.489999999999998</c:v>
                </c:pt>
                <c:pt idx="384">
                  <c:v>18.309999999999999</c:v>
                </c:pt>
                <c:pt idx="385">
                  <c:v>28.29</c:v>
                </c:pt>
                <c:pt idx="386">
                  <c:v>32.03</c:v>
                </c:pt>
                <c:pt idx="387">
                  <c:v>41.16</c:v>
                </c:pt>
                <c:pt idx="388">
                  <c:v>44.06</c:v>
                </c:pt>
                <c:pt idx="389">
                  <c:v>35.99</c:v>
                </c:pt>
                <c:pt idx="390">
                  <c:v>40.71</c:v>
                </c:pt>
                <c:pt idx="391">
                  <c:v>38.979999999999997</c:v>
                </c:pt>
                <c:pt idx="392">
                  <c:v>45.69</c:v>
                </c:pt>
                <c:pt idx="393">
                  <c:v>42.07</c:v>
                </c:pt>
                <c:pt idx="394">
                  <c:v>24.02</c:v>
                </c:pt>
                <c:pt idx="395">
                  <c:v>26.2</c:v>
                </c:pt>
                <c:pt idx="396">
                  <c:v>23.03</c:v>
                </c:pt>
                <c:pt idx="397">
                  <c:v>14.64</c:v>
                </c:pt>
                <c:pt idx="398">
                  <c:v>11.6</c:v>
                </c:pt>
                <c:pt idx="399">
                  <c:v>14.41</c:v>
                </c:pt>
                <c:pt idx="400">
                  <c:v>34.270000000000003</c:v>
                </c:pt>
                <c:pt idx="401">
                  <c:v>31.73</c:v>
                </c:pt>
                <c:pt idx="402">
                  <c:v>27.74</c:v>
                </c:pt>
                <c:pt idx="403">
                  <c:v>17.77</c:v>
                </c:pt>
                <c:pt idx="404">
                  <c:v>20.58</c:v>
                </c:pt>
                <c:pt idx="405">
                  <c:v>5.8</c:v>
                </c:pt>
                <c:pt idx="406">
                  <c:v>18.04</c:v>
                </c:pt>
                <c:pt idx="407">
                  <c:v>24.84</c:v>
                </c:pt>
                <c:pt idx="408">
                  <c:v>21.85</c:v>
                </c:pt>
                <c:pt idx="409">
                  <c:v>26.47</c:v>
                </c:pt>
                <c:pt idx="410">
                  <c:v>27.83</c:v>
                </c:pt>
                <c:pt idx="411">
                  <c:v>10.24</c:v>
                </c:pt>
                <c:pt idx="412">
                  <c:v>4.4400000000000004</c:v>
                </c:pt>
                <c:pt idx="413">
                  <c:v>9.7899999999999991</c:v>
                </c:pt>
                <c:pt idx="414">
                  <c:v>15.5</c:v>
                </c:pt>
                <c:pt idx="415">
                  <c:v>23.93</c:v>
                </c:pt>
                <c:pt idx="416">
                  <c:v>33</c:v>
                </c:pt>
                <c:pt idx="417">
                  <c:v>31.19</c:v>
                </c:pt>
                <c:pt idx="418">
                  <c:v>30.28</c:v>
                </c:pt>
                <c:pt idx="419">
                  <c:v>17.68</c:v>
                </c:pt>
                <c:pt idx="420">
                  <c:v>21.21</c:v>
                </c:pt>
                <c:pt idx="421">
                  <c:v>19.13</c:v>
                </c:pt>
                <c:pt idx="422">
                  <c:v>16.14</c:v>
                </c:pt>
                <c:pt idx="423">
                  <c:v>6.62</c:v>
                </c:pt>
                <c:pt idx="429">
                  <c:v>15.32</c:v>
                </c:pt>
                <c:pt idx="430">
                  <c:v>19.399999999999999</c:v>
                </c:pt>
                <c:pt idx="431">
                  <c:v>15.84</c:v>
                </c:pt>
                <c:pt idx="432">
                  <c:v>18.489999999999998</c:v>
                </c:pt>
                <c:pt idx="433">
                  <c:v>20.76</c:v>
                </c:pt>
                <c:pt idx="434">
                  <c:v>18.68</c:v>
                </c:pt>
                <c:pt idx="435">
                  <c:v>12.78</c:v>
                </c:pt>
                <c:pt idx="436">
                  <c:v>15.5</c:v>
                </c:pt>
                <c:pt idx="437">
                  <c:v>19</c:v>
                </c:pt>
                <c:pt idx="438">
                  <c:v>20.49</c:v>
                </c:pt>
                <c:pt idx="439">
                  <c:v>14.96</c:v>
                </c:pt>
                <c:pt idx="440">
                  <c:v>15.68</c:v>
                </c:pt>
                <c:pt idx="441">
                  <c:v>18.04</c:v>
                </c:pt>
                <c:pt idx="442">
                  <c:v>15.32</c:v>
                </c:pt>
                <c:pt idx="443">
                  <c:v>12.15</c:v>
                </c:pt>
                <c:pt idx="444">
                  <c:v>13.15</c:v>
                </c:pt>
                <c:pt idx="445">
                  <c:v>14.87</c:v>
                </c:pt>
                <c:pt idx="446">
                  <c:v>15.5</c:v>
                </c:pt>
                <c:pt idx="447">
                  <c:v>13.24</c:v>
                </c:pt>
                <c:pt idx="448">
                  <c:v>12.42</c:v>
                </c:pt>
                <c:pt idx="449">
                  <c:v>14.32</c:v>
                </c:pt>
                <c:pt idx="450">
                  <c:v>18.68</c:v>
                </c:pt>
                <c:pt idx="451">
                  <c:v>14.87</c:v>
                </c:pt>
                <c:pt idx="452">
                  <c:v>16.05</c:v>
                </c:pt>
                <c:pt idx="453">
                  <c:v>14.32</c:v>
                </c:pt>
                <c:pt idx="454">
                  <c:v>17.23</c:v>
                </c:pt>
                <c:pt idx="455">
                  <c:v>10.06</c:v>
                </c:pt>
                <c:pt idx="456">
                  <c:v>16.59</c:v>
                </c:pt>
                <c:pt idx="457">
                  <c:v>17.77</c:v>
                </c:pt>
                <c:pt idx="458">
                  <c:v>16.32</c:v>
                </c:pt>
                <c:pt idx="459">
                  <c:v>15.77</c:v>
                </c:pt>
                <c:pt idx="460">
                  <c:v>17.41</c:v>
                </c:pt>
                <c:pt idx="464">
                  <c:v>9.07</c:v>
                </c:pt>
                <c:pt idx="465">
                  <c:v>7.07</c:v>
                </c:pt>
                <c:pt idx="466">
                  <c:v>16.95</c:v>
                </c:pt>
                <c:pt idx="467">
                  <c:v>13.42</c:v>
                </c:pt>
                <c:pt idx="468">
                  <c:v>6.62</c:v>
                </c:pt>
                <c:pt idx="469">
                  <c:v>13.96</c:v>
                </c:pt>
                <c:pt idx="470">
                  <c:v>13.42</c:v>
                </c:pt>
                <c:pt idx="471">
                  <c:v>12.42</c:v>
                </c:pt>
                <c:pt idx="477">
                  <c:v>8</c:v>
                </c:pt>
                <c:pt idx="478">
                  <c:v>18.86</c:v>
                </c:pt>
                <c:pt idx="479">
                  <c:v>14.41</c:v>
                </c:pt>
                <c:pt idx="480">
                  <c:v>11.33</c:v>
                </c:pt>
                <c:pt idx="481">
                  <c:v>13.33</c:v>
                </c:pt>
                <c:pt idx="482">
                  <c:v>12.42</c:v>
                </c:pt>
                <c:pt idx="483">
                  <c:v>11.88</c:v>
                </c:pt>
                <c:pt idx="484">
                  <c:v>16.68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32-4A31-A0B5-7E0F68E02CB5}"/>
            </c:ext>
          </c:extLst>
        </c:ser>
        <c:ser>
          <c:idx val="1"/>
          <c:order val="1"/>
          <c:tx>
            <c:strRef>
              <c:f>'Raport valori date'!$C$1</c:f>
              <c:strCache>
                <c:ptCount val="1"/>
                <c:pt idx="0">
                  <c:v>BN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date'!$C$2:$C$500</c:f>
              <c:numCache>
                <c:formatCode>General</c:formatCode>
                <c:ptCount val="499"/>
                <c:pt idx="20" formatCode="0.00">
                  <c:v>26.358695652173626</c:v>
                </c:pt>
                <c:pt idx="21" formatCode="0.00">
                  <c:v>31.61231884057965</c:v>
                </c:pt>
                <c:pt idx="22" formatCode="0.00">
                  <c:v>25.724637681160008</c:v>
                </c:pt>
                <c:pt idx="23" formatCode="0.00">
                  <c:v>27.083333333333773</c:v>
                </c:pt>
                <c:pt idx="24" formatCode="0.00">
                  <c:v>35.597826086957433</c:v>
                </c:pt>
                <c:pt idx="25" formatCode="0.00">
                  <c:v>37.228260869565247</c:v>
                </c:pt>
                <c:pt idx="26" formatCode="0.00">
                  <c:v>27.898550724637424</c:v>
                </c:pt>
                <c:pt idx="27" formatCode="0.00">
                  <c:v>20.833333333333556</c:v>
                </c:pt>
                <c:pt idx="28" formatCode="0.00">
                  <c:v>22.554347826086886</c:v>
                </c:pt>
                <c:pt idx="215" formatCode="0.00">
                  <c:v>39.402173913044166</c:v>
                </c:pt>
                <c:pt idx="216" formatCode="0.00">
                  <c:v>27.264492753623308</c:v>
                </c:pt>
                <c:pt idx="217" formatCode="0.00">
                  <c:v>25.362318840579938</c:v>
                </c:pt>
                <c:pt idx="218" formatCode="0.00">
                  <c:v>33.24275362318847</c:v>
                </c:pt>
                <c:pt idx="219" formatCode="0.00">
                  <c:v>33.33333333333298</c:v>
                </c:pt>
                <c:pt idx="220" formatCode="0.00">
                  <c:v>34.510869565217213</c:v>
                </c:pt>
                <c:pt idx="221" formatCode="0.00">
                  <c:v>19.746376811593841</c:v>
                </c:pt>
                <c:pt idx="222" formatCode="0.00">
                  <c:v>23.460144927536064</c:v>
                </c:pt>
                <c:pt idx="223" formatCode="0.00">
                  <c:v>22.101449275362299</c:v>
                </c:pt>
                <c:pt idx="347" formatCode="0.00">
                  <c:v>63.043478260869762</c:v>
                </c:pt>
                <c:pt idx="348" formatCode="0.00">
                  <c:v>47.010869565217149</c:v>
                </c:pt>
                <c:pt idx="349" formatCode="0.00">
                  <c:v>37.318840579710262</c:v>
                </c:pt>
                <c:pt idx="350" formatCode="0.00">
                  <c:v>50.996376811594423</c:v>
                </c:pt>
                <c:pt idx="351" formatCode="0.00">
                  <c:v>59.510869565217078</c:v>
                </c:pt>
                <c:pt idx="352" formatCode="0.00">
                  <c:v>83.333333333333215</c:v>
                </c:pt>
                <c:pt idx="353" formatCode="0.00">
                  <c:v>86.684782608695357</c:v>
                </c:pt>
                <c:pt idx="354" formatCode="0.00">
                  <c:v>26.177536231884595</c:v>
                </c:pt>
                <c:pt idx="355" formatCode="0.00">
                  <c:v>64.130434782608475</c:v>
                </c:pt>
                <c:pt idx="469" formatCode="0.00">
                  <c:v>30.344202898550908</c:v>
                </c:pt>
                <c:pt idx="470" formatCode="0.00">
                  <c:v>32.971014492753916</c:v>
                </c:pt>
                <c:pt idx="471" formatCode="0.00">
                  <c:v>21.376811594203161</c:v>
                </c:pt>
                <c:pt idx="472" formatCode="0.00">
                  <c:v>27.898550724637932</c:v>
                </c:pt>
                <c:pt idx="473" formatCode="0.00">
                  <c:v>43.297101449274919</c:v>
                </c:pt>
                <c:pt idx="474" formatCode="0.00">
                  <c:v>44.92753623188424</c:v>
                </c:pt>
                <c:pt idx="475" formatCode="0.00">
                  <c:v>40.670289855072411</c:v>
                </c:pt>
                <c:pt idx="476" formatCode="0.00">
                  <c:v>34.782608695652264</c:v>
                </c:pt>
                <c:pt idx="477" formatCode="0.00">
                  <c:v>28.260869565217501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32-4A31-A0B5-7E0F68E02CB5}"/>
            </c:ext>
          </c:extLst>
        </c:ser>
        <c:ser>
          <c:idx val="2"/>
          <c:order val="2"/>
          <c:tx>
            <c:strRef>
              <c:f>'Raport valori date'!$D$1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date'!$D$2:$D$500</c:f>
              <c:numCache>
                <c:formatCode>#,##0.00</c:formatCode>
                <c:ptCount val="49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32-4A31-A0B5-7E0F68E02CB5}"/>
            </c:ext>
          </c:extLst>
        </c:ser>
        <c:ser>
          <c:idx val="3"/>
          <c:order val="3"/>
          <c:tx>
            <c:strRef>
              <c:f>'Raport valori date'!$E$1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'Raport valori date'!$E$2:$E$500</c:f>
              <c:numCache>
                <c:formatCode>General</c:formatCode>
                <c:ptCount val="499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45</c:v>
                </c:pt>
                <c:pt idx="375">
                  <c:v>45</c:v>
                </c:pt>
                <c:pt idx="376">
                  <c:v>45</c:v>
                </c:pt>
                <c:pt idx="377">
                  <c:v>45</c:v>
                </c:pt>
                <c:pt idx="378">
                  <c:v>45</c:v>
                </c:pt>
                <c:pt idx="379">
                  <c:v>45</c:v>
                </c:pt>
                <c:pt idx="380">
                  <c:v>45</c:v>
                </c:pt>
                <c:pt idx="381">
                  <c:v>45</c:v>
                </c:pt>
                <c:pt idx="382">
                  <c:v>45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45</c:v>
                </c:pt>
                <c:pt idx="393">
                  <c:v>45</c:v>
                </c:pt>
                <c:pt idx="394">
                  <c:v>45</c:v>
                </c:pt>
                <c:pt idx="395">
                  <c:v>45</c:v>
                </c:pt>
                <c:pt idx="396">
                  <c:v>45</c:v>
                </c:pt>
                <c:pt idx="397">
                  <c:v>45</c:v>
                </c:pt>
                <c:pt idx="398">
                  <c:v>45</c:v>
                </c:pt>
                <c:pt idx="399">
                  <c:v>45</c:v>
                </c:pt>
                <c:pt idx="400">
                  <c:v>45</c:v>
                </c:pt>
                <c:pt idx="401">
                  <c:v>45</c:v>
                </c:pt>
                <c:pt idx="402">
                  <c:v>45</c:v>
                </c:pt>
                <c:pt idx="403">
                  <c:v>45</c:v>
                </c:pt>
                <c:pt idx="404">
                  <c:v>45</c:v>
                </c:pt>
                <c:pt idx="405">
                  <c:v>45</c:v>
                </c:pt>
                <c:pt idx="406">
                  <c:v>45</c:v>
                </c:pt>
                <c:pt idx="407">
                  <c:v>45</c:v>
                </c:pt>
                <c:pt idx="408">
                  <c:v>45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45</c:v>
                </c:pt>
                <c:pt idx="419">
                  <c:v>45</c:v>
                </c:pt>
                <c:pt idx="420">
                  <c:v>45</c:v>
                </c:pt>
                <c:pt idx="421">
                  <c:v>45</c:v>
                </c:pt>
                <c:pt idx="422">
                  <c:v>45</c:v>
                </c:pt>
                <c:pt idx="423">
                  <c:v>45</c:v>
                </c:pt>
                <c:pt idx="424">
                  <c:v>45</c:v>
                </c:pt>
                <c:pt idx="425">
                  <c:v>45</c:v>
                </c:pt>
                <c:pt idx="426">
                  <c:v>45</c:v>
                </c:pt>
                <c:pt idx="427">
                  <c:v>45</c:v>
                </c:pt>
                <c:pt idx="428">
                  <c:v>45</c:v>
                </c:pt>
                <c:pt idx="429">
                  <c:v>45</c:v>
                </c:pt>
                <c:pt idx="430">
                  <c:v>45</c:v>
                </c:pt>
                <c:pt idx="431">
                  <c:v>45</c:v>
                </c:pt>
                <c:pt idx="432">
                  <c:v>45</c:v>
                </c:pt>
                <c:pt idx="433">
                  <c:v>45</c:v>
                </c:pt>
                <c:pt idx="434">
                  <c:v>45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45</c:v>
                </c:pt>
                <c:pt idx="439">
                  <c:v>45</c:v>
                </c:pt>
                <c:pt idx="440">
                  <c:v>45</c:v>
                </c:pt>
                <c:pt idx="441">
                  <c:v>45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45</c:v>
                </c:pt>
                <c:pt idx="453">
                  <c:v>45</c:v>
                </c:pt>
                <c:pt idx="454">
                  <c:v>45</c:v>
                </c:pt>
                <c:pt idx="455">
                  <c:v>45</c:v>
                </c:pt>
                <c:pt idx="456">
                  <c:v>45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45</c:v>
                </c:pt>
                <c:pt idx="469">
                  <c:v>45</c:v>
                </c:pt>
                <c:pt idx="470">
                  <c:v>45</c:v>
                </c:pt>
                <c:pt idx="471">
                  <c:v>45</c:v>
                </c:pt>
                <c:pt idx="472">
                  <c:v>45</c:v>
                </c:pt>
                <c:pt idx="473">
                  <c:v>45</c:v>
                </c:pt>
                <c:pt idx="474">
                  <c:v>45</c:v>
                </c:pt>
                <c:pt idx="475">
                  <c:v>45</c:v>
                </c:pt>
                <c:pt idx="476">
                  <c:v>45</c:v>
                </c:pt>
                <c:pt idx="477">
                  <c:v>45</c:v>
                </c:pt>
                <c:pt idx="478">
                  <c:v>45</c:v>
                </c:pt>
                <c:pt idx="479">
                  <c:v>45</c:v>
                </c:pt>
                <c:pt idx="480">
                  <c:v>45</c:v>
                </c:pt>
                <c:pt idx="481">
                  <c:v>45</c:v>
                </c:pt>
                <c:pt idx="482">
                  <c:v>45</c:v>
                </c:pt>
                <c:pt idx="483">
                  <c:v>45</c:v>
                </c:pt>
                <c:pt idx="484">
                  <c:v>45</c:v>
                </c:pt>
                <c:pt idx="485">
                  <c:v>45</c:v>
                </c:pt>
                <c:pt idx="486">
                  <c:v>45</c:v>
                </c:pt>
                <c:pt idx="487">
                  <c:v>45</c:v>
                </c:pt>
                <c:pt idx="488">
                  <c:v>45</c:v>
                </c:pt>
                <c:pt idx="489">
                  <c:v>45</c:v>
                </c:pt>
                <c:pt idx="490">
                  <c:v>45</c:v>
                </c:pt>
                <c:pt idx="491">
                  <c:v>45</c:v>
                </c:pt>
                <c:pt idx="492">
                  <c:v>45</c:v>
                </c:pt>
                <c:pt idx="493">
                  <c:v>45</c:v>
                </c:pt>
                <c:pt idx="494">
                  <c:v>45</c:v>
                </c:pt>
                <c:pt idx="495">
                  <c:v>45</c:v>
                </c:pt>
                <c:pt idx="496">
                  <c:v>45</c:v>
                </c:pt>
                <c:pt idx="497">
                  <c:v>45</c:v>
                </c:pt>
                <c:pt idx="498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732-4A31-A0B5-7E0F68E02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77864"/>
        <c:axId val="248478256"/>
      </c:lineChart>
      <c:catAx>
        <c:axId val="248477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478256"/>
        <c:crosses val="autoZero"/>
        <c:auto val="1"/>
        <c:lblAlgn val="ctr"/>
        <c:lblOffset val="100"/>
        <c:noMultiLvlLbl val="0"/>
      </c:catAx>
      <c:valAx>
        <c:axId val="248478256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58346500358123E-3"/>
          <c:y val="0.89201339912001321"/>
          <c:w val="0.99246879873390981"/>
          <c:h val="9.9538697495660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BN1</a:t>
            </a:r>
            <a:endParaRPr lang="en-US"/>
          </a:p>
        </c:rich>
      </c:tx>
      <c:layout>
        <c:manualLayout>
          <c:xMode val="edge"/>
          <c:yMode val="edge"/>
          <c:x val="0.33461700993067645"/>
          <c:y val="2.6172759446923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A4-46DF-8F4A-DD7FBA308F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A4-46DF-8F4A-DD7FBA308F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A4-46DF-8F4A-DD7FBA308F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A4-46DF-8F4A-DD7FBA308F89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PM'!$E$4,'centralizare rezultate PM'!$K$4,'centralizare rezultate PM'!$Q$4,'centralizare rezultate PM'!$W$4,'centralizare rezultate PM'!$AC$4)</c:f>
              <c:numCache>
                <c:formatCode>0.00</c:formatCode>
                <c:ptCount val="4"/>
                <c:pt idx="0">
                  <c:v>19.836956521738859</c:v>
                </c:pt>
                <c:pt idx="1">
                  <c:v>19.655797101449323</c:v>
                </c:pt>
                <c:pt idx="2">
                  <c:v>55.163043478260228</c:v>
                </c:pt>
                <c:pt idx="3">
                  <c:v>22.010869565217281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A4-46DF-8F4A-DD7FBA308F8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2A4-46DF-8F4A-DD7FBA308F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2A4-46DF-8F4A-DD7FBA308F8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2A4-46DF-8F4A-DD7FBA308F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2A4-46DF-8F4A-DD7FBA308F89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PM'!$E$5,'centralizare rezultate PM'!$K$5,'centralizare rezultate PM'!$Q$5,'centralizare rezultate PM'!$W$5,'centralizare rezultate PM'!$AC$5)</c:f>
              <c:numCache>
                <c:formatCode>0.00</c:formatCode>
                <c:ptCount val="4"/>
                <c:pt idx="0">
                  <c:v>25.815217391304525</c:v>
                </c:pt>
                <c:pt idx="1">
                  <c:v>15.12681159420244</c:v>
                </c:pt>
                <c:pt idx="2">
                  <c:v>39.855072463768252</c:v>
                </c:pt>
                <c:pt idx="3">
                  <c:v>25.362318840579938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2A4-46DF-8F4A-DD7FBA308F89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2A4-46DF-8F4A-DD7FBA308F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2A4-46DF-8F4A-DD7FBA308F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2A4-46DF-8F4A-DD7FBA308F89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PM'!$E$6,'centralizare rezultate PM'!$K$6,'centralizare rezultate PM'!$Q$6,'centralizare rezultate PM'!$W$6,'centralizare rezultate PM'!$AC$6)</c:f>
              <c:numCache>
                <c:formatCode>0.00</c:formatCode>
                <c:ptCount val="4"/>
                <c:pt idx="0">
                  <c:v>20.018115942028892</c:v>
                </c:pt>
                <c:pt idx="1">
                  <c:v>13.405797101449609</c:v>
                </c:pt>
                <c:pt idx="2">
                  <c:v>31.612318840580155</c:v>
                </c:pt>
                <c:pt idx="3">
                  <c:v>17.300724637680865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2A4-46DF-8F4A-DD7FBA308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479040"/>
        <c:axId val="248479432"/>
      </c:barChart>
      <c:catAx>
        <c:axId val="24847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479432"/>
        <c:crosses val="autoZero"/>
        <c:auto val="1"/>
        <c:lblAlgn val="ctr"/>
        <c:lblOffset val="100"/>
        <c:noMultiLvlLbl val="0"/>
      </c:catAx>
      <c:valAx>
        <c:axId val="248479432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BN2</a:t>
            </a:r>
            <a:endParaRPr lang="en-US"/>
          </a:p>
        </c:rich>
      </c:tx>
      <c:layout>
        <c:manualLayout>
          <c:xMode val="edge"/>
          <c:yMode val="edge"/>
          <c:x val="0.34902143736839408"/>
          <c:y val="2.620211666337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B4-44B6-A466-99F27AA23F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B4-44B6-A466-99F27AA23F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B4-44B6-A466-99F27AA23F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B4-44B6-A466-99F27AA23F1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PM'!$E$7,'centralizare rezultate PM'!$K$7,'centralizare rezultate PM'!$Q$7,'centralizare rezultate PM'!$W$7,'centralizare rezultate PM'!$AC$7)</c:f>
              <c:numCache>
                <c:formatCode>0.00</c:formatCode>
                <c:ptCount val="4"/>
                <c:pt idx="0">
                  <c:v>20.471014492752978</c:v>
                </c:pt>
                <c:pt idx="1">
                  <c:v>17.934782608695993</c:v>
                </c:pt>
                <c:pt idx="2">
                  <c:v>43.387681159419941</c:v>
                </c:pt>
                <c:pt idx="3">
                  <c:v>20.92391304347807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B4-44B6-A466-99F27AA23F1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4B4-44B6-A466-99F27AA23F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4B4-44B6-A466-99F27AA23F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4B4-44B6-A466-99F27AA23F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4B4-44B6-A466-99F27AA23F1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PM'!$E$8,'centralizare rezultate PM'!$K$8,'centralizare rezultate PM'!$Q$8,'centralizare rezultate PM'!$W$8,'centralizare rezultate PM'!$AC$8)</c:f>
              <c:numCache>
                <c:formatCode>0.00</c:formatCode>
                <c:ptCount val="4"/>
                <c:pt idx="0">
                  <c:v>26.630434782608681</c:v>
                </c:pt>
                <c:pt idx="1">
                  <c:v>17.572463768115416</c:v>
                </c:pt>
                <c:pt idx="2">
                  <c:v>50.362318840579796</c:v>
                </c:pt>
                <c:pt idx="3">
                  <c:v>35.688405797101439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4B4-44B6-A466-99F27AA23F16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4B4-44B6-A466-99F27AA23F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4B4-44B6-A466-99F27AA23F1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4B4-44B6-A466-99F27AA23F1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4B4-44B6-A466-99F27AA23F16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PM'!$E$9,'centralizare rezultate PM'!$K$9,'centralizare rezultate PM'!$Q$9,'centralizare rezultate PM'!$W$9,'centralizare rezultate PM'!$AC$9)</c:f>
              <c:numCache>
                <c:formatCode>0.00</c:formatCode>
                <c:ptCount val="4"/>
                <c:pt idx="0">
                  <c:v>28.804347826087106</c:v>
                </c:pt>
                <c:pt idx="1">
                  <c:v>17.210144927536348</c:v>
                </c:pt>
                <c:pt idx="2">
                  <c:v>69.746376811594573</c:v>
                </c:pt>
                <c:pt idx="3">
                  <c:v>38.043478260869399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4B4-44B6-A466-99F27AA23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480216"/>
        <c:axId val="248480608"/>
      </c:barChart>
      <c:catAx>
        <c:axId val="248480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480608"/>
        <c:crosses val="autoZero"/>
        <c:auto val="1"/>
        <c:lblAlgn val="ctr"/>
        <c:lblOffset val="100"/>
        <c:noMultiLvlLbl val="0"/>
      </c:catAx>
      <c:valAx>
        <c:axId val="24848060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8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BN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13703837278453501"/>
          <c:y val="3.649425287356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97568487059309E-2"/>
          <c:y val="0.16329395768169525"/>
          <c:w val="0.87665279547205321"/>
          <c:h val="0.74154082863726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10-495E-AF05-0A57DFB1797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10-495E-AF05-0A57DFB179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10-495E-AF05-0A57DFB1797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10-495E-AF05-0A57DFB1797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PM'!$E$10,'centralizare rezultate PM'!$K$10,'centralizare rezultate PM'!$Q$10,'centralizare rezultate PM'!$W$10,'centralizare rezultate PM'!$AC$10)</c:f>
              <c:numCache>
                <c:formatCode>0.00</c:formatCode>
                <c:ptCount val="4"/>
                <c:pt idx="0">
                  <c:v>19.565217391304305</c:v>
                </c:pt>
                <c:pt idx="1">
                  <c:v>6.793478260869823</c:v>
                </c:pt>
                <c:pt idx="2">
                  <c:v>72.373188405796569</c:v>
                </c:pt>
                <c:pt idx="3">
                  <c:v>34.873188405797286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10-495E-AF05-0A57DFB1797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110-495E-AF05-0A57DFB1797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110-495E-AF05-0A57DFB179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110-495E-AF05-0A57DFB1797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110-495E-AF05-0A57DFB1797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PM'!$E$11,'centralizare rezultate PM'!$K$11,'centralizare rezultate PM'!$Q$11,'centralizare rezultate PM'!$W$11,'centralizare rezultate PM'!$AC$11)</c:f>
              <c:numCache>
                <c:formatCode>0.00</c:formatCode>
                <c:ptCount val="4"/>
                <c:pt idx="0">
                  <c:v>15.036231884058427</c:v>
                </c:pt>
                <c:pt idx="1">
                  <c:v>9.6014492753628708</c:v>
                </c:pt>
                <c:pt idx="2">
                  <c:v>17.028985507246311</c:v>
                </c:pt>
                <c:pt idx="3">
                  <c:v>28.532608695652048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110-495E-AF05-0A57DFB1797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10-495E-AF05-0A57DFB1797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110-495E-AF05-0A57DFB179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110-495E-AF05-0A57DFB1797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110-495E-AF05-0A57DFB1797A}"/>
              </c:ext>
            </c:extLst>
          </c:dPt>
          <c:dLbls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('centralizare rezultate PM'!$E$12,'centralizare rezultate PM'!$K$12,'centralizare rezultate PM'!$Q$12,'centralizare rezultate PM'!$W$12,'centralizare rezultate PM'!$AC$12)</c:f>
              <c:numCache>
                <c:formatCode>0.00</c:formatCode>
                <c:ptCount val="4"/>
                <c:pt idx="0">
                  <c:v>15.851449275362082</c:v>
                </c:pt>
                <c:pt idx="1">
                  <c:v>12.318840579710399</c:v>
                </c:pt>
                <c:pt idx="2">
                  <c:v>53.351449275362384</c:v>
                </c:pt>
                <c:pt idx="3">
                  <c:v>22.463768115941868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110-495E-AF05-0A57DFB17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481392"/>
        <c:axId val="502175160"/>
      </c:barChart>
      <c:catAx>
        <c:axId val="24848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2175160"/>
        <c:crosses val="autoZero"/>
        <c:auto val="1"/>
        <c:lblAlgn val="ctr"/>
        <c:lblOffset val="100"/>
        <c:noMultiLvlLbl val="0"/>
      </c:catAx>
      <c:valAx>
        <c:axId val="50217516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8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PM</a:t>
            </a:r>
            <a:r>
              <a:rPr lang="en-US" baseline="-25000" dirty="0" smtClean="0"/>
              <a:t>2,5</a:t>
            </a:r>
            <a:r>
              <a:rPr lang="en-US" dirty="0" smtClean="0"/>
              <a:t> - </a:t>
            </a:r>
            <a:r>
              <a:rPr lang="ro-RO" dirty="0" smtClean="0"/>
              <a:t>Mediile concentrațiilor din toate campaniile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PM'!$AT$2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PM'!$AI$10:$AI$12</c:f>
              <c:strCache>
                <c:ptCount val="3"/>
                <c:pt idx="0">
                  <c:v>BN1</c:v>
                </c:pt>
                <c:pt idx="1">
                  <c:v>BN2</c:v>
                </c:pt>
                <c:pt idx="2">
                  <c:v>BN3</c:v>
                </c:pt>
              </c:strCache>
            </c:strRef>
          </c:cat>
          <c:val>
            <c:numRef>
              <c:f>'centralizare rezultate PM'!$AT$10:$AT$12</c:f>
              <c:numCache>
                <c:formatCode>0.00</c:formatCode>
                <c:ptCount val="3"/>
                <c:pt idx="0">
                  <c:v>25.43025362318836</c:v>
                </c:pt>
                <c:pt idx="1">
                  <c:v>32.23128019323665</c:v>
                </c:pt>
                <c:pt idx="2">
                  <c:v>25.649154589372035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EE-4827-915F-4925B67EE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75944"/>
        <c:axId val="502176336"/>
      </c:barChart>
      <c:catAx>
        <c:axId val="50217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6336"/>
        <c:crosses val="autoZero"/>
        <c:auto val="1"/>
        <c:lblAlgn val="ctr"/>
        <c:lblOffset val="100"/>
        <c:noMultiLvlLbl val="0"/>
      </c:catAx>
      <c:valAx>
        <c:axId val="502176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7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7" y="55"/>
          <a:ext cx="0" cy="0"/>
          <a:chOff x="17" y="55"/>
          <a:chExt cx="0" cy="0"/>
        </a:xfrm>
      </cdr:grpSpPr>
    </cdr:grpSp>
  </cdr:relSizeAnchor>
  <cdr:relSizeAnchor xmlns:cdr="http://schemas.openxmlformats.org/drawingml/2006/chartDrawing">
    <cdr:from>
      <cdr:x>0.11803</cdr:x>
      <cdr:y>0</cdr:y>
    </cdr:from>
    <cdr:to>
      <cdr:x>0.64687</cdr:x>
      <cdr:y>0.09311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94874" y="0"/>
          <a:ext cx="4009647" cy="25079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55"/>
          <a:ext cx="0" cy="0"/>
          <a:chOff x="13" y="55"/>
          <a:chExt cx="0" cy="0"/>
        </a:xfrm>
      </cdr:grpSpPr>
    </cdr:grpSp>
  </cdr:relSizeAnchor>
  <cdr:relSizeAnchor xmlns:cdr="http://schemas.openxmlformats.org/drawingml/2006/chartDrawing">
    <cdr:from>
      <cdr:x>0.0618</cdr:x>
      <cdr:y>0</cdr:y>
    </cdr:from>
    <cdr:to>
      <cdr:x>0.62437</cdr:x>
      <cdr:y>0.08975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5610" y="0"/>
          <a:ext cx="4602904" cy="37800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xmlns="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6"/>
          <a:ext cx="0" cy="0"/>
          <a:chOff x="13" y="66"/>
          <a:chExt cx="0" cy="0"/>
        </a:xfrm>
      </cdr:grpSpPr>
    </cdr:grpSp>
  </cdr:relSizeAnchor>
  <cdr:relSizeAnchor xmlns:cdr="http://schemas.openxmlformats.org/drawingml/2006/chartDrawing">
    <cdr:from>
      <cdr:x>0</cdr:x>
      <cdr:y>0</cdr:y>
    </cdr:from>
    <cdr:to>
      <cdr:x>0.56333</cdr:x>
      <cdr:y>0.07981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602879" cy="3779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1957" y="5007061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 smtClean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3" name="Rectangle 12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16699"/>
              </p:ext>
            </p:extLst>
          </p:nvPr>
        </p:nvGraphicFramePr>
        <p:xfrm>
          <a:off x="780453" y="2851930"/>
          <a:ext cx="10864291" cy="1992429"/>
        </p:xfrm>
        <a:graphic>
          <a:graphicData uri="http://schemas.openxmlformats.org/drawingml/2006/table">
            <a:tbl>
              <a:tblPr firstRow="1" bandRow="1">
                <a:solidFill>
                  <a:srgbClr val="FF66CC"/>
                </a:solidFill>
                <a:tableStyleId>{5C22544A-7EE6-4342-B048-85BDC9FD1C3A}</a:tableStyleId>
              </a:tblPr>
              <a:tblGrid>
                <a:gridCol w="1764469">
                  <a:extLst>
                    <a:ext uri="{9D8B030D-6E8A-4147-A177-3AD203B41FA5}">
                      <a16:colId xmlns:a16="http://schemas.microsoft.com/office/drawing/2014/main" xmlns="" val="913732662"/>
                    </a:ext>
                  </a:extLst>
                </a:gridCol>
                <a:gridCol w="1931377">
                  <a:extLst>
                    <a:ext uri="{9D8B030D-6E8A-4147-A177-3AD203B41FA5}">
                      <a16:colId xmlns:a16="http://schemas.microsoft.com/office/drawing/2014/main" xmlns="" val="2044489899"/>
                    </a:ext>
                  </a:extLst>
                </a:gridCol>
                <a:gridCol w="7168445">
                  <a:extLst>
                    <a:ext uri="{9D8B030D-6E8A-4147-A177-3AD203B41FA5}">
                      <a16:colId xmlns:a16="http://schemas.microsoft.com/office/drawing/2014/main" xmlns="" val="2848907714"/>
                    </a:ext>
                  </a:extLst>
                </a:gridCol>
              </a:tblGrid>
              <a:tr h="734053"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REGIUNE</a:t>
                      </a:r>
                      <a:r>
                        <a:rPr lang="ro-RO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 smtClean="0"/>
                    </a:p>
                    <a:p>
                      <a:pPr algn="ctr"/>
                      <a:r>
                        <a:rPr lang="ro-RO" dirty="0" smtClean="0"/>
                        <a:t>JUDEȚ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DESCRIERE ACHIZIȚII</a:t>
                      </a:r>
                      <a:r>
                        <a:rPr lang="ro-RO" dirty="0"/>
                        <a:t>	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2015302"/>
                  </a:ext>
                </a:extLst>
              </a:tr>
              <a:tr h="1258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 smtClean="0">
                          <a:effectLst/>
                        </a:rPr>
                        <a:t>NORD-VEST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8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BISTRIȚA-NĂSĂUD</a:t>
                      </a:r>
                      <a:endParaRPr lang="ro-R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Amplasare staţie de monitorizare (Trafic) (</a:t>
                      </a:r>
                      <a:r>
                        <a:rPr lang="ro-RO" sz="18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Municipiul Bistrița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b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o-RO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Instalare echipamente </a:t>
                      </a:r>
                      <a:r>
                        <a:rPr lang="it-IT" sz="18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prelevare </a:t>
                      </a:r>
                      <a:r>
                        <a:rPr lang="it-IT" sz="1800" b="1" u="none" strike="noStrike" smtClean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it-IT" sz="1800" b="1" u="none" strike="noStrike" baseline="-2500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it-IT" sz="1800" b="1" i="0" u="none" strike="noStrike" baseline="-25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29637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63C4F3-B810-42CE-9BCA-7CFB4C0D6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692983"/>
            <a:ext cx="2495550" cy="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6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1" y="1392083"/>
            <a:ext cx="7227949" cy="50693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4726" y="4275184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600" b="1" dirty="0" smtClean="0">
                <a:solidFill>
                  <a:srgbClr val="FF0000"/>
                </a:solidFill>
              </a:rPr>
              <a:t>BN-2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1693" y="4436432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4311" y="4449168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ro-RO" dirty="0" smtClean="0"/>
              <a:t>BN-2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2</a:t>
            </a:r>
            <a:r>
              <a:rPr lang="en-US" dirty="0" smtClean="0"/>
              <a:t>.</a:t>
            </a:r>
            <a:r>
              <a:rPr lang="ro-RO" dirty="0" smtClean="0"/>
              <a:t>3 și 2.4</a:t>
            </a:r>
            <a:r>
              <a:rPr lang="en-US" dirty="0" smtClean="0"/>
              <a:t>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1579" y="1721860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BN-2</a:t>
            </a:r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10443625" y="6633784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i="1" dirty="0" smtClean="0"/>
              <a:t>Sursa: Raport ICSI Iunie 2022</a:t>
            </a:r>
            <a:endParaRPr lang="en-US" sz="1000" i="1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758022" y="4367517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097" y="712358"/>
            <a:ext cx="4757456" cy="936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572" y="1751269"/>
            <a:ext cx="3846540" cy="48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422" y="849721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963050"/>
              </p:ext>
            </p:extLst>
          </p:nvPr>
        </p:nvGraphicFramePr>
        <p:xfrm>
          <a:off x="5586926" y="3736419"/>
          <a:ext cx="6383965" cy="292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3" y="1411005"/>
            <a:ext cx="5524500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63704"/>
              </p:ext>
            </p:extLst>
          </p:nvPr>
        </p:nvGraphicFramePr>
        <p:xfrm>
          <a:off x="558500" y="1016615"/>
          <a:ext cx="10515602" cy="2923714"/>
        </p:xfrm>
        <a:graphic>
          <a:graphicData uri="http://schemas.openxmlformats.org/drawingml/2006/table">
            <a:tbl>
              <a:tblPr/>
              <a:tblGrid>
                <a:gridCol w="1028093">
                  <a:extLst>
                    <a:ext uri="{9D8B030D-6E8A-4147-A177-3AD203B41FA5}">
                      <a16:colId xmlns:a16="http://schemas.microsoft.com/office/drawing/2014/main" xmlns="" val="1979326684"/>
                    </a:ext>
                  </a:extLst>
                </a:gridCol>
                <a:gridCol w="529691">
                  <a:extLst>
                    <a:ext uri="{9D8B030D-6E8A-4147-A177-3AD203B41FA5}">
                      <a16:colId xmlns:a16="http://schemas.microsoft.com/office/drawing/2014/main" xmlns="" val="1606034185"/>
                    </a:ext>
                  </a:extLst>
                </a:gridCol>
                <a:gridCol w="1028093">
                  <a:extLst>
                    <a:ext uri="{9D8B030D-6E8A-4147-A177-3AD203B41FA5}">
                      <a16:colId xmlns:a16="http://schemas.microsoft.com/office/drawing/2014/main" xmlns="" val="3198472374"/>
                    </a:ext>
                  </a:extLst>
                </a:gridCol>
                <a:gridCol w="670495">
                  <a:extLst>
                    <a:ext uri="{9D8B030D-6E8A-4147-A177-3AD203B41FA5}">
                      <a16:colId xmlns:a16="http://schemas.microsoft.com/office/drawing/2014/main" xmlns="" val="719680888"/>
                    </a:ext>
                  </a:extLst>
                </a:gridCol>
                <a:gridCol w="715195">
                  <a:extLst>
                    <a:ext uri="{9D8B030D-6E8A-4147-A177-3AD203B41FA5}">
                      <a16:colId xmlns:a16="http://schemas.microsoft.com/office/drawing/2014/main" xmlns="" val="3883998777"/>
                    </a:ext>
                  </a:extLst>
                </a:gridCol>
                <a:gridCol w="321838">
                  <a:extLst>
                    <a:ext uri="{9D8B030D-6E8A-4147-A177-3AD203B41FA5}">
                      <a16:colId xmlns:a16="http://schemas.microsoft.com/office/drawing/2014/main" xmlns="" val="3990023458"/>
                    </a:ext>
                  </a:extLst>
                </a:gridCol>
                <a:gridCol w="733075">
                  <a:extLst>
                    <a:ext uri="{9D8B030D-6E8A-4147-A177-3AD203B41FA5}">
                      <a16:colId xmlns:a16="http://schemas.microsoft.com/office/drawing/2014/main" xmlns="" val="134786246"/>
                    </a:ext>
                  </a:extLst>
                </a:gridCol>
                <a:gridCol w="733075">
                  <a:extLst>
                    <a:ext uri="{9D8B030D-6E8A-4147-A177-3AD203B41FA5}">
                      <a16:colId xmlns:a16="http://schemas.microsoft.com/office/drawing/2014/main" xmlns="" val="797269617"/>
                    </a:ext>
                  </a:extLst>
                </a:gridCol>
                <a:gridCol w="590036">
                  <a:extLst>
                    <a:ext uri="{9D8B030D-6E8A-4147-A177-3AD203B41FA5}">
                      <a16:colId xmlns:a16="http://schemas.microsoft.com/office/drawing/2014/main" xmlns="" val="2397535945"/>
                    </a:ext>
                  </a:extLst>
                </a:gridCol>
                <a:gridCol w="429117">
                  <a:extLst>
                    <a:ext uri="{9D8B030D-6E8A-4147-A177-3AD203B41FA5}">
                      <a16:colId xmlns:a16="http://schemas.microsoft.com/office/drawing/2014/main" xmlns="" val="1064880965"/>
                    </a:ext>
                  </a:extLst>
                </a:gridCol>
                <a:gridCol w="321838">
                  <a:extLst>
                    <a:ext uri="{9D8B030D-6E8A-4147-A177-3AD203B41FA5}">
                      <a16:colId xmlns:a16="http://schemas.microsoft.com/office/drawing/2014/main" xmlns="" val="2232537315"/>
                    </a:ext>
                  </a:extLst>
                </a:gridCol>
                <a:gridCol w="733075">
                  <a:extLst>
                    <a:ext uri="{9D8B030D-6E8A-4147-A177-3AD203B41FA5}">
                      <a16:colId xmlns:a16="http://schemas.microsoft.com/office/drawing/2014/main" xmlns="" val="2175942525"/>
                    </a:ext>
                  </a:extLst>
                </a:gridCol>
                <a:gridCol w="733075">
                  <a:extLst>
                    <a:ext uri="{9D8B030D-6E8A-4147-A177-3AD203B41FA5}">
                      <a16:colId xmlns:a16="http://schemas.microsoft.com/office/drawing/2014/main" xmlns="" val="1340062109"/>
                    </a:ext>
                  </a:extLst>
                </a:gridCol>
                <a:gridCol w="661555">
                  <a:extLst>
                    <a:ext uri="{9D8B030D-6E8A-4147-A177-3AD203B41FA5}">
                      <a16:colId xmlns:a16="http://schemas.microsoft.com/office/drawing/2014/main" xmlns="" val="3221640638"/>
                    </a:ext>
                  </a:extLst>
                </a:gridCol>
                <a:gridCol w="429117">
                  <a:extLst>
                    <a:ext uri="{9D8B030D-6E8A-4147-A177-3AD203B41FA5}">
                      <a16:colId xmlns:a16="http://schemas.microsoft.com/office/drawing/2014/main" xmlns="" val="1910279579"/>
                    </a:ext>
                  </a:extLst>
                </a:gridCol>
                <a:gridCol w="429117">
                  <a:extLst>
                    <a:ext uri="{9D8B030D-6E8A-4147-A177-3AD203B41FA5}">
                      <a16:colId xmlns:a16="http://schemas.microsoft.com/office/drawing/2014/main" xmlns="" val="3939037873"/>
                    </a:ext>
                  </a:extLst>
                </a:gridCol>
                <a:gridCol w="429117">
                  <a:extLst>
                    <a:ext uri="{9D8B030D-6E8A-4147-A177-3AD203B41FA5}">
                      <a16:colId xmlns:a16="http://schemas.microsoft.com/office/drawing/2014/main" xmlns="" val="2418554901"/>
                    </a:ext>
                  </a:extLst>
                </a:gridCol>
              </a:tblGrid>
              <a:tr h="377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413843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564140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831777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288013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063649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2081386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1147001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1059343"/>
                  </a:ext>
                </a:extLst>
              </a:tr>
              <a:tr h="244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705179"/>
                  </a:ext>
                </a:extLst>
              </a:tr>
              <a:tr h="244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618304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6171728"/>
                  </a:ext>
                </a:extLst>
              </a:tr>
              <a:tr h="2443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4477702"/>
                  </a:ext>
                </a:extLst>
              </a:tr>
              <a:tr h="244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6810350"/>
                  </a:ext>
                </a:extLst>
              </a:tr>
              <a:tr h="244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591002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5173174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502901"/>
              </p:ext>
            </p:extLst>
          </p:nvPr>
        </p:nvGraphicFramePr>
        <p:xfrm>
          <a:off x="3722145" y="4068144"/>
          <a:ext cx="7581923" cy="269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6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0643"/>
              </p:ext>
            </p:extLst>
          </p:nvPr>
        </p:nvGraphicFramePr>
        <p:xfrm>
          <a:off x="169559" y="978880"/>
          <a:ext cx="6102149" cy="266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357967"/>
              </p:ext>
            </p:extLst>
          </p:nvPr>
        </p:nvGraphicFramePr>
        <p:xfrm>
          <a:off x="6142616" y="3474721"/>
          <a:ext cx="5932125" cy="322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81308" y="3646842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1832" y="6331341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0315" y="1086522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/>
              <a:t>Perioada de iarnă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42040" y="2563983"/>
            <a:ext cx="44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o-RO" b="1" i="1" dirty="0"/>
              <a:t>Perioada de vară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 </a:t>
            </a:r>
            <a:endParaRPr lang="en-US" b="1" baseline="-25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</a:t>
            </a:r>
            <a:r>
              <a:rPr lang="ro-RO" b="1" dirty="0" smtClean="0">
                <a:solidFill>
                  <a:schemeClr val="tx1"/>
                </a:solidFill>
              </a:rPr>
              <a:t>prezentarea grafică </a:t>
            </a:r>
            <a:r>
              <a:rPr lang="ro-RO" b="1" dirty="0">
                <a:solidFill>
                  <a:schemeClr val="tx1"/>
                </a:solidFill>
              </a:rPr>
              <a:t>comparativă pentru </a:t>
            </a:r>
            <a:r>
              <a:rPr lang="ro-RO" b="1" dirty="0" smtClean="0">
                <a:solidFill>
                  <a:schemeClr val="tx1"/>
                </a:solidFill>
              </a:rPr>
              <a:t>amplasamentele propuse a mediilor valorilor zilnice pentru toate cele 4 campanii (12 zile) pentru 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190169" y="3583906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729470" y="3587965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266836" y="3577496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0075605" y="4851448"/>
            <a:ext cx="18136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I – industrial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9830622" y="3842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0" name="TextBox 59"/>
          <p:cNvSpPr txBox="1"/>
          <p:nvPr/>
        </p:nvSpPr>
        <p:spPr>
          <a:xfrm>
            <a:off x="10441568" y="38427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1" name="TextBox 60"/>
          <p:cNvSpPr txBox="1"/>
          <p:nvPr/>
        </p:nvSpPr>
        <p:spPr>
          <a:xfrm>
            <a:off x="10968843" y="38184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7681285" y="3862152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313045" y="3475919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509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2,5</a:t>
            </a:r>
            <a:r>
              <a:rPr lang="ro-RO" b="1" dirty="0" smtClean="0">
                <a:solidFill>
                  <a:srgbClr val="7030A0"/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9691" y="6012765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2,5</a:t>
            </a:r>
            <a:r>
              <a:rPr lang="ro-RO" b="1" u="sng" dirty="0" smtClean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nu coincid </a:t>
            </a:r>
            <a:r>
              <a:rPr lang="ro-RO" b="1" dirty="0">
                <a:solidFill>
                  <a:schemeClr val="tx1"/>
                </a:solidFill>
              </a:rPr>
              <a:t>pentru cei doi </a:t>
            </a:r>
            <a:r>
              <a:rPr lang="ro-RO" b="1" dirty="0" smtClean="0">
                <a:solidFill>
                  <a:schemeClr val="tx1"/>
                </a:solidFill>
              </a:rPr>
              <a:t>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10</a:t>
            </a:r>
            <a:r>
              <a:rPr lang="ro-RO" b="1" u="sng" dirty="0" smtClean="0">
                <a:solidFill>
                  <a:schemeClr val="tx1"/>
                </a:solidFill>
              </a:rPr>
              <a:t> și PM</a:t>
            </a:r>
            <a:r>
              <a:rPr lang="ro-RO" b="1" u="sng" baseline="-25000" dirty="0" smtClean="0">
                <a:solidFill>
                  <a:schemeClr val="tx1"/>
                </a:solidFill>
              </a:rPr>
              <a:t>2,5</a:t>
            </a:r>
            <a:r>
              <a:rPr lang="ro-RO" b="1" u="sng" dirty="0" smtClean="0">
                <a:solidFill>
                  <a:schemeClr val="tx1"/>
                </a:solidFill>
              </a:rPr>
              <a:t> </a:t>
            </a:r>
            <a:r>
              <a:rPr lang="ro-RO" b="1" dirty="0" smtClean="0">
                <a:solidFill>
                  <a:schemeClr val="tx1"/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tx1"/>
                </a:solidFill>
              </a:rPr>
              <a:t>coincid</a:t>
            </a:r>
            <a:r>
              <a:rPr lang="ro-RO" b="1" dirty="0" smtClean="0">
                <a:solidFill>
                  <a:schemeClr val="tx1"/>
                </a:solidFill>
              </a:rPr>
              <a:t> pentru cei doi indicatori)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429" y="4735493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86" y="1311339"/>
            <a:ext cx="6333807" cy="491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22" y="192424"/>
            <a:ext cx="516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>
                <a:solidFill>
                  <a:srgbClr val="0070C0"/>
                </a:solidFill>
              </a:rPr>
              <a:t>Zona de evaluare a calității aerului </a:t>
            </a:r>
            <a:r>
              <a:rPr lang="ro-RO" b="1" dirty="0" smtClean="0">
                <a:solidFill>
                  <a:srgbClr val="0070C0"/>
                </a:solidFill>
              </a:rPr>
              <a:t>BISTRIȚA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Municipiul Bistrița Năsăud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BN1, BN2, BN3</a:t>
            </a:r>
          </a:p>
        </p:txBody>
      </p:sp>
      <p:sp>
        <p:nvSpPr>
          <p:cNvPr id="5" name="Rectangle 4"/>
          <p:cNvSpPr/>
          <p:nvPr/>
        </p:nvSpPr>
        <p:spPr>
          <a:xfrm>
            <a:off x="9361687" y="699714"/>
            <a:ext cx="264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Loca</a:t>
            </a:r>
            <a:r>
              <a:rPr lang="ro-RO" b="1" dirty="0" smtClean="0">
                <a:solidFill>
                  <a:srgbClr val="0070C0"/>
                </a:solidFill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</a:rPr>
              <a:t>ia</a:t>
            </a:r>
            <a:r>
              <a:rPr lang="en-US" b="1" dirty="0" smtClean="0">
                <a:solidFill>
                  <a:srgbClr val="0070C0"/>
                </a:solidFill>
              </a:rPr>
              <a:t> 1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en-US" dirty="0" smtClean="0"/>
              <a:t>Bd</a:t>
            </a:r>
            <a:r>
              <a:rPr lang="en-US" dirty="0"/>
              <a:t>. </a:t>
            </a:r>
            <a:r>
              <a:rPr lang="en-US" dirty="0" err="1"/>
              <a:t>Republicii</a:t>
            </a:r>
            <a:r>
              <a:rPr lang="en-US" dirty="0"/>
              <a:t>, </a:t>
            </a:r>
            <a:r>
              <a:rPr lang="en-US" dirty="0" err="1"/>
              <a:t>nr</a:t>
            </a:r>
            <a:r>
              <a:rPr lang="en-US" dirty="0"/>
              <a:t>. 21A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14" y="1229634"/>
            <a:ext cx="257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2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en-US" dirty="0" smtClean="0"/>
              <a:t>Bd</a:t>
            </a:r>
            <a:r>
              <a:rPr lang="en-US" dirty="0"/>
              <a:t>. </a:t>
            </a:r>
            <a:r>
              <a:rPr lang="en-US" dirty="0" err="1"/>
              <a:t>Independenței</a:t>
            </a:r>
            <a:r>
              <a:rPr lang="en-US" dirty="0"/>
              <a:t>, </a:t>
            </a:r>
            <a:r>
              <a:rPr lang="en-US" dirty="0" err="1"/>
              <a:t>nr</a:t>
            </a:r>
            <a:r>
              <a:rPr lang="en-US" dirty="0"/>
              <a:t>. 28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02" y="3211516"/>
            <a:ext cx="271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en-US" dirty="0" err="1" smtClean="0"/>
              <a:t>Calea</a:t>
            </a:r>
            <a:r>
              <a:rPr lang="en-US" dirty="0" smtClean="0"/>
              <a:t> </a:t>
            </a:r>
            <a:r>
              <a:rPr lang="en-US" dirty="0" err="1"/>
              <a:t>Moldovei</a:t>
            </a:r>
            <a:r>
              <a:rPr lang="en-US" dirty="0"/>
              <a:t>, </a:t>
            </a:r>
            <a:r>
              <a:rPr lang="en-US" dirty="0" err="1"/>
              <a:t>nr</a:t>
            </a:r>
            <a:r>
              <a:rPr lang="en-US" dirty="0"/>
              <a:t>. 22</a:t>
            </a: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2622435" y="1552800"/>
            <a:ext cx="2881205" cy="1807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1445671" y="3857847"/>
            <a:ext cx="3061496" cy="476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7691785" y="1022880"/>
            <a:ext cx="1669902" cy="12044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8-Point Star 15"/>
          <p:cNvSpPr/>
          <p:nvPr/>
        </p:nvSpPr>
        <p:spPr>
          <a:xfrm>
            <a:off x="1772394" y="505586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2609268" y="506869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3390282" y="5049948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4201167" y="5062044"/>
            <a:ext cx="612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0" name="8-Point Star 19"/>
          <p:cNvSpPr/>
          <p:nvPr/>
        </p:nvSpPr>
        <p:spPr>
          <a:xfrm>
            <a:off x="5008170" y="5068695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21" name="8-Point Star 20"/>
          <p:cNvSpPr/>
          <p:nvPr/>
        </p:nvSpPr>
        <p:spPr>
          <a:xfrm>
            <a:off x="5853340" y="506204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22" name="8-Point Star 21"/>
          <p:cNvSpPr/>
          <p:nvPr/>
        </p:nvSpPr>
        <p:spPr>
          <a:xfrm>
            <a:off x="1781180" y="605616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2622435" y="603601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24" name="8-Point Star 23"/>
          <p:cNvSpPr/>
          <p:nvPr/>
        </p:nvSpPr>
        <p:spPr>
          <a:xfrm>
            <a:off x="3477526" y="5958457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25" name="8-Point Star 24"/>
          <p:cNvSpPr/>
          <p:nvPr/>
        </p:nvSpPr>
        <p:spPr>
          <a:xfrm>
            <a:off x="4257102" y="5970553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020258" y="596527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5875349" y="5936479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522" y="5500434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</a:t>
            </a:r>
          </a:p>
          <a:p>
            <a:r>
              <a:rPr lang="ro-RO" b="1" dirty="0" smtClean="0"/>
              <a:t>Campaniilor</a:t>
            </a:r>
          </a:p>
          <a:p>
            <a:r>
              <a:rPr lang="ro-RO" b="1" dirty="0" smtClean="0"/>
              <a:t>CI, CII, CIII, CIV</a:t>
            </a:r>
            <a:endParaRPr lang="en-US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958984" y="512141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929796" y="596198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25654"/>
              </p:ext>
            </p:extLst>
          </p:nvPr>
        </p:nvGraphicFramePr>
        <p:xfrm>
          <a:off x="8947647" y="2803623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:a16="http://schemas.microsoft.com/office/drawing/2014/main" xmlns="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xmlns="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:a16="http://schemas.microsoft.com/office/drawing/2014/main" xmlns="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:a16="http://schemas.microsoft.com/office/drawing/2014/main" xmlns="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233420"/>
                  </a:ext>
                </a:extLst>
              </a:tr>
            </a:tbl>
          </a:graphicData>
        </a:graphic>
      </p:graphicFrame>
      <p:sp>
        <p:nvSpPr>
          <p:cNvPr id="33" name="8-Point Star 32"/>
          <p:cNvSpPr/>
          <p:nvPr/>
        </p:nvSpPr>
        <p:spPr>
          <a:xfrm>
            <a:off x="9224350" y="3684955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10825127" y="2953563"/>
            <a:ext cx="251269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5" name="8-Point Star 34"/>
          <p:cNvSpPr/>
          <p:nvPr/>
        </p:nvSpPr>
        <p:spPr>
          <a:xfrm>
            <a:off x="9949948" y="2950915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11126155" y="3359883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37" name="TextBox 36"/>
          <p:cNvSpPr txBox="1"/>
          <p:nvPr/>
        </p:nvSpPr>
        <p:spPr>
          <a:xfrm>
            <a:off x="8790357" y="210607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7389" y="3652580"/>
            <a:ext cx="7104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Cele mai mari concentrații au fost obținute în perioada de iarnă, la toate locațiile (luna februarie);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BN2;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Pentru locațiile BN1 și BN3 concentrațiile medii au valori apropiate (33,98 µg/m</a:t>
            </a:r>
            <a:r>
              <a:rPr lang="ro-RO" baseline="30000" dirty="0" smtClean="0"/>
              <a:t>3</a:t>
            </a:r>
            <a:r>
              <a:rPr lang="ro-RO" dirty="0" smtClean="0"/>
              <a:t>, 34,78 µg/m</a:t>
            </a:r>
            <a:r>
              <a:rPr lang="ro-RO" baseline="30000" dirty="0" smtClean="0"/>
              <a:t>3 </a:t>
            </a:r>
            <a:r>
              <a:rPr lang="ro-RO" dirty="0" smtClean="0"/>
              <a:t>) ceea ce indică o bună reprezentativitate a locațiilor </a:t>
            </a:r>
            <a:r>
              <a:rPr lang="ro-RO" dirty="0"/>
              <a:t>propuse </a:t>
            </a:r>
            <a:r>
              <a:rPr lang="ro-RO" dirty="0" smtClean="0"/>
              <a:t>(BN1 </a:t>
            </a:r>
            <a:r>
              <a:rPr lang="ro-RO" dirty="0"/>
              <a:t>și </a:t>
            </a:r>
            <a:r>
              <a:rPr lang="ro-RO" dirty="0" smtClean="0"/>
              <a:t>BN3);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BN3.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92810"/>
              </p:ext>
            </p:extLst>
          </p:nvPr>
        </p:nvGraphicFramePr>
        <p:xfrm>
          <a:off x="216929" y="1282154"/>
          <a:ext cx="3894549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5585"/>
              </p:ext>
            </p:extLst>
          </p:nvPr>
        </p:nvGraphicFramePr>
        <p:xfrm>
          <a:off x="4264429" y="1282154"/>
          <a:ext cx="3840479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46898"/>
              </p:ext>
            </p:extLst>
          </p:nvPr>
        </p:nvGraphicFramePr>
        <p:xfrm>
          <a:off x="8257859" y="1282154"/>
          <a:ext cx="3840479" cy="208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843915"/>
              </p:ext>
            </p:extLst>
          </p:nvPr>
        </p:nvGraphicFramePr>
        <p:xfrm>
          <a:off x="216929" y="3587784"/>
          <a:ext cx="4554576" cy="304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37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64857"/>
              </p:ext>
            </p:extLst>
          </p:nvPr>
        </p:nvGraphicFramePr>
        <p:xfrm>
          <a:off x="266700" y="476655"/>
          <a:ext cx="11674366" cy="631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8-Point Star 5"/>
          <p:cNvSpPr/>
          <p:nvPr/>
        </p:nvSpPr>
        <p:spPr>
          <a:xfrm>
            <a:off x="10993015" y="2670536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7" name="8-Point Star 6"/>
          <p:cNvSpPr/>
          <p:nvPr/>
        </p:nvSpPr>
        <p:spPr>
          <a:xfrm>
            <a:off x="7583256" y="2670536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8" name="8-Point Star 7"/>
          <p:cNvSpPr/>
          <p:nvPr/>
        </p:nvSpPr>
        <p:spPr>
          <a:xfrm>
            <a:off x="1012208" y="2670536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5046290" y="2670536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5098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2560" y="3652580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Cele mai mari concentrații au fost obținute în perioada de iarnă, la toate locațiile (cu valorile maxime în luna noiembrie);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BN2;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Pentru locațiile BN1 și BN3 concentrațiile medii au valori apropiate (25,43 µg/m</a:t>
            </a:r>
            <a:r>
              <a:rPr lang="ro-RO" baseline="30000" dirty="0" smtClean="0"/>
              <a:t>3</a:t>
            </a:r>
            <a:r>
              <a:rPr lang="ro-RO" dirty="0" smtClean="0"/>
              <a:t>, 25,65 µg/m</a:t>
            </a:r>
            <a:r>
              <a:rPr lang="ro-RO" baseline="30000" dirty="0" smtClean="0"/>
              <a:t>3 </a:t>
            </a:r>
            <a:r>
              <a:rPr lang="ro-RO" dirty="0" smtClean="0"/>
              <a:t>) ceea ce indică o bună reprezentativitate</a:t>
            </a:r>
            <a:endParaRPr lang="ro-RO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28288"/>
              </p:ext>
            </p:extLst>
          </p:nvPr>
        </p:nvGraphicFramePr>
        <p:xfrm>
          <a:off x="216929" y="1239480"/>
          <a:ext cx="381022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944865"/>
              </p:ext>
            </p:extLst>
          </p:nvPr>
        </p:nvGraphicFramePr>
        <p:xfrm>
          <a:off x="4182322" y="1239480"/>
          <a:ext cx="3862451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71841"/>
              </p:ext>
            </p:extLst>
          </p:nvPr>
        </p:nvGraphicFramePr>
        <p:xfrm>
          <a:off x="8199943" y="1239480"/>
          <a:ext cx="3862451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354742"/>
              </p:ext>
            </p:extLst>
          </p:nvPr>
        </p:nvGraphicFramePr>
        <p:xfrm>
          <a:off x="216929" y="3554760"/>
          <a:ext cx="4695539" cy="291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55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868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la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loca</a:t>
            </a:r>
            <a:r>
              <a:rPr lang="ro-RO" dirty="0" smtClean="0"/>
              <a:t>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BN2;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Pentru </a:t>
            </a:r>
            <a:r>
              <a:rPr lang="ro-RO" dirty="0" smtClean="0"/>
              <a:t>cele trei locații concentrațiile </a:t>
            </a:r>
            <a:r>
              <a:rPr lang="ro-RO" dirty="0"/>
              <a:t>medii au valori apropiate </a:t>
            </a:r>
            <a:r>
              <a:rPr lang="ro-RO" dirty="0" smtClean="0"/>
              <a:t>(1,59 ng/m</a:t>
            </a:r>
            <a:r>
              <a:rPr lang="ro-RO" baseline="30000" dirty="0" smtClean="0"/>
              <a:t>3</a:t>
            </a:r>
            <a:r>
              <a:rPr lang="ro-RO" dirty="0"/>
              <a:t>, 1,66 ng/m</a:t>
            </a:r>
            <a:r>
              <a:rPr lang="ro-RO" baseline="30000" dirty="0"/>
              <a:t>3 </a:t>
            </a:r>
            <a:r>
              <a:rPr lang="ro-RO" dirty="0" smtClean="0"/>
              <a:t>1,76 ng/m</a:t>
            </a:r>
            <a:r>
              <a:rPr lang="ro-RO" baseline="30000" dirty="0" smtClean="0"/>
              <a:t>3 </a:t>
            </a:r>
            <a:r>
              <a:rPr lang="ro-RO" dirty="0"/>
              <a:t>) ceea ce </a:t>
            </a:r>
            <a:r>
              <a:rPr lang="ro-RO" dirty="0" smtClean="0"/>
              <a:t>poate indica </a:t>
            </a:r>
            <a:r>
              <a:rPr lang="ro-RO" dirty="0"/>
              <a:t>o bună </a:t>
            </a:r>
            <a:r>
              <a:rPr lang="ro-RO" dirty="0" smtClean="0"/>
              <a:t>reprezentativitate</a:t>
            </a:r>
            <a:endParaRPr lang="ro-RO" dirty="0">
              <a:solidFill>
                <a:srgbClr val="FFFF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982329"/>
              </p:ext>
            </p:extLst>
          </p:nvPr>
        </p:nvGraphicFramePr>
        <p:xfrm>
          <a:off x="174605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979504"/>
              </p:ext>
            </p:extLst>
          </p:nvPr>
        </p:nvGraphicFramePr>
        <p:xfrm>
          <a:off x="4202102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9500"/>
              </p:ext>
            </p:extLst>
          </p:nvPr>
        </p:nvGraphicFramePr>
        <p:xfrm>
          <a:off x="8203021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570778"/>
              </p:ext>
            </p:extLst>
          </p:nvPr>
        </p:nvGraphicFramePr>
        <p:xfrm>
          <a:off x="174605" y="3561044"/>
          <a:ext cx="5067955" cy="297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1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07227"/>
              </p:ext>
            </p:extLst>
          </p:nvPr>
        </p:nvGraphicFramePr>
        <p:xfrm>
          <a:off x="2977295" y="4345792"/>
          <a:ext cx="433108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363">
                  <a:extLst>
                    <a:ext uri="{9D8B030D-6E8A-4147-A177-3AD203B41FA5}">
                      <a16:colId xmlns:a16="http://schemas.microsoft.com/office/drawing/2014/main" xmlns="" val="2237424392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xmlns="" val="2951162878"/>
                    </a:ext>
                  </a:extLst>
                </a:gridCol>
                <a:gridCol w="724218">
                  <a:extLst>
                    <a:ext uri="{9D8B030D-6E8A-4147-A177-3AD203B41FA5}">
                      <a16:colId xmlns:a16="http://schemas.microsoft.com/office/drawing/2014/main" xmlns="" val="4274124013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xmlns="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xmlns="" val="3068615697"/>
                    </a:ext>
                  </a:extLst>
                </a:gridCol>
                <a:gridCol w="692849">
                  <a:extLst>
                    <a:ext uri="{9D8B030D-6E8A-4147-A177-3AD203B41FA5}">
                      <a16:colId xmlns:a16="http://schemas.microsoft.com/office/drawing/2014/main" xmlns="" val="1880844019"/>
                    </a:ext>
                  </a:extLst>
                </a:gridCol>
              </a:tblGrid>
              <a:tr h="263928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Nr.zi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048942"/>
                  </a:ext>
                </a:extLst>
              </a:tr>
              <a:tr h="139237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BN1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34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u="none" strike="noStrike" dirty="0" smtClean="0">
                          <a:effectLst/>
                        </a:rPr>
                        <a:t>BN2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u="none" strike="noStrike" dirty="0" smtClean="0">
                          <a:effectLst/>
                        </a:rPr>
                        <a:t>BN3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81373" y="5046396"/>
            <a:ext cx="2895922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BN-2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216929" y="1527222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3" y="2693651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09871"/>
              </p:ext>
            </p:extLst>
          </p:nvPr>
        </p:nvGraphicFramePr>
        <p:xfrm>
          <a:off x="3623810" y="340906"/>
          <a:ext cx="6705600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2633555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9999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99067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8577934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9211619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1506907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479124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3637562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5407467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011548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93787100"/>
                    </a:ext>
                  </a:extLst>
                </a:gridCol>
              </a:tblGrid>
              <a:tr h="1162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02910350"/>
                  </a:ext>
                </a:extLst>
              </a:tr>
              <a:tr h="114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7600304"/>
                  </a:ext>
                </a:extLst>
              </a:tr>
              <a:tr h="12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2154785"/>
                  </a:ext>
                </a:extLst>
              </a:tr>
              <a:tr h="139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42.58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10012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86.68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701849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64562"/>
              </p:ext>
            </p:extLst>
          </p:nvPr>
        </p:nvGraphicFramePr>
        <p:xfrm>
          <a:off x="3623810" y="1503178"/>
          <a:ext cx="6705600" cy="891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96927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0495591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505729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91545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7371737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930873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236581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6299306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8256906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2949391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53780350"/>
                    </a:ext>
                  </a:extLst>
                </a:gridCol>
              </a:tblGrid>
              <a:tr h="972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997751"/>
                  </a:ext>
                </a:extLst>
              </a:tr>
              <a:tr h="182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1809171"/>
                  </a:ext>
                </a:extLst>
              </a:tr>
              <a:tr h="126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5611232"/>
                  </a:ext>
                </a:extLst>
              </a:tr>
              <a:tr h="114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3932620"/>
                  </a:ext>
                </a:extLst>
              </a:tr>
              <a:tr h="73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72.37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164335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04790"/>
              </p:ext>
            </p:extLst>
          </p:nvPr>
        </p:nvGraphicFramePr>
        <p:xfrm>
          <a:off x="10653104" y="1148848"/>
          <a:ext cx="1219200" cy="708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6545457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32411741"/>
                    </a:ext>
                  </a:extLst>
                </a:gridCol>
              </a:tblGrid>
              <a:tr h="1536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PM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2,5</a:t>
                      </a:r>
                      <a:r>
                        <a:rPr lang="en-US" sz="1100" u="none" strike="noStrike" dirty="0" smtClean="0">
                          <a:effectLst/>
                        </a:rPr>
                        <a:t>/PM</a:t>
                      </a:r>
                      <a:r>
                        <a:rPr lang="en-US" sz="1100" u="none" strike="noStrike" baseline="-25000" dirty="0" smtClean="0">
                          <a:effectLst/>
                        </a:rPr>
                        <a:t>10</a:t>
                      </a:r>
                      <a:endParaRPr lang="en-US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7685449"/>
                  </a:ext>
                </a:extLst>
              </a:tr>
              <a:tr h="102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</a:t>
                      </a:r>
                      <a:r>
                        <a:rPr lang="ro-RO" sz="1100" u="none" strike="noStrike" dirty="0" smtClean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644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2133433"/>
                  </a:ext>
                </a:extLst>
              </a:tr>
              <a:tr h="59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0.7</a:t>
                      </a:r>
                      <a:r>
                        <a:rPr lang="ro-RO" sz="1100" u="none" strike="noStrike" dirty="0" smtClean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7150177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137" y="3282018"/>
            <a:ext cx="4706007" cy="24958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63413" y="5851347"/>
            <a:ext cx="3230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i="1" dirty="0" smtClean="0"/>
              <a:t>Sursa: </a:t>
            </a:r>
            <a:r>
              <a:rPr lang="en-US" sz="1200" i="1" dirty="0" err="1" smtClean="0"/>
              <a:t>Raport</a:t>
            </a:r>
            <a:r>
              <a:rPr lang="en-US" sz="1200" i="1" dirty="0" smtClean="0"/>
              <a:t> </a:t>
            </a:r>
            <a:r>
              <a:rPr lang="en-US" sz="1200" i="1" dirty="0"/>
              <a:t>ICSI </a:t>
            </a:r>
            <a:r>
              <a:rPr lang="en-US" sz="1200" i="1" dirty="0" err="1"/>
              <a:t>Martie</a:t>
            </a:r>
            <a:r>
              <a:rPr lang="en-US" sz="1200" i="1" dirty="0"/>
              <a:t> 2021 CR2 </a:t>
            </a:r>
            <a:r>
              <a:rPr lang="en-US" sz="1200" i="1" dirty="0" err="1"/>
              <a:t>ctr</a:t>
            </a:r>
            <a:r>
              <a:rPr lang="en-US" sz="1200" i="1" dirty="0"/>
              <a:t> 385 POIM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27646"/>
              </p:ext>
            </p:extLst>
          </p:nvPr>
        </p:nvGraphicFramePr>
        <p:xfrm>
          <a:off x="3623810" y="2693651"/>
          <a:ext cx="4214810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:a16="http://schemas.microsoft.com/office/drawing/2014/main" xmlns="" val="257382915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11336955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87809608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321884727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204985274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1574931852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11897981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296694706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3472948818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xmlns="" val="369780201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xmlns="" val="401562542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4821150"/>
                  </a:ext>
                </a:extLst>
              </a:tr>
              <a:tr h="11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2663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1936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4697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3437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1558</Words>
  <Application>Microsoft Office PowerPoint</Application>
  <PresentationFormat>Widescreen</PresentationFormat>
  <Paragraphs>583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87</cp:revision>
  <dcterms:created xsi:type="dcterms:W3CDTF">2022-01-26T07:33:02Z</dcterms:created>
  <dcterms:modified xsi:type="dcterms:W3CDTF">2023-04-12T14:23:28Z</dcterms:modified>
</cp:coreProperties>
</file>