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ACA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ACA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ACAU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BACAU_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ACA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BC1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EE-415C-A319-E4CE3746EE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EE-415C-A319-E4CE3746EE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EE-415C-A319-E4CE3746EE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EE-415C-A319-E4CE3746EE9B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EE-415C-A319-E4CE3746EE9B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PM'!$Z$4)</c:f>
              <c:numCache>
                <c:formatCode>0.00</c:formatCode>
                <c:ptCount val="4"/>
                <c:pt idx="0">
                  <c:v>21.286231884058644</c:v>
                </c:pt>
                <c:pt idx="1">
                  <c:v>26.268115942029112</c:v>
                </c:pt>
                <c:pt idx="2">
                  <c:v>19.655797101449828</c:v>
                </c:pt>
                <c:pt idx="3">
                  <c:v>15.489130434782512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EE-415C-A319-E4CE3746EE9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0EE-415C-A319-E4CE3746EE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0EE-415C-A319-E4CE3746EE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0EE-415C-A319-E4CE3746EE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0EE-415C-A319-E4CE3746EE9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PM'!$Z$5)</c:f>
              <c:numCache>
                <c:formatCode>0.00</c:formatCode>
                <c:ptCount val="4"/>
                <c:pt idx="0">
                  <c:v>19.836956521738355</c:v>
                </c:pt>
                <c:pt idx="1">
                  <c:v>26.539855072463663</c:v>
                </c:pt>
                <c:pt idx="2">
                  <c:v>25.978260869565556</c:v>
                </c:pt>
                <c:pt idx="3">
                  <c:v>25.181159420289898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0EE-415C-A319-E4CE3746EE9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0EE-415C-A319-E4CE3746EE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0EE-415C-A319-E4CE3746EE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0EE-415C-A319-E4CE3746EE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0EE-415C-A319-E4CE3746EE9B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EE-415C-A319-E4CE3746EE9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PM'!$Z$6)</c:f>
              <c:numCache>
                <c:formatCode>0.00</c:formatCode>
                <c:ptCount val="4"/>
                <c:pt idx="0">
                  <c:v>18.749999999999645</c:v>
                </c:pt>
                <c:pt idx="1">
                  <c:v>28.079710144927461</c:v>
                </c:pt>
                <c:pt idx="2">
                  <c:v>44.565217391304166</c:v>
                </c:pt>
                <c:pt idx="3">
                  <c:v>27.898550724637932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0EE-415C-A319-E4CE3746E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91536"/>
        <c:axId val="197690360"/>
      </c:barChart>
      <c:catAx>
        <c:axId val="19769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90360"/>
        <c:crosses val="autoZero"/>
        <c:auto val="1"/>
        <c:lblAlgn val="ctr"/>
        <c:lblOffset val="100"/>
        <c:noMultiLvlLbl val="0"/>
      </c:catAx>
      <c:valAx>
        <c:axId val="1976903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BC2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98-462B-8090-E1ECA76D65B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98-462B-8090-E1ECA76D65B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98-462B-8090-E1ECA76D65B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98-462B-8090-E1ECA76D65BD}"/>
              </c:ext>
            </c:extLst>
          </c:dPt>
          <c:val>
            <c:numRef>
              <c:f>'[Final CENTRALIZARE REZULTATE CAMPANII BaP BACAU.xlsx]centralizare rezultate PM_RNMCA'!$E$7,'[Final CENTRALIZARE REZULTATE CAMPANII BaP BACAU.xlsx]centralizare rezultate PM_RNMCA'!$K$7,'[Final CENTRALIZARE REZULTATE CAMPANII BaP BACAU.xlsx]centralizare rezultate PM_RNMCA'!$Q$7,'[Final CENTRALIZARE REZULTATE CAMPANII BaP BACAU.xlsx]centralizare rezultate PM_RNMCA'!$W$7</c:f>
              <c:numCache>
                <c:formatCode>General</c:formatCode>
                <c:ptCount val="4"/>
                <c:pt idx="0">
                  <c:v>0.20229446702094406</c:v>
                </c:pt>
                <c:pt idx="1">
                  <c:v>0.5375833333333333</c:v>
                </c:pt>
                <c:pt idx="2" formatCode="0.00">
                  <c:v>0.36</c:v>
                </c:pt>
                <c:pt idx="3">
                  <c:v>0.64149069185884966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198-462B-8090-E1ECA76D65B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198-462B-8090-E1ECA76D65B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198-462B-8090-E1ECA76D65B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198-462B-8090-E1ECA76D65B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198-462B-8090-E1ECA76D65BD}"/>
              </c:ext>
            </c:extLst>
          </c:dPt>
          <c:val>
            <c:numRef>
              <c:f>'[Final CENTRALIZARE REZULTATE CAMPANII BaP BACAU.xlsx]centralizare rezultate PM_RNMCA'!$E$8,'[Final CENTRALIZARE REZULTATE CAMPANII BaP BACAU.xlsx]centralizare rezultate PM_RNMCA'!$K$8,'[Final CENTRALIZARE REZULTATE CAMPANII BaP BACAU.xlsx]centralizare rezultate PM_RNMCA'!$Q$8,'[Final CENTRALIZARE REZULTATE CAMPANII BaP BACAU.xlsx]centralizare rezultate PM_RNMCA'!$W$8</c:f>
              <c:numCache>
                <c:formatCode>General</c:formatCode>
                <c:ptCount val="4"/>
                <c:pt idx="0">
                  <c:v>0.32335903313190251</c:v>
                </c:pt>
                <c:pt idx="1">
                  <c:v>0.19574645537948293</c:v>
                </c:pt>
                <c:pt idx="2" formatCode="0.00">
                  <c:v>0.39</c:v>
                </c:pt>
                <c:pt idx="3">
                  <c:v>0.57952354493679681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198-462B-8090-E1ECA76D65B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98-462B-8090-E1ECA76D65B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98-462B-8090-E1ECA76D65B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98-462B-8090-E1ECA76D65B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98-462B-8090-E1ECA76D65BD}"/>
              </c:ext>
            </c:extLst>
          </c:dPt>
          <c:val>
            <c:numRef>
              <c:f>'[Final CENTRALIZARE REZULTATE CAMPANII BaP BACAU.xlsx]centralizare rezultate PM_RNMCA'!$E$9,'[Final CENTRALIZARE REZULTATE CAMPANII BaP BACAU.xlsx]centralizare rezultate PM_RNMCA'!$K$9,'[Final CENTRALIZARE REZULTATE CAMPANII BaP BACAU.xlsx]centralizare rezultate PM_RNMCA'!$Q$9,'[Final CENTRALIZARE REZULTATE CAMPANII BaP BACAU.xlsx]centralizare rezultate PM_RNMCA'!$W$9</c:f>
              <c:numCache>
                <c:formatCode>General</c:formatCode>
                <c:ptCount val="4"/>
                <c:pt idx="0">
                  <c:v>0.19996875</c:v>
                </c:pt>
                <c:pt idx="1">
                  <c:v>0.44879654070575159</c:v>
                </c:pt>
                <c:pt idx="2" formatCode="0.00">
                  <c:v>1.1200000000000001</c:v>
                </c:pt>
                <c:pt idx="3">
                  <c:v>0.6085019455252918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198-462B-8090-E1ECA76D6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92320"/>
        <c:axId val="197693104"/>
      </c:barChart>
      <c:catAx>
        <c:axId val="19769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93104"/>
        <c:crosses val="autoZero"/>
        <c:auto val="1"/>
        <c:lblAlgn val="ctr"/>
        <c:lblOffset val="100"/>
        <c:noMultiLvlLbl val="0"/>
      </c:catAx>
      <c:valAx>
        <c:axId val="197693104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BC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56-4E10-B530-4387B7E8D4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56-4E10-B530-4387B7E8D4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6-4E10-B530-4387B7E8D4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6-4E10-B530-4387B7E8D4EF}"/>
              </c:ext>
            </c:extLst>
          </c:dPt>
          <c:val>
            <c:numRef>
              <c:f>('centralizare rezultate PM_RNMCA'!$E$10,'centralizare rezultate PM_RNMCA'!$K$10,'centralizare rezultate PM_RNMCA'!$Q$10,'centralizare rezultate PM_RNMCA'!$W$10)</c:f>
              <c:numCache>
                <c:formatCode>General</c:formatCode>
                <c:ptCount val="4"/>
                <c:pt idx="0">
                  <c:v>6.9065430297978736E-2</c:v>
                </c:pt>
                <c:pt idx="1">
                  <c:v>0.71436588415057656</c:v>
                </c:pt>
                <c:pt idx="2" formatCode="0.00">
                  <c:v>0.5</c:v>
                </c:pt>
                <c:pt idx="3">
                  <c:v>0.5752577462831735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56-4E10-B530-4387B7E8D4E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856-4E10-B530-4387B7E8D4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856-4E10-B530-4387B7E8D4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856-4E10-B530-4387B7E8D4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856-4E10-B530-4387B7E8D4EF}"/>
              </c:ext>
            </c:extLst>
          </c:dPt>
          <c:val>
            <c:numRef>
              <c:f>('centralizare rezultate PM_RNMCA'!$E$11,'centralizare rezultate PM_RNMCA'!$K$11,'centralizare rezultate PM_RNMCA'!$Q$11,'centralizare rezultate PM_RNMCA'!$W$11)</c:f>
              <c:numCache>
                <c:formatCode>0.00</c:formatCode>
                <c:ptCount val="4"/>
                <c:pt idx="0">
                  <c:v>0.1602365076057512</c:v>
                </c:pt>
                <c:pt idx="1">
                  <c:v>0.30272329490206978</c:v>
                </c:pt>
                <c:pt idx="2">
                  <c:v>0.78</c:v>
                </c:pt>
                <c:pt idx="3">
                  <c:v>0.36113781606001666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856-4E10-B530-4387B7E8D4E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856-4E10-B530-4387B7E8D4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856-4E10-B530-4387B7E8D4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856-4E10-B530-4387B7E8D4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856-4E10-B530-4387B7E8D4EF}"/>
              </c:ext>
            </c:extLst>
          </c:dPt>
          <c:val>
            <c:numRef>
              <c:f>('centralizare rezultate PM_RNMCA'!$E$12,'centralizare rezultate PM_RNMCA'!$K$12,'centralizare rezultate PM_RNMCA'!$Q$12,'centralizare rezultate PM_RNMCA'!$W$12)</c:f>
              <c:numCache>
                <c:formatCode>General</c:formatCode>
                <c:ptCount val="4"/>
                <c:pt idx="0">
                  <c:v>7.4397207460664791E-2</c:v>
                </c:pt>
                <c:pt idx="1">
                  <c:v>0.32169908307863293</c:v>
                </c:pt>
                <c:pt idx="2" formatCode="0.00">
                  <c:v>0.99</c:v>
                </c:pt>
                <c:pt idx="3">
                  <c:v>1.3754133666805612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856-4E10-B530-4387B7E8D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8008"/>
        <c:axId val="197684480"/>
      </c:barChart>
      <c:catAx>
        <c:axId val="19768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4480"/>
        <c:crosses val="autoZero"/>
        <c:auto val="1"/>
        <c:lblAlgn val="ctr"/>
        <c:lblOffset val="100"/>
        <c:noMultiLvlLbl val="0"/>
      </c:catAx>
      <c:valAx>
        <c:axId val="19768448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3717649466434928"/>
          <c:y val="2.6312882856744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PM_RNMCA'!$AL$9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PM_RNMCA'!$AC$10:$AC$12</c:f>
              <c:strCache>
                <c:ptCount val="3"/>
                <c:pt idx="0">
                  <c:v>BC1</c:v>
                </c:pt>
                <c:pt idx="1">
                  <c:v>BC2</c:v>
                </c:pt>
                <c:pt idx="2">
                  <c:v>BC3</c:v>
                </c:pt>
              </c:strCache>
            </c:strRef>
          </c:cat>
          <c:val>
            <c:numRef>
              <c:f>'centralizare rezultate PM_RNMCA'!$AL$10:$AL$12</c:f>
              <c:numCache>
                <c:formatCode>0.00</c:formatCode>
                <c:ptCount val="3"/>
                <c:pt idx="0">
                  <c:v>0.71264871192158441</c:v>
                </c:pt>
                <c:pt idx="1">
                  <c:v>0.4672720634910294</c:v>
                </c:pt>
                <c:pt idx="2">
                  <c:v>0.51869136137661875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7B-451D-BF75-439FE3CB6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87520"/>
        <c:axId val="447599280"/>
      </c:barChart>
      <c:catAx>
        <c:axId val="447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9280"/>
        <c:crosses val="autoZero"/>
        <c:auto val="1"/>
        <c:lblAlgn val="ctr"/>
        <c:lblOffset val="100"/>
        <c:noMultiLvlLbl val="0"/>
      </c:catAx>
      <c:valAx>
        <c:axId val="447599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BC2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58-4D32-BE80-1F3A4821C3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58-4D32-BE80-1F3A4821C3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58-4D32-BE80-1F3A4821C3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58-4D32-BE80-1F3A4821C32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PM'!$Z$7)</c:f>
              <c:numCache>
                <c:formatCode>0.00</c:formatCode>
                <c:ptCount val="4"/>
                <c:pt idx="0">
                  <c:v>12.409420289854912</c:v>
                </c:pt>
                <c:pt idx="1">
                  <c:v>25.543478260869467</c:v>
                </c:pt>
                <c:pt idx="2">
                  <c:v>38.949275362318573</c:v>
                </c:pt>
                <c:pt idx="3">
                  <c:v>27.626811594202874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58-4D32-BE80-1F3A4821C32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F58-4D32-BE80-1F3A4821C3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F58-4D32-BE80-1F3A4821C3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F58-4D32-BE80-1F3A4821C3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F58-4D32-BE80-1F3A4821C321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F58-4D32-BE80-1F3A4821C321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PM'!$Z$8)</c:f>
              <c:numCache>
                <c:formatCode>0.00</c:formatCode>
                <c:ptCount val="4"/>
                <c:pt idx="0">
                  <c:v>15.489130434782512</c:v>
                </c:pt>
                <c:pt idx="1">
                  <c:v>19.474637681159791</c:v>
                </c:pt>
                <c:pt idx="2">
                  <c:v>14.402173913043804</c:v>
                </c:pt>
                <c:pt idx="3">
                  <c:v>31.521739130434632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F58-4D32-BE80-1F3A4821C32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F58-4D32-BE80-1F3A4821C3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F58-4D32-BE80-1F3A4821C3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F58-4D32-BE80-1F3A4821C3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F58-4D32-BE80-1F3A4821C32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PM'!$Z$9)</c:f>
              <c:numCache>
                <c:formatCode>0.00</c:formatCode>
                <c:ptCount val="4"/>
                <c:pt idx="0">
                  <c:v>19.56521739130481</c:v>
                </c:pt>
                <c:pt idx="1">
                  <c:v>25.27173913043492</c:v>
                </c:pt>
                <c:pt idx="2">
                  <c:v>16.576086956522229</c:v>
                </c:pt>
                <c:pt idx="3">
                  <c:v>29.166666666666671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F58-4D32-BE80-1F3A4821C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78600"/>
        <c:axId val="197682912"/>
      </c:barChart>
      <c:catAx>
        <c:axId val="197678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2912"/>
        <c:crosses val="autoZero"/>
        <c:auto val="1"/>
        <c:lblAlgn val="ctr"/>
        <c:lblOffset val="100"/>
        <c:noMultiLvlLbl val="0"/>
      </c:catAx>
      <c:valAx>
        <c:axId val="1976829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7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BC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44-4BCF-BB9A-02A98A6B3F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44-4BCF-BB9A-02A98A6B3F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44-4BCF-BB9A-02A98A6B3F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44-4BCF-BB9A-02A98A6B3F8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PM'!$Z$10)</c:f>
              <c:numCache>
                <c:formatCode>0.00</c:formatCode>
                <c:ptCount val="4"/>
                <c:pt idx="0">
                  <c:v>21.105072463767602</c:v>
                </c:pt>
                <c:pt idx="1">
                  <c:v>33.967391304347608</c:v>
                </c:pt>
                <c:pt idx="2">
                  <c:v>16.847826086956275</c:v>
                </c:pt>
                <c:pt idx="3">
                  <c:v>22.644927536231904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44-4BCF-BB9A-02A98A6B3F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544-4BCF-BB9A-02A98A6B3F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544-4BCF-BB9A-02A98A6B3F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544-4BCF-BB9A-02A98A6B3F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544-4BCF-BB9A-02A98A6B3F8B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PM'!$Z$11)</c:f>
              <c:numCache>
                <c:formatCode>0.00</c:formatCode>
                <c:ptCount val="4"/>
                <c:pt idx="0">
                  <c:v>16.666666666666742</c:v>
                </c:pt>
                <c:pt idx="1">
                  <c:v>15.57971014492753</c:v>
                </c:pt>
                <c:pt idx="2">
                  <c:v>9.6920289855073865</c:v>
                </c:pt>
                <c:pt idx="3">
                  <c:v>15.670289855072548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544-4BCF-BB9A-02A98A6B3F8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544-4BCF-BB9A-02A98A6B3F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544-4BCF-BB9A-02A98A6B3F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544-4BCF-BB9A-02A98A6B3F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544-4BCF-BB9A-02A98A6B3F8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PM'!$Z$12)</c:f>
              <c:numCache>
                <c:formatCode>0.00</c:formatCode>
                <c:ptCount val="4"/>
                <c:pt idx="0">
                  <c:v>12.590579710144949</c:v>
                </c:pt>
                <c:pt idx="1">
                  <c:v>12.318840579709896</c:v>
                </c:pt>
                <c:pt idx="2">
                  <c:v>12.952898550725022</c:v>
                </c:pt>
                <c:pt idx="3">
                  <c:v>23.641304347826097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544-4BCF-BB9A-02A98A6B3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9968"/>
        <c:axId val="197680560"/>
      </c:barChart>
      <c:catAx>
        <c:axId val="19768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0560"/>
        <c:crosses val="autoZero"/>
        <c:auto val="1"/>
        <c:lblAlgn val="ctr"/>
        <c:lblOffset val="100"/>
        <c:noMultiLvlLbl val="0"/>
      </c:catAx>
      <c:valAx>
        <c:axId val="197680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'centralizare rezultate PM'!$AC$4:$AC$6</c:f>
              <c:strCache>
                <c:ptCount val="3"/>
                <c:pt idx="0">
                  <c:v>BC1</c:v>
                </c:pt>
                <c:pt idx="1">
                  <c:v>BC2</c:v>
                </c:pt>
                <c:pt idx="2">
                  <c:v>BC3</c:v>
                </c:pt>
              </c:strCache>
            </c:strRef>
          </c:cat>
          <c:val>
            <c:numRef>
              <c:f>'centralizare rezultate PM'!$AL$4:$AL$6</c:f>
              <c:numCache>
                <c:formatCode>0.00</c:formatCode>
                <c:ptCount val="3"/>
                <c:pt idx="0">
                  <c:v>24.960748792270561</c:v>
                </c:pt>
                <c:pt idx="1">
                  <c:v>22.999698067632934</c:v>
                </c:pt>
                <c:pt idx="2">
                  <c:v>17.806461352656964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0E-46D0-859A-917E4C55C5A8}"/>
            </c:ext>
          </c:extLst>
        </c:ser>
        <c:ser>
          <c:idx val="1"/>
          <c:order val="1"/>
          <c:tx>
            <c:strRef>
              <c:f>'centralizare rezultate PM'!$AM$2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PM'!$AC$4:$AC$6</c:f>
              <c:strCache>
                <c:ptCount val="3"/>
                <c:pt idx="0">
                  <c:v>BC1</c:v>
                </c:pt>
                <c:pt idx="1">
                  <c:v>BC2</c:v>
                </c:pt>
                <c:pt idx="2">
                  <c:v>BC3</c:v>
                </c:pt>
              </c:strCache>
            </c:strRef>
          </c:cat>
          <c:val>
            <c:numRef>
              <c:f>'centralizare rezultate PM'!$AM$4:$AM$6</c:f>
              <c:numCache>
                <c:formatCode>0.00</c:formatCode>
                <c:ptCount val="3"/>
                <c:pt idx="0">
                  <c:v>44.565217391304166</c:v>
                </c:pt>
                <c:pt idx="1">
                  <c:v>38.949275362318573</c:v>
                </c:pt>
                <c:pt idx="2">
                  <c:v>33.967391304347608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0E-46D0-859A-917E4C55C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94280"/>
        <c:axId val="197683696"/>
      </c:barChart>
      <c:catAx>
        <c:axId val="19769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3696"/>
        <c:crosses val="autoZero"/>
        <c:auto val="1"/>
        <c:lblAlgn val="ctr"/>
        <c:lblOffset val="100"/>
        <c:noMultiLvlLbl val="0"/>
      </c:catAx>
      <c:valAx>
        <c:axId val="19768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4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BC1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68-41CB-BA81-778493BBA7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68-41CB-BA81-778493BBA73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68-41CB-BA81-778493BBA73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68-41CB-BA81-778493BBA73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PM'!$W$4)</c:f>
              <c:numCache>
                <c:formatCode>0.00</c:formatCode>
                <c:ptCount val="4"/>
                <c:pt idx="0">
                  <c:v>18.206521739130039</c:v>
                </c:pt>
                <c:pt idx="1">
                  <c:v>14.130434782608248</c:v>
                </c:pt>
                <c:pt idx="2">
                  <c:v>10.960144927536131</c:v>
                </c:pt>
                <c:pt idx="3">
                  <c:v>12.318840579710399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68-41CB-BA81-778493BBA73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768-41CB-BA81-778493BBA7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768-41CB-BA81-778493BBA73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768-41CB-BA81-778493BBA73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768-41CB-BA81-778493BBA73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PM'!$W$5)</c:f>
              <c:numCache>
                <c:formatCode>0.00</c:formatCode>
                <c:ptCount val="4"/>
                <c:pt idx="0">
                  <c:v>16.666666666666742</c:v>
                </c:pt>
                <c:pt idx="1">
                  <c:v>16.394927536231688</c:v>
                </c:pt>
                <c:pt idx="2">
                  <c:v>16.757246376811761</c:v>
                </c:pt>
                <c:pt idx="3">
                  <c:v>20.199275362318929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768-41CB-BA81-778493BBA73E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768-41CB-BA81-778493BBA7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768-41CB-BA81-778493BBA73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768-41CB-BA81-778493BBA73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PM'!$W$6)</c:f>
              <c:numCache>
                <c:formatCode>0.00</c:formatCode>
                <c:ptCount val="4"/>
                <c:pt idx="0">
                  <c:v>10.597826086956561</c:v>
                </c:pt>
                <c:pt idx="1">
                  <c:v>16.123188405797137</c:v>
                </c:pt>
                <c:pt idx="2">
                  <c:v>38.586956521739005</c:v>
                </c:pt>
                <c:pt idx="3">
                  <c:v>24.818840579709825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768-41CB-BA81-778493BB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1736"/>
        <c:axId val="197686832"/>
      </c:barChart>
      <c:catAx>
        <c:axId val="197681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6832"/>
        <c:crosses val="autoZero"/>
        <c:auto val="1"/>
        <c:lblAlgn val="ctr"/>
        <c:lblOffset val="100"/>
        <c:noMultiLvlLbl val="0"/>
      </c:catAx>
      <c:valAx>
        <c:axId val="19768683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BC2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5A-4187-BA8B-1B6D2A1FB7F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5A-4187-BA8B-1B6D2A1FB7F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5A-4187-BA8B-1B6D2A1FB7F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5A-4187-BA8B-1B6D2A1FB7F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PM'!$W$7)</c:f>
              <c:numCache>
                <c:formatCode>0.00</c:formatCode>
                <c:ptCount val="4"/>
                <c:pt idx="0">
                  <c:v>9.1485507246377793</c:v>
                </c:pt>
                <c:pt idx="1">
                  <c:v>15.036231884057925</c:v>
                </c:pt>
                <c:pt idx="2">
                  <c:v>31.793478260869687</c:v>
                </c:pt>
                <c:pt idx="3">
                  <c:v>23.731884057971115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5A-4187-BA8B-1B6D2A1FB7F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5A-4187-BA8B-1B6D2A1FB7F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5A-4187-BA8B-1B6D2A1FB7F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5A-4187-BA8B-1B6D2A1FB7F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5A-4187-BA8B-1B6D2A1FB7F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PM'!$W$8)</c:f>
              <c:numCache>
                <c:formatCode>0.00</c:formatCode>
                <c:ptCount val="4"/>
                <c:pt idx="0">
                  <c:v>11.956521739130325</c:v>
                </c:pt>
                <c:pt idx="1">
                  <c:v>10.507246376811544</c:v>
                </c:pt>
                <c:pt idx="2">
                  <c:v>9.3297101449273132</c:v>
                </c:pt>
                <c:pt idx="3">
                  <c:v>25.27173913043492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5A-4187-BA8B-1B6D2A1FB7F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B5A-4187-BA8B-1B6D2A1FB7F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B5A-4187-BA8B-1B6D2A1FB7F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5A-4187-BA8B-1B6D2A1FB7F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5A-4187-BA8B-1B6D2A1FB7F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PM'!$W$9)</c:f>
              <c:numCache>
                <c:formatCode>0.00</c:formatCode>
                <c:ptCount val="4"/>
                <c:pt idx="0">
                  <c:v>13.224637681159574</c:v>
                </c:pt>
                <c:pt idx="1">
                  <c:v>11.050724637681149</c:v>
                </c:pt>
                <c:pt idx="2">
                  <c:v>11.503623188405736</c:v>
                </c:pt>
                <c:pt idx="3">
                  <c:v>24.637681159420293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5A-4187-BA8B-1B6D2A1F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7224"/>
        <c:axId val="197684088"/>
      </c:barChart>
      <c:catAx>
        <c:axId val="197687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4088"/>
        <c:crosses val="autoZero"/>
        <c:auto val="1"/>
        <c:lblAlgn val="ctr"/>
        <c:lblOffset val="100"/>
        <c:noMultiLvlLbl val="0"/>
      </c:catAx>
      <c:valAx>
        <c:axId val="19768408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BC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A-42EF-8FF8-1080D4C7BF2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AA-42EF-8FF8-1080D4C7BF2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AA-42EF-8FF8-1080D4C7BF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AA-42EF-8FF8-1080D4C7BF2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PM'!$W$10)</c:f>
              <c:numCache>
                <c:formatCode>0.00</c:formatCode>
                <c:ptCount val="4"/>
                <c:pt idx="0">
                  <c:v>16.847826086956275</c:v>
                </c:pt>
                <c:pt idx="1">
                  <c:v>17.663043478260935</c:v>
                </c:pt>
                <c:pt idx="2">
                  <c:v>14.945652173913409</c:v>
                </c:pt>
                <c:pt idx="3">
                  <c:v>18.840579710144663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AA-42EF-8FF8-1080D4C7BF2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AA-42EF-8FF8-1080D4C7BF2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AA-42EF-8FF8-1080D4C7BF2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AA-42EF-8FF8-1080D4C7BF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3AA-42EF-8FF8-1080D4C7BF2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PM'!$W$11)</c:f>
              <c:numCache>
                <c:formatCode>0.00</c:formatCode>
                <c:ptCount val="4"/>
                <c:pt idx="0">
                  <c:v>9.9637681159419369</c:v>
                </c:pt>
                <c:pt idx="1">
                  <c:v>8.4239130434781373</c:v>
                </c:pt>
                <c:pt idx="2">
                  <c:v>7.3369565217389265</c:v>
                </c:pt>
                <c:pt idx="3">
                  <c:v>11.956521739130325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3AA-42EF-8FF8-1080D4C7BF2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3AA-42EF-8FF8-1080D4C7BF2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3AA-42EF-8FF8-1080D4C7BF2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3AA-42EF-8FF8-1080D4C7BF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3AA-42EF-8FF8-1080D4C7BF2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PM'!$W$12)</c:f>
              <c:numCache>
                <c:formatCode>0.00</c:formatCode>
                <c:ptCount val="4"/>
                <c:pt idx="0">
                  <c:v>8.6956521739126895</c:v>
                </c:pt>
                <c:pt idx="1">
                  <c:v>5.7065217391306113</c:v>
                </c:pt>
                <c:pt idx="2">
                  <c:v>10.778985507246096</c:v>
                </c:pt>
                <c:pt idx="3">
                  <c:v>19.384057971014268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3AA-42EF-8FF8-1080D4C7B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7616"/>
        <c:axId val="197682520"/>
      </c:barChart>
      <c:catAx>
        <c:axId val="19768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82520"/>
        <c:crosses val="autoZero"/>
        <c:auto val="1"/>
        <c:lblAlgn val="ctr"/>
        <c:lblOffset val="100"/>
        <c:noMultiLvlLbl val="0"/>
      </c:catAx>
      <c:valAx>
        <c:axId val="19768252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PM'!$AC$10:$AC$12</c:f>
              <c:strCache>
                <c:ptCount val="3"/>
                <c:pt idx="0">
                  <c:v>BC1</c:v>
                </c:pt>
                <c:pt idx="1">
                  <c:v>BC2</c:v>
                </c:pt>
                <c:pt idx="2">
                  <c:v>BC3</c:v>
                </c:pt>
              </c:strCache>
            </c:strRef>
          </c:cat>
          <c:val>
            <c:numRef>
              <c:f>'centralizare rezultate PM'!$AL$10:$AL$12</c:f>
              <c:numCache>
                <c:formatCode>0.00</c:formatCode>
                <c:ptCount val="3"/>
                <c:pt idx="0">
                  <c:v>17.980072463768039</c:v>
                </c:pt>
                <c:pt idx="1">
                  <c:v>16.432669082125614</c:v>
                </c:pt>
                <c:pt idx="2">
                  <c:v>12.545289855072356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FC-43DF-BE85-A19E1DC55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1344"/>
        <c:axId val="197680168"/>
      </c:barChart>
      <c:catAx>
        <c:axId val="1976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0168"/>
        <c:crosses val="autoZero"/>
        <c:auto val="1"/>
        <c:lblAlgn val="ctr"/>
        <c:lblOffset val="100"/>
        <c:noMultiLvlLbl val="0"/>
      </c:catAx>
      <c:valAx>
        <c:axId val="1976801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BC1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A-494E-812E-3052A9DA01C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A-494E-812E-3052A9DA01C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0A-494E-812E-3052A9DA01C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0A-494E-812E-3052A9DA01CC}"/>
              </c:ext>
            </c:extLst>
          </c:dPt>
          <c:val>
            <c:numRef>
              <c:f>('centralizare rezultate PM_RNMCA'!$E$4,'centralizare rezultate PM_RNMCA'!$K$4,'centralizare rezultate PM_RNMCA'!$Q$4,'centralizare rezultate PM_RNMCA'!$W$4)</c:f>
              <c:numCache>
                <c:formatCode>General</c:formatCode>
                <c:ptCount val="4"/>
                <c:pt idx="0">
                  <c:v>0.12646384663471555</c:v>
                </c:pt>
                <c:pt idx="1">
                  <c:v>0.38358691121300542</c:v>
                </c:pt>
                <c:pt idx="2" formatCode="0.00">
                  <c:v>1.18</c:v>
                </c:pt>
                <c:pt idx="3">
                  <c:v>0.5975892733083229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0A-494E-812E-3052A9DA01C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E0A-494E-812E-3052A9DA01C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E0A-494E-812E-3052A9DA01C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E0A-494E-812E-3052A9DA01C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E0A-494E-812E-3052A9DA01CC}"/>
              </c:ext>
            </c:extLst>
          </c:dPt>
          <c:val>
            <c:numRef>
              <c:f>('centralizare rezultate PM_RNMCA'!$E$5,'centralizare rezultate PM_RNMCA'!$K$5,'centralizare rezultate PM_RNMCA'!$Q$5,'centralizare rezultate PM_RNMCA'!$W$5)</c:f>
              <c:numCache>
                <c:formatCode>0.00</c:formatCode>
                <c:ptCount val="4"/>
                <c:pt idx="0">
                  <c:v>9.3299989580077111E-2</c:v>
                </c:pt>
                <c:pt idx="1">
                  <c:v>0.27194922905959157</c:v>
                </c:pt>
                <c:pt idx="2">
                  <c:v>1.2</c:v>
                </c:pt>
                <c:pt idx="3">
                  <c:v>1.1282092247846625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E0A-494E-812E-3052A9DA01C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E0A-494E-812E-3052A9DA01C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E0A-494E-812E-3052A9DA01C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E0A-494E-812E-3052A9DA01C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E0A-494E-812E-3052A9DA01CC}"/>
              </c:ext>
            </c:extLst>
          </c:dPt>
          <c:val>
            <c:numRef>
              <c:f>('centralizare rezultate PM_RNMCA'!$E$6,'centralizare rezultate PM_RNMCA'!$K$6,'centralizare rezultate PM_RNMCA'!$Q$6,'centralizare rezultate PM_RNMCA'!$W$6)</c:f>
              <c:numCache>
                <c:formatCode>General</c:formatCode>
                <c:ptCount val="4"/>
                <c:pt idx="0">
                  <c:v>0.17839720891480942</c:v>
                </c:pt>
                <c:pt idx="1">
                  <c:v>0.26290422280872344</c:v>
                </c:pt>
                <c:pt idx="2" formatCode="0.00">
                  <c:v>2.2999999999999998</c:v>
                </c:pt>
                <c:pt idx="3">
                  <c:v>0.82938463675510499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E0A-494E-812E-3052A9DA0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86048"/>
        <c:axId val="197691928"/>
      </c:barChart>
      <c:catAx>
        <c:axId val="19768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91928"/>
        <c:crosses val="autoZero"/>
        <c:auto val="1"/>
        <c:lblAlgn val="ctr"/>
        <c:lblOffset val="100"/>
        <c:noMultiLvlLbl val="0"/>
      </c:catAx>
      <c:valAx>
        <c:axId val="197691928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r">
              <a:defRPr sz="13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7" rIns="96594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4" tIns="48297" rIns="96594" bIns="4829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r">
              <a:defRPr sz="13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9215" y="5174721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93849"/>
              </p:ext>
            </p:extLst>
          </p:nvPr>
        </p:nvGraphicFramePr>
        <p:xfrm>
          <a:off x="520861" y="2696323"/>
          <a:ext cx="11250592" cy="238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463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2143658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7244471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583633"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REGIUNE	</a:t>
                      </a:r>
                    </a:p>
                    <a:p>
                      <a:pPr algn="ctr"/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JUDEȚ	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DESCRIERE ACHIZIȚII	</a:t>
                      </a:r>
                    </a:p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NORD-EST</a:t>
                      </a:r>
                      <a:endParaRPr lang="ro-R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BACĂU</a:t>
                      </a:r>
                      <a:endParaRPr lang="ro-R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Onești</a:t>
                      </a: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ro-RO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600" b="1" u="none" strike="noStrike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o-RO" sz="1600" b="1" u="none" strike="noStrike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600" b="1" u="none" strike="noStrike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BOTOȘANI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Botoșani</a:t>
                      </a: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it-IT" sz="16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VASLUI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Amplasare staţie de monitorizare (Trafic) </a:t>
                      </a:r>
                      <a:r>
                        <a:rPr lang="it-IT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6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 activitatea A1.1.3</a:t>
                      </a:r>
                      <a:r>
                        <a:rPr lang="it-IT" sz="16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6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u="none" strike="noStrike" kern="120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Instalare echipamente prelevare PM</a:t>
                      </a:r>
                      <a:r>
                        <a:rPr lang="it-IT" sz="16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t-IT" sz="1600" b="1" i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20431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0" name="Rectangle 9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1" y="5790813"/>
            <a:ext cx="2495550" cy="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35379" y="2522185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013912" y="3690734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553213" y="3694793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090579" y="3684324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725989" y="4532881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I – industrial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7496521" y="341766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9764232" y="3760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0" name="TextBox 59"/>
          <p:cNvSpPr txBox="1"/>
          <p:nvPr/>
        </p:nvSpPr>
        <p:spPr>
          <a:xfrm>
            <a:off x="10375178" y="3760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1" name="TextBox 60"/>
          <p:cNvSpPr txBox="1"/>
          <p:nvPr/>
        </p:nvSpPr>
        <p:spPr>
          <a:xfrm>
            <a:off x="10902453" y="373622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7681285" y="3787335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294" y="5331831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206" y="1077066"/>
            <a:ext cx="6188171" cy="3942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/>
              <a:t>AMPLASARE PUNCTE DE PRELEVARE campanii POIM</a:t>
            </a:r>
          </a:p>
          <a:p>
            <a:pPr algn="ctr"/>
            <a:r>
              <a:rPr lang="ro-RO" b="1" dirty="0" smtClean="0"/>
              <a:t>Zona de evaluare a calității aerului BACĂU </a:t>
            </a:r>
          </a:p>
          <a:p>
            <a:pPr algn="ctr"/>
            <a:r>
              <a:rPr lang="ro-RO" b="1" dirty="0" smtClean="0"/>
              <a:t>BC1, BC2, BC3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78" y="3120977"/>
            <a:ext cx="230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</a:p>
          <a:p>
            <a:r>
              <a:rPr lang="it-IT" dirty="0" smtClean="0"/>
              <a:t>Bulevardul </a:t>
            </a:r>
            <a:r>
              <a:rPr lang="it-IT" dirty="0"/>
              <a:t>Oituz nr. 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45502"/>
            <a:ext cx="383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Bulevardul Oituz nr. 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1229" y="4556084"/>
            <a:ext cx="1799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Onești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1792115" y="5124448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2628989" y="5137282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3410003" y="511853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4220888" y="513063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5027891" y="5137282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5873061" y="513063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1800901" y="6124752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2642156" y="610460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3497247" y="6027044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4276823" y="6039140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5039979" y="6033862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5895070" y="6005066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2200" y="5489422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</a:t>
            </a:r>
          </a:p>
          <a:p>
            <a:r>
              <a:rPr lang="ro-RO" b="1" dirty="0" smtClean="0"/>
              <a:t>Campaniilor</a:t>
            </a:r>
          </a:p>
          <a:p>
            <a:r>
              <a:rPr lang="ro-RO" b="1" dirty="0" smtClean="0"/>
              <a:t>CI, CII, CIII, CIV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978705" y="5189998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949517" y="6030568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70566" y="3444142"/>
            <a:ext cx="2660708" cy="443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42533" y="1773806"/>
            <a:ext cx="3317671" cy="373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372110" y="608762"/>
            <a:ext cx="36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</a:t>
            </a:r>
            <a:r>
              <a:rPr lang="en-US" dirty="0" err="1"/>
              <a:t>Strada</a:t>
            </a:r>
            <a:r>
              <a:rPr lang="en-US" dirty="0"/>
              <a:t> Mihai </a:t>
            </a:r>
            <a:r>
              <a:rPr lang="en-US" dirty="0" err="1"/>
              <a:t>Bravu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225459" y="945502"/>
            <a:ext cx="2211961" cy="177677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69004" y="1854868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14963"/>
              </p:ext>
            </p:extLst>
          </p:nvPr>
        </p:nvGraphicFramePr>
        <p:xfrm>
          <a:off x="9081948" y="2654788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4" name="8-Point Star 43"/>
          <p:cNvSpPr/>
          <p:nvPr/>
        </p:nvSpPr>
        <p:spPr>
          <a:xfrm>
            <a:off x="9683081" y="3120977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10291681" y="3198687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6" name="8-Point Star 45"/>
          <p:cNvSpPr/>
          <p:nvPr/>
        </p:nvSpPr>
        <p:spPr>
          <a:xfrm>
            <a:off x="10981266" y="2836815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1921180" y="2849008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32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general, cele mai mari concentrații medii pe campanie au fost măsurate în locațiile BC1 și BC2;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locațiile BC1 și BC2 au fost de asemenea măsurate cele mai mari  concentrații în luna ianuarie (perioada de iarnă, a campanie);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(toate campaniile) au valori relativ apropiate (24,96 µg/m</a:t>
            </a:r>
            <a:r>
              <a:rPr lang="ro-RO" baseline="30000" dirty="0" smtClean="0"/>
              <a:t>3</a:t>
            </a:r>
            <a:r>
              <a:rPr lang="ro-RO" dirty="0" smtClean="0"/>
              <a:t>, 23 µg/m</a:t>
            </a:r>
            <a:r>
              <a:rPr lang="ro-RO" baseline="30000" dirty="0" smtClean="0"/>
              <a:t>3</a:t>
            </a:r>
            <a:r>
              <a:rPr lang="ro-RO" dirty="0" smtClean="0"/>
              <a:t>, 17,81 µg/m</a:t>
            </a:r>
            <a:r>
              <a:rPr lang="ro-RO" baseline="30000" dirty="0" smtClean="0"/>
              <a:t>3 </a:t>
            </a:r>
            <a:r>
              <a:rPr lang="ro-RO" dirty="0" smtClean="0"/>
              <a:t>) ceea ce indică o bună reprezentativitate a locațiilor propuse, în mod special pentru locațiile BC1 și BC2;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BC1, perioada de iarnă;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54868"/>
              </p:ext>
            </p:extLst>
          </p:nvPr>
        </p:nvGraphicFramePr>
        <p:xfrm>
          <a:off x="164806" y="1274171"/>
          <a:ext cx="3975331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500243"/>
              </p:ext>
            </p:extLst>
          </p:nvPr>
        </p:nvGraphicFramePr>
        <p:xfrm>
          <a:off x="4274989" y="1274172"/>
          <a:ext cx="3838234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415759"/>
              </p:ext>
            </p:extLst>
          </p:nvPr>
        </p:nvGraphicFramePr>
        <p:xfrm>
          <a:off x="8248074" y="1274171"/>
          <a:ext cx="383823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893862"/>
              </p:ext>
            </p:extLst>
          </p:nvPr>
        </p:nvGraphicFramePr>
        <p:xfrm>
          <a:off x="164806" y="3691016"/>
          <a:ext cx="4905958" cy="282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7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693706"/>
              </p:ext>
            </p:extLst>
          </p:nvPr>
        </p:nvGraphicFramePr>
        <p:xfrm>
          <a:off x="176557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551214"/>
              </p:ext>
            </p:extLst>
          </p:nvPr>
        </p:nvGraphicFramePr>
        <p:xfrm>
          <a:off x="4213419" y="1210572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40981"/>
              </p:ext>
            </p:extLst>
          </p:nvPr>
        </p:nvGraphicFramePr>
        <p:xfrm>
          <a:off x="8250281" y="1210572"/>
          <a:ext cx="3852000" cy="209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58388"/>
              </p:ext>
            </p:extLst>
          </p:nvPr>
        </p:nvGraphicFramePr>
        <p:xfrm>
          <a:off x="176558" y="3645874"/>
          <a:ext cx="4910328" cy="282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42560" y="3652580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general, cele mai mari concentrații medii pe campanie au fost măsurate în locațiile BC1 și BC2;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locațiile BC1 și BC2 au fost de asemenea măsurate cele mai mari  concentrații în luna ianuarie (perioada de iarnă, a campanie);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(toate campaniile) au valori relativ apropiate pentru locațiile BC1 și BC2 (17,98 µg/m</a:t>
            </a:r>
            <a:r>
              <a:rPr lang="ro-RO" baseline="30000" dirty="0" smtClean="0"/>
              <a:t>3</a:t>
            </a:r>
            <a:r>
              <a:rPr lang="ro-RO" dirty="0" smtClean="0"/>
              <a:t>, 16,43 µg/m</a:t>
            </a:r>
            <a:r>
              <a:rPr lang="ro-RO" baseline="30000" dirty="0" smtClean="0"/>
              <a:t>3</a:t>
            </a:r>
            <a:r>
              <a:rPr lang="ro-RO" dirty="0" smtClean="0"/>
              <a:t>) ceea ce indică o bună reprezentativitate a locațiilor acestor locații;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BC1, perioada de iarnă;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49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ianuarie) au fost determinate cele mai mari concentrații;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BC1;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129404"/>
              </p:ext>
            </p:extLst>
          </p:nvPr>
        </p:nvGraphicFramePr>
        <p:xfrm>
          <a:off x="100490" y="1232050"/>
          <a:ext cx="396252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12296"/>
              </p:ext>
            </p:extLst>
          </p:nvPr>
        </p:nvGraphicFramePr>
        <p:xfrm>
          <a:off x="4136350" y="1232050"/>
          <a:ext cx="396252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322511"/>
              </p:ext>
            </p:extLst>
          </p:nvPr>
        </p:nvGraphicFramePr>
        <p:xfrm>
          <a:off x="8172210" y="1233816"/>
          <a:ext cx="396252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64578"/>
              </p:ext>
            </p:extLst>
          </p:nvPr>
        </p:nvGraphicFramePr>
        <p:xfrm>
          <a:off x="216929" y="3616036"/>
          <a:ext cx="5025631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25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59034"/>
              </p:ext>
            </p:extLst>
          </p:nvPr>
        </p:nvGraphicFramePr>
        <p:xfrm>
          <a:off x="3256157" y="5057231"/>
          <a:ext cx="3518716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879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56706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689956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55222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56953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BC1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16929" y="5477911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BC-6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216929" y="1892863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47504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41339"/>
              </p:ext>
            </p:extLst>
          </p:nvPr>
        </p:nvGraphicFramePr>
        <p:xfrm>
          <a:off x="10590415" y="1467667"/>
          <a:ext cx="1416050" cy="771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205808984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14972959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PM</a:t>
                      </a:r>
                      <a:r>
                        <a:rPr lang="en-US" sz="1100" u="none" strike="noStrike" baseline="-25000" dirty="0">
                          <a:effectLst/>
                        </a:rPr>
                        <a:t>2,5</a:t>
                      </a:r>
                      <a:r>
                        <a:rPr lang="en-US" sz="1100" u="none" strike="noStrike" dirty="0">
                          <a:effectLst/>
                        </a:rPr>
                        <a:t>/PM</a:t>
                      </a:r>
                      <a:r>
                        <a:rPr lang="en-US" sz="1100" u="none" strike="noStrike" baseline="-25000" dirty="0">
                          <a:effectLst/>
                        </a:rPr>
                        <a:t>10</a:t>
                      </a:r>
                      <a:endParaRPr lang="en-US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8487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BC1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0.7</a:t>
                      </a:r>
                      <a:r>
                        <a:rPr lang="ro-RO" sz="1100" b="1" u="none" strike="noStrike" dirty="0" smtClean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13698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</a:t>
                      </a:r>
                      <a:r>
                        <a:rPr lang="ro-RO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3282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</a:t>
                      </a:r>
                      <a:r>
                        <a:rPr lang="ro-RO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692935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30150"/>
              </p:ext>
            </p:extLst>
          </p:nvPr>
        </p:nvGraphicFramePr>
        <p:xfrm>
          <a:off x="3726047" y="331658"/>
          <a:ext cx="6705600" cy="10115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72709037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6979261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15221976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2433077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3189105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1926225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5657069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05193352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18535255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70382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6743086"/>
                    </a:ext>
                  </a:extLst>
                </a:gridCol>
              </a:tblGrid>
              <a:tr h="237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 IV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00313668"/>
                  </a:ext>
                </a:extLst>
              </a:tr>
              <a:tr h="237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1337469"/>
                  </a:ext>
                </a:extLst>
              </a:tr>
              <a:tr h="143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BC1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24.96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44.57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55805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BC2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5428956"/>
                  </a:ext>
                </a:extLst>
              </a:tr>
              <a:tr h="174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BC3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992707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94688"/>
              </p:ext>
            </p:extLst>
          </p:nvPr>
        </p:nvGraphicFramePr>
        <p:xfrm>
          <a:off x="3726047" y="1853430"/>
          <a:ext cx="6705600" cy="9769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90943452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4816406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72326141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57830804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76088287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9026715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0331722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82160834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62066999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25416825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31123509"/>
                    </a:ext>
                  </a:extLst>
                </a:gridCol>
              </a:tblGrid>
              <a:tr h="1986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9736296"/>
                  </a:ext>
                </a:extLst>
              </a:tr>
              <a:tr h="2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15966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BC1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17.98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38.59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55899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39137209"/>
                  </a:ext>
                </a:extLst>
              </a:tr>
              <a:tr h="138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BC3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5690864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38" y="2934142"/>
            <a:ext cx="4209127" cy="3265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tar: 6 Points 2"/>
          <p:cNvSpPr/>
          <p:nvPr/>
        </p:nvSpPr>
        <p:spPr>
          <a:xfrm>
            <a:off x="10243012" y="4820963"/>
            <a:ext cx="495300" cy="247674"/>
          </a:xfrm>
          <a:prstGeom prst="star6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30111" y="6199358"/>
            <a:ext cx="454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1.1. </a:t>
            </a:r>
            <a:r>
              <a:rPr lang="ro-RO" sz="900" b="1" i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Potențial punct de amplasare a stației de trafic în zona </a:t>
            </a:r>
            <a:r>
              <a:rPr lang="ro-RO" sz="900" b="1" i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intersecției str. Dobrogeanu Gherea - str. Mihai Bravu – str. Alexandru Ioan Cuza</a:t>
            </a:r>
            <a:r>
              <a:rPr lang="ro-RO" sz="900" b="1" i="1" spc="-2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Onești, jud. Bacău</a:t>
            </a:r>
            <a:r>
              <a:rPr lang="ro-RO" sz="900" b="1" i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(vedere E</a:t>
            </a:r>
            <a:r>
              <a:rPr lang="ro-RO" sz="900" i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o-RO" sz="900" dirty="0" smtClean="0"/>
              <a:t>Sursa: </a:t>
            </a:r>
            <a:r>
              <a:rPr lang="fr-FR" sz="900" dirty="0" err="1" smtClean="0"/>
              <a:t>Raport</a:t>
            </a:r>
            <a:r>
              <a:rPr lang="fr-FR" sz="900" dirty="0" smtClean="0"/>
              <a:t> </a:t>
            </a:r>
            <a:r>
              <a:rPr lang="fr-FR" sz="900" dirty="0"/>
              <a:t>ICSI </a:t>
            </a:r>
            <a:r>
              <a:rPr lang="fr-FR" sz="900" dirty="0" err="1"/>
              <a:t>Aprilie</a:t>
            </a:r>
            <a:r>
              <a:rPr lang="fr-FR" sz="900" dirty="0"/>
              <a:t> 2022 CR5 </a:t>
            </a:r>
            <a:r>
              <a:rPr lang="fr-FR" sz="900" dirty="0" err="1"/>
              <a:t>ctr</a:t>
            </a:r>
            <a:r>
              <a:rPr lang="fr-FR" sz="900" dirty="0"/>
              <a:t> 385 POIM</a:t>
            </a:r>
            <a:endParaRPr lang="en-US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59887"/>
              </p:ext>
            </p:extLst>
          </p:nvPr>
        </p:nvGraphicFramePr>
        <p:xfrm>
          <a:off x="3726047" y="3475047"/>
          <a:ext cx="3968747" cy="1000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369641881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9553909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49792797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09531741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563638127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93907497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55597707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23636205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924607668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37915476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9145078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06345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431462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BC1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394664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BC2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3205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BC3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431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4" y="1257005"/>
            <a:ext cx="6890314" cy="5142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BC-6 – RNMCA</a:t>
            </a:r>
            <a:r>
              <a:rPr lang="en-US" dirty="0" smtClean="0"/>
              <a:t> (</a:t>
            </a:r>
            <a:r>
              <a:rPr lang="en-US" dirty="0" err="1" smtClean="0"/>
              <a:t>figura</a:t>
            </a:r>
            <a:r>
              <a:rPr lang="en-US" dirty="0" smtClean="0"/>
              <a:t> 1.2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0701" y="4005482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BC-6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7031" y="1951388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IU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313068" y="2090756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313068" y="4190148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459906" y="4384596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56561" y="4888674"/>
            <a:ext cx="3843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endParaRPr lang="ro-RO" dirty="0"/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BC-6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874" y="214423"/>
            <a:ext cx="4349256" cy="6576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3608640" y="1276583"/>
            <a:ext cx="3843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o-RO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</a:t>
            </a:r>
            <a:r>
              <a:rPr lang="ro-RO" dirty="0" smtClean="0">
                <a:solidFill>
                  <a:srgbClr val="FF0000"/>
                </a:solidFill>
              </a:rPr>
              <a:t>(I)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859918" y="3820816"/>
            <a:ext cx="3843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188455" y="6379866"/>
            <a:ext cx="73483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Nu sunt disponibile date pentru analiza </a:t>
            </a:r>
            <a:r>
              <a:rPr lang="ro-RO" u="sng" dirty="0">
                <a:solidFill>
                  <a:schemeClr val="tx1"/>
                </a:solidFill>
              </a:rPr>
              <a:t>generală</a:t>
            </a:r>
            <a:r>
              <a:rPr lang="ro-RO" dirty="0">
                <a:solidFill>
                  <a:schemeClr val="tx1"/>
                </a:solidFill>
              </a:rPr>
              <a:t> privind contribuția </a:t>
            </a:r>
            <a:r>
              <a:rPr lang="ro-RO" dirty="0" smtClean="0">
                <a:solidFill>
                  <a:schemeClr val="tx1"/>
                </a:solidFill>
              </a:rPr>
              <a:t>surselor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1152</Words>
  <Application>Microsoft Office PowerPoint</Application>
  <PresentationFormat>Widescreen</PresentationFormat>
  <Paragraphs>340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85</cp:revision>
  <cp:lastPrinted>2023-04-11T13:50:40Z</cp:lastPrinted>
  <dcterms:created xsi:type="dcterms:W3CDTF">2022-01-26T07:33:02Z</dcterms:created>
  <dcterms:modified xsi:type="dcterms:W3CDTF">2023-04-12T14:21:27Z</dcterms:modified>
</cp:coreProperties>
</file>