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sldIdLst>
    <p:sldId id="256" r:id="rId2"/>
    <p:sldId id="282" r:id="rId3"/>
    <p:sldId id="257" r:id="rId4"/>
    <p:sldId id="284" r:id="rId5"/>
    <p:sldId id="283" r:id="rId6"/>
    <p:sldId id="259" r:id="rId7"/>
    <p:sldId id="260" r:id="rId8"/>
    <p:sldId id="261" r:id="rId9"/>
    <p:sldId id="266" r:id="rId10"/>
    <p:sldId id="267" r:id="rId11"/>
    <p:sldId id="268" r:id="rId12"/>
    <p:sldId id="262" r:id="rId13"/>
    <p:sldId id="269" r:id="rId14"/>
    <p:sldId id="263" r:id="rId15"/>
    <p:sldId id="271" r:id="rId16"/>
    <p:sldId id="270" r:id="rId17"/>
    <p:sldId id="272" r:id="rId18"/>
    <p:sldId id="273" r:id="rId19"/>
    <p:sldId id="274" r:id="rId20"/>
    <p:sldId id="275" r:id="rId21"/>
    <p:sldId id="276" r:id="rId22"/>
    <p:sldId id="277" r:id="rId23"/>
    <p:sldId id="264" r:id="rId24"/>
    <p:sldId id="279" r:id="rId25"/>
    <p:sldId id="278" r:id="rId26"/>
    <p:sldId id="265" r:id="rId27"/>
    <p:sldId id="280" r:id="rId28"/>
    <p:sldId id="281" r:id="rId29"/>
    <p:sldId id="285" r:id="rId30"/>
    <p:sldId id="286"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3" d="100"/>
          <a:sy n="113" d="100"/>
        </p:scale>
        <p:origin x="372"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0A18D7D-097B-4734-9C8B-41A5C2CAC018}" type="datetimeFigureOut">
              <a:rPr lang="en-US" smtClean="0"/>
              <a:t>11/25/2021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625E8F-4BBB-4D1F-B9E5-D48915284C79}" type="slidenum">
              <a:rPr lang="en-US" smtClean="0"/>
              <a:t>‹#›</a:t>
            </a:fld>
            <a:endParaRPr lang="en-US"/>
          </a:p>
        </p:txBody>
      </p:sp>
    </p:spTree>
    <p:extLst>
      <p:ext uri="{BB962C8B-B14F-4D97-AF65-F5344CB8AC3E}">
        <p14:creationId xmlns:p14="http://schemas.microsoft.com/office/powerpoint/2010/main" val="8807747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0A18D7D-097B-4734-9C8B-41A5C2CAC018}" type="datetimeFigureOut">
              <a:rPr lang="en-US" smtClean="0"/>
              <a:t>11/25/2021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625E8F-4BBB-4D1F-B9E5-D48915284C79}" type="slidenum">
              <a:rPr lang="en-US" smtClean="0"/>
              <a:t>‹#›</a:t>
            </a:fld>
            <a:endParaRPr lang="en-US"/>
          </a:p>
        </p:txBody>
      </p:sp>
    </p:spTree>
    <p:extLst>
      <p:ext uri="{BB962C8B-B14F-4D97-AF65-F5344CB8AC3E}">
        <p14:creationId xmlns:p14="http://schemas.microsoft.com/office/powerpoint/2010/main" val="41797903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0A18D7D-097B-4734-9C8B-41A5C2CAC018}" type="datetimeFigureOut">
              <a:rPr lang="en-US" smtClean="0"/>
              <a:t>11/25/2021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625E8F-4BBB-4D1F-B9E5-D48915284C79}" type="slidenum">
              <a:rPr lang="en-US" smtClean="0"/>
              <a:t>‹#›</a:t>
            </a:fld>
            <a:endParaRPr lang="en-US"/>
          </a:p>
        </p:txBody>
      </p:sp>
    </p:spTree>
    <p:extLst>
      <p:ext uri="{BB962C8B-B14F-4D97-AF65-F5344CB8AC3E}">
        <p14:creationId xmlns:p14="http://schemas.microsoft.com/office/powerpoint/2010/main" val="2034227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0A18D7D-097B-4734-9C8B-41A5C2CAC018}" type="datetimeFigureOut">
              <a:rPr lang="en-US" smtClean="0"/>
              <a:t>11/25/2021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625E8F-4BBB-4D1F-B9E5-D48915284C79}" type="slidenum">
              <a:rPr lang="en-US" smtClean="0"/>
              <a:t>‹#›</a:t>
            </a:fld>
            <a:endParaRPr lang="en-US"/>
          </a:p>
        </p:txBody>
      </p:sp>
    </p:spTree>
    <p:extLst>
      <p:ext uri="{BB962C8B-B14F-4D97-AF65-F5344CB8AC3E}">
        <p14:creationId xmlns:p14="http://schemas.microsoft.com/office/powerpoint/2010/main" val="9987259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0A18D7D-097B-4734-9C8B-41A5C2CAC018}" type="datetimeFigureOut">
              <a:rPr lang="en-US" smtClean="0"/>
              <a:t>11/25/2021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625E8F-4BBB-4D1F-B9E5-D48915284C79}" type="slidenum">
              <a:rPr lang="en-US" smtClean="0"/>
              <a:t>‹#›</a:t>
            </a:fld>
            <a:endParaRPr lang="en-US"/>
          </a:p>
        </p:txBody>
      </p:sp>
    </p:spTree>
    <p:extLst>
      <p:ext uri="{BB962C8B-B14F-4D97-AF65-F5344CB8AC3E}">
        <p14:creationId xmlns:p14="http://schemas.microsoft.com/office/powerpoint/2010/main" val="5143078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0A18D7D-097B-4734-9C8B-41A5C2CAC018}" type="datetimeFigureOut">
              <a:rPr lang="en-US" smtClean="0"/>
              <a:t>11/25/2021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625E8F-4BBB-4D1F-B9E5-D48915284C79}" type="slidenum">
              <a:rPr lang="en-US" smtClean="0"/>
              <a:t>‹#›</a:t>
            </a:fld>
            <a:endParaRPr lang="en-US"/>
          </a:p>
        </p:txBody>
      </p:sp>
    </p:spTree>
    <p:extLst>
      <p:ext uri="{BB962C8B-B14F-4D97-AF65-F5344CB8AC3E}">
        <p14:creationId xmlns:p14="http://schemas.microsoft.com/office/powerpoint/2010/main" val="3420611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0A18D7D-097B-4734-9C8B-41A5C2CAC018}" type="datetimeFigureOut">
              <a:rPr lang="en-US" smtClean="0"/>
              <a:t>11/25/2021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8625E8F-4BBB-4D1F-B9E5-D48915284C79}" type="slidenum">
              <a:rPr lang="en-US" smtClean="0"/>
              <a:t>‹#›</a:t>
            </a:fld>
            <a:endParaRPr lang="en-US"/>
          </a:p>
        </p:txBody>
      </p:sp>
    </p:spTree>
    <p:extLst>
      <p:ext uri="{BB962C8B-B14F-4D97-AF65-F5344CB8AC3E}">
        <p14:creationId xmlns:p14="http://schemas.microsoft.com/office/powerpoint/2010/main" val="21383704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0A18D7D-097B-4734-9C8B-41A5C2CAC018}" type="datetimeFigureOut">
              <a:rPr lang="en-US" smtClean="0"/>
              <a:t>11/25/2021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8625E8F-4BBB-4D1F-B9E5-D48915284C79}" type="slidenum">
              <a:rPr lang="en-US" smtClean="0"/>
              <a:t>‹#›</a:t>
            </a:fld>
            <a:endParaRPr lang="en-US"/>
          </a:p>
        </p:txBody>
      </p:sp>
    </p:spTree>
    <p:extLst>
      <p:ext uri="{BB962C8B-B14F-4D97-AF65-F5344CB8AC3E}">
        <p14:creationId xmlns:p14="http://schemas.microsoft.com/office/powerpoint/2010/main" val="32502817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0A18D7D-097B-4734-9C8B-41A5C2CAC018}" type="datetimeFigureOut">
              <a:rPr lang="en-US" smtClean="0"/>
              <a:t>11/25/2021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8625E8F-4BBB-4D1F-B9E5-D48915284C79}" type="slidenum">
              <a:rPr lang="en-US" smtClean="0"/>
              <a:t>‹#›</a:t>
            </a:fld>
            <a:endParaRPr lang="en-US"/>
          </a:p>
        </p:txBody>
      </p:sp>
    </p:spTree>
    <p:extLst>
      <p:ext uri="{BB962C8B-B14F-4D97-AF65-F5344CB8AC3E}">
        <p14:creationId xmlns:p14="http://schemas.microsoft.com/office/powerpoint/2010/main" val="26408296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0A18D7D-097B-4734-9C8B-41A5C2CAC018}" type="datetimeFigureOut">
              <a:rPr lang="en-US" smtClean="0"/>
              <a:t>11/25/2021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625E8F-4BBB-4D1F-B9E5-D48915284C79}" type="slidenum">
              <a:rPr lang="en-US" smtClean="0"/>
              <a:t>‹#›</a:t>
            </a:fld>
            <a:endParaRPr lang="en-US"/>
          </a:p>
        </p:txBody>
      </p:sp>
    </p:spTree>
    <p:extLst>
      <p:ext uri="{BB962C8B-B14F-4D97-AF65-F5344CB8AC3E}">
        <p14:creationId xmlns:p14="http://schemas.microsoft.com/office/powerpoint/2010/main" val="30970856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0A18D7D-097B-4734-9C8B-41A5C2CAC018}" type="datetimeFigureOut">
              <a:rPr lang="en-US" smtClean="0"/>
              <a:t>11/25/2021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625E8F-4BBB-4D1F-B9E5-D48915284C79}" type="slidenum">
              <a:rPr lang="en-US" smtClean="0"/>
              <a:t>‹#›</a:t>
            </a:fld>
            <a:endParaRPr lang="en-US"/>
          </a:p>
        </p:txBody>
      </p:sp>
    </p:spTree>
    <p:extLst>
      <p:ext uri="{BB962C8B-B14F-4D97-AF65-F5344CB8AC3E}">
        <p14:creationId xmlns:p14="http://schemas.microsoft.com/office/powerpoint/2010/main" val="15878304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A18D7D-097B-4734-9C8B-41A5C2CAC018}" type="datetimeFigureOut">
              <a:rPr lang="en-US" smtClean="0"/>
              <a:t>11/25/2021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625E8F-4BBB-4D1F-B9E5-D48915284C79}" type="slidenum">
              <a:rPr lang="en-US" smtClean="0"/>
              <a:t>‹#›</a:t>
            </a:fld>
            <a:endParaRPr lang="en-US"/>
          </a:p>
        </p:txBody>
      </p:sp>
    </p:spTree>
    <p:extLst>
      <p:ext uri="{BB962C8B-B14F-4D97-AF65-F5344CB8AC3E}">
        <p14:creationId xmlns:p14="http://schemas.microsoft.com/office/powerpoint/2010/main" val="22275029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5.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60905" y="1316244"/>
            <a:ext cx="9144000" cy="2640668"/>
          </a:xfrm>
        </p:spPr>
        <p:txBody>
          <a:bodyPr>
            <a:noAutofit/>
          </a:bodyPr>
          <a:lstStyle/>
          <a:p>
            <a:r>
              <a:rPr lang="en-US" sz="3600" b="1" dirty="0" smtClean="0">
                <a:solidFill>
                  <a:srgbClr val="C00000"/>
                </a:solidFill>
                <a:latin typeface="+mn-lt"/>
              </a:rPr>
              <a:t>Ro-Adapt: </a:t>
            </a:r>
            <a:r>
              <a:rPr lang="en-US" sz="3600" b="1" dirty="0" err="1" smtClean="0">
                <a:solidFill>
                  <a:srgbClr val="C00000"/>
                </a:solidFill>
                <a:latin typeface="+mn-lt"/>
              </a:rPr>
              <a:t>Revizuirea</a:t>
            </a:r>
            <a:r>
              <a:rPr lang="en-US" sz="3600" b="1" dirty="0" smtClean="0">
                <a:solidFill>
                  <a:srgbClr val="C00000"/>
                </a:solidFill>
                <a:latin typeface="+mn-lt"/>
              </a:rPr>
              <a:t> </a:t>
            </a:r>
            <a:r>
              <a:rPr lang="en-US" sz="3600" b="1" dirty="0" err="1" smtClean="0">
                <a:solidFill>
                  <a:srgbClr val="C00000"/>
                </a:solidFill>
                <a:latin typeface="+mn-lt"/>
              </a:rPr>
              <a:t>Strategiei</a:t>
            </a:r>
            <a:r>
              <a:rPr lang="en-US" sz="3600" b="1" dirty="0" smtClean="0">
                <a:solidFill>
                  <a:srgbClr val="C00000"/>
                </a:solidFill>
                <a:latin typeface="+mn-lt"/>
              </a:rPr>
              <a:t> </a:t>
            </a:r>
            <a:r>
              <a:rPr lang="en-US" sz="3600" b="1" dirty="0" err="1" smtClean="0">
                <a:solidFill>
                  <a:srgbClr val="C00000"/>
                </a:solidFill>
                <a:latin typeface="+mn-lt"/>
              </a:rPr>
              <a:t>naționale</a:t>
            </a:r>
            <a:r>
              <a:rPr lang="en-US" sz="3600" b="1" dirty="0" smtClean="0">
                <a:solidFill>
                  <a:srgbClr val="C00000"/>
                </a:solidFill>
                <a:latin typeface="+mn-lt"/>
              </a:rPr>
              <a:t> </a:t>
            </a:r>
            <a:r>
              <a:rPr lang="en-US" sz="3600" b="1" dirty="0" err="1" smtClean="0">
                <a:solidFill>
                  <a:srgbClr val="C00000"/>
                </a:solidFill>
                <a:latin typeface="+mn-lt"/>
              </a:rPr>
              <a:t>privind</a:t>
            </a:r>
            <a:r>
              <a:rPr lang="en-US" sz="3600" b="1" dirty="0" smtClean="0">
                <a:solidFill>
                  <a:srgbClr val="C00000"/>
                </a:solidFill>
                <a:latin typeface="+mn-lt"/>
              </a:rPr>
              <a:t> </a:t>
            </a:r>
            <a:r>
              <a:rPr lang="en-US" sz="3600" b="1" dirty="0" err="1" smtClean="0">
                <a:solidFill>
                  <a:srgbClr val="C00000"/>
                </a:solidFill>
                <a:latin typeface="+mn-lt"/>
              </a:rPr>
              <a:t>schimbările</a:t>
            </a:r>
            <a:r>
              <a:rPr lang="en-US" sz="3600" b="1" dirty="0" smtClean="0">
                <a:solidFill>
                  <a:srgbClr val="C00000"/>
                </a:solidFill>
                <a:latin typeface="+mn-lt"/>
              </a:rPr>
              <a:t> </a:t>
            </a:r>
            <a:r>
              <a:rPr lang="en-US" sz="3600" b="1" dirty="0" err="1" smtClean="0">
                <a:solidFill>
                  <a:srgbClr val="C00000"/>
                </a:solidFill>
                <a:latin typeface="+mn-lt"/>
              </a:rPr>
              <a:t>climatice</a:t>
            </a:r>
            <a:r>
              <a:rPr lang="en-US" sz="3600" b="1" dirty="0" smtClean="0">
                <a:solidFill>
                  <a:srgbClr val="C00000"/>
                </a:solidFill>
                <a:latin typeface="+mn-lt"/>
              </a:rPr>
              <a:t> </a:t>
            </a:r>
            <a:r>
              <a:rPr lang="en-US" sz="3600" b="1" dirty="0" err="1" smtClean="0">
                <a:solidFill>
                  <a:srgbClr val="C00000"/>
                </a:solidFill>
                <a:latin typeface="+mn-lt"/>
              </a:rPr>
              <a:t>și</a:t>
            </a:r>
            <a:r>
              <a:rPr lang="en-US" sz="3600" b="1" dirty="0" smtClean="0">
                <a:solidFill>
                  <a:srgbClr val="C00000"/>
                </a:solidFill>
                <a:latin typeface="+mn-lt"/>
              </a:rPr>
              <a:t> </a:t>
            </a:r>
            <a:r>
              <a:rPr lang="en-US" sz="3600" b="1" dirty="0" err="1" smtClean="0">
                <a:solidFill>
                  <a:srgbClr val="C00000"/>
                </a:solidFill>
                <a:latin typeface="+mn-lt"/>
              </a:rPr>
              <a:t>elaborarea</a:t>
            </a:r>
            <a:r>
              <a:rPr lang="en-US" sz="3600" b="1" dirty="0" smtClean="0">
                <a:solidFill>
                  <a:srgbClr val="C00000"/>
                </a:solidFill>
                <a:latin typeface="+mn-lt"/>
              </a:rPr>
              <a:t> </a:t>
            </a:r>
            <a:r>
              <a:rPr lang="en-US" sz="3600" b="1" dirty="0" err="1" smtClean="0">
                <a:solidFill>
                  <a:srgbClr val="C00000"/>
                </a:solidFill>
                <a:latin typeface="+mn-lt"/>
              </a:rPr>
              <a:t>Planului</a:t>
            </a:r>
            <a:r>
              <a:rPr lang="en-US" sz="3600" b="1" dirty="0" smtClean="0">
                <a:solidFill>
                  <a:srgbClr val="C00000"/>
                </a:solidFill>
                <a:latin typeface="+mn-lt"/>
              </a:rPr>
              <a:t> </a:t>
            </a:r>
            <a:r>
              <a:rPr lang="en-US" sz="3600" b="1" dirty="0" err="1" smtClean="0">
                <a:solidFill>
                  <a:srgbClr val="C00000"/>
                </a:solidFill>
                <a:latin typeface="+mn-lt"/>
              </a:rPr>
              <a:t>național</a:t>
            </a:r>
            <a:r>
              <a:rPr lang="en-US" sz="3600" b="1" dirty="0" smtClean="0">
                <a:solidFill>
                  <a:srgbClr val="C00000"/>
                </a:solidFill>
                <a:latin typeface="+mn-lt"/>
              </a:rPr>
              <a:t> de </a:t>
            </a:r>
            <a:r>
              <a:rPr lang="en-US" sz="3600" b="1" dirty="0" err="1" smtClean="0">
                <a:solidFill>
                  <a:srgbClr val="C00000"/>
                </a:solidFill>
                <a:latin typeface="+mn-lt"/>
              </a:rPr>
              <a:t>acțiune</a:t>
            </a:r>
            <a:r>
              <a:rPr lang="en-US" sz="3600" b="1" dirty="0" smtClean="0">
                <a:solidFill>
                  <a:srgbClr val="C00000"/>
                </a:solidFill>
                <a:latin typeface="+mn-lt"/>
              </a:rPr>
              <a:t> </a:t>
            </a:r>
            <a:r>
              <a:rPr lang="en-US" sz="3600" b="1" dirty="0" err="1" smtClean="0">
                <a:solidFill>
                  <a:srgbClr val="C00000"/>
                </a:solidFill>
                <a:latin typeface="+mn-lt"/>
              </a:rPr>
              <a:t>pentru</a:t>
            </a:r>
            <a:r>
              <a:rPr lang="en-US" sz="3600" b="1" dirty="0" smtClean="0">
                <a:solidFill>
                  <a:srgbClr val="C00000"/>
                </a:solidFill>
                <a:latin typeface="+mn-lt"/>
              </a:rPr>
              <a:t> </a:t>
            </a:r>
            <a:r>
              <a:rPr lang="en-US" sz="3600" b="1" dirty="0" err="1" smtClean="0">
                <a:solidFill>
                  <a:srgbClr val="C00000"/>
                </a:solidFill>
                <a:latin typeface="+mn-lt"/>
              </a:rPr>
              <a:t>implementarea</a:t>
            </a:r>
            <a:r>
              <a:rPr lang="en-US" sz="3600" b="1" dirty="0" smtClean="0">
                <a:solidFill>
                  <a:srgbClr val="C00000"/>
                </a:solidFill>
                <a:latin typeface="+mn-lt"/>
              </a:rPr>
              <a:t> </a:t>
            </a:r>
            <a:r>
              <a:rPr lang="en-US" sz="3600" b="1" dirty="0" err="1" smtClean="0">
                <a:solidFill>
                  <a:srgbClr val="C00000"/>
                </a:solidFill>
                <a:latin typeface="+mn-lt"/>
              </a:rPr>
              <a:t>acesteia</a:t>
            </a:r>
            <a:r>
              <a:rPr lang="en-US" sz="3600" b="1" dirty="0" smtClean="0">
                <a:solidFill>
                  <a:srgbClr val="C00000"/>
                </a:solidFill>
                <a:latin typeface="+mn-lt"/>
              </a:rPr>
              <a:t> (2021-2030) –</a:t>
            </a:r>
            <a:r>
              <a:rPr lang="ro-RO" sz="3600" b="1" dirty="0" smtClean="0">
                <a:solidFill>
                  <a:srgbClr val="C00000"/>
                </a:solidFill>
                <a:latin typeface="+mn-lt"/>
              </a:rPr>
              <a:t/>
            </a:r>
            <a:br>
              <a:rPr lang="ro-RO" sz="3600" b="1" dirty="0" smtClean="0">
                <a:solidFill>
                  <a:srgbClr val="C00000"/>
                </a:solidFill>
                <a:latin typeface="+mn-lt"/>
              </a:rPr>
            </a:br>
            <a:r>
              <a:rPr lang="en-US" sz="3600" b="1" dirty="0" smtClean="0">
                <a:solidFill>
                  <a:srgbClr val="C00000"/>
                </a:solidFill>
                <a:latin typeface="+mn-lt"/>
              </a:rPr>
              <a:t> </a:t>
            </a:r>
            <a:r>
              <a:rPr lang="en-US" sz="3600" b="1" dirty="0" err="1" smtClean="0">
                <a:solidFill>
                  <a:srgbClr val="C00000"/>
                </a:solidFill>
                <a:latin typeface="+mn-lt"/>
              </a:rPr>
              <a:t>Fundamentarea</a:t>
            </a:r>
            <a:r>
              <a:rPr lang="en-US" sz="3600" b="1" dirty="0" smtClean="0">
                <a:solidFill>
                  <a:srgbClr val="C00000"/>
                </a:solidFill>
                <a:latin typeface="+mn-lt"/>
              </a:rPr>
              <a:t> </a:t>
            </a:r>
            <a:r>
              <a:rPr lang="en-US" sz="3600" b="1" dirty="0" err="1" smtClean="0">
                <a:solidFill>
                  <a:srgbClr val="C00000"/>
                </a:solidFill>
                <a:latin typeface="+mn-lt"/>
              </a:rPr>
              <a:t>metodologică</a:t>
            </a:r>
            <a:r>
              <a:rPr lang="en-US" sz="3600" b="1" dirty="0" smtClean="0">
                <a:solidFill>
                  <a:srgbClr val="C00000"/>
                </a:solidFill>
                <a:latin typeface="+mn-lt"/>
              </a:rPr>
              <a:t> </a:t>
            </a:r>
            <a:r>
              <a:rPr lang="en-US" sz="3600" b="1" dirty="0" err="1" smtClean="0">
                <a:solidFill>
                  <a:srgbClr val="C00000"/>
                </a:solidFill>
                <a:latin typeface="+mn-lt"/>
              </a:rPr>
              <a:t>și</a:t>
            </a:r>
            <a:r>
              <a:rPr lang="en-US" sz="3600" b="1" dirty="0" smtClean="0">
                <a:solidFill>
                  <a:srgbClr val="C00000"/>
                </a:solidFill>
                <a:latin typeface="+mn-lt"/>
              </a:rPr>
              <a:t> </a:t>
            </a:r>
            <a:r>
              <a:rPr lang="en-US" sz="3600" b="1" dirty="0" err="1" smtClean="0">
                <a:solidFill>
                  <a:srgbClr val="C00000"/>
                </a:solidFill>
                <a:latin typeface="+mn-lt"/>
              </a:rPr>
              <a:t>științifică</a:t>
            </a:r>
            <a:endParaRPr lang="en-US" sz="3600" b="1" dirty="0">
              <a:solidFill>
                <a:srgbClr val="C00000"/>
              </a:solidFill>
              <a:latin typeface="+mn-lt"/>
            </a:endParaRPr>
          </a:p>
        </p:txBody>
      </p:sp>
      <p:sp>
        <p:nvSpPr>
          <p:cNvPr id="3" name="Subtitle 2"/>
          <p:cNvSpPr>
            <a:spLocks noGrp="1"/>
          </p:cNvSpPr>
          <p:nvPr>
            <p:ph type="subTitle" idx="1"/>
          </p:nvPr>
        </p:nvSpPr>
        <p:spPr>
          <a:xfrm>
            <a:off x="1524000" y="4639451"/>
            <a:ext cx="9144000" cy="1655762"/>
          </a:xfrm>
        </p:spPr>
        <p:txBody>
          <a:bodyPr>
            <a:normAutofit/>
          </a:bodyPr>
          <a:lstStyle/>
          <a:p>
            <a:r>
              <a:rPr lang="en-US" sz="3600" dirty="0">
                <a:solidFill>
                  <a:srgbClr val="C00000"/>
                </a:solidFill>
              </a:rPr>
              <a:t>Elena </a:t>
            </a:r>
            <a:r>
              <a:rPr lang="en-US" sz="3600" dirty="0" err="1" smtClean="0">
                <a:solidFill>
                  <a:srgbClr val="C00000"/>
                </a:solidFill>
              </a:rPr>
              <a:t>Mateescu</a:t>
            </a:r>
            <a:r>
              <a:rPr lang="en-US" sz="3600" dirty="0">
                <a:solidFill>
                  <a:srgbClr val="C00000"/>
                </a:solidFill>
              </a:rPr>
              <a:t>, Sorin </a:t>
            </a:r>
            <a:r>
              <a:rPr lang="en-US" sz="3600" dirty="0" smtClean="0">
                <a:solidFill>
                  <a:srgbClr val="C00000"/>
                </a:solidFill>
              </a:rPr>
              <a:t>Cheval</a:t>
            </a:r>
          </a:p>
          <a:p>
            <a:r>
              <a:rPr lang="en-US" sz="3600" dirty="0" err="1" smtClean="0">
                <a:solidFill>
                  <a:srgbClr val="C00000"/>
                </a:solidFill>
              </a:rPr>
              <a:t>Administra</a:t>
            </a:r>
            <a:r>
              <a:rPr lang="ro-RO" sz="3600" dirty="0" smtClean="0">
                <a:solidFill>
                  <a:srgbClr val="C00000"/>
                </a:solidFill>
              </a:rPr>
              <a:t>ția Națională de Meteorologie</a:t>
            </a:r>
            <a:endParaRPr lang="en-US" sz="3600" dirty="0">
              <a:solidFill>
                <a:srgbClr val="C00000"/>
              </a:solidFill>
            </a:endParaRPr>
          </a:p>
          <a:p>
            <a:endParaRPr lang="en-US" sz="3600" dirty="0">
              <a:solidFill>
                <a:srgbClr val="C00000"/>
              </a:solidFill>
            </a:endParaRPr>
          </a:p>
        </p:txBody>
      </p:sp>
      <p:pic>
        <p:nvPicPr>
          <p:cNvPr id="5" name="Picture 4" descr="http://portal.meteoromania.ro/portal/avizier/Antete-2020/ANTETE%20ANM_10%20feb%202020/JPG/sigla%20ANM_%2010%20feb%20202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1"/>
            <a:ext cx="812800" cy="812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93069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25546" y="3646179"/>
            <a:ext cx="4802405" cy="369332"/>
          </a:xfrm>
          <a:prstGeom prst="rect">
            <a:avLst/>
          </a:prstGeom>
        </p:spPr>
        <p:txBody>
          <a:bodyPr wrap="none">
            <a:spAutoFit/>
          </a:bodyPr>
          <a:lstStyle/>
          <a:p>
            <a:r>
              <a:rPr lang="ro-RO" dirty="0"/>
              <a:t>Repartizarea instituțiilor pe sectoare de activitate</a:t>
            </a:r>
            <a:endParaRPr lang="en-GB" dirty="0"/>
          </a:p>
        </p:txBody>
      </p:sp>
      <p:pic>
        <p:nvPicPr>
          <p:cNvPr id="4" name="image51.png"/>
          <p:cNvPicPr/>
          <p:nvPr/>
        </p:nvPicPr>
        <p:blipFill>
          <a:blip r:embed="rId2"/>
          <a:stretch>
            <a:fillRect/>
          </a:stretch>
        </p:blipFill>
        <p:spPr bwMode="auto">
          <a:xfrm>
            <a:off x="316231" y="566404"/>
            <a:ext cx="5687695" cy="3035300"/>
          </a:xfrm>
          <a:prstGeom prst="rect">
            <a:avLst/>
          </a:prstGeom>
        </p:spPr>
      </p:pic>
      <p:pic>
        <p:nvPicPr>
          <p:cNvPr id="5" name="image57.png"/>
          <p:cNvPicPr/>
          <p:nvPr/>
        </p:nvPicPr>
        <p:blipFill>
          <a:blip r:embed="rId3"/>
          <a:stretch>
            <a:fillRect/>
          </a:stretch>
        </p:blipFill>
        <p:spPr bwMode="auto">
          <a:xfrm>
            <a:off x="7193686" y="2230104"/>
            <a:ext cx="4581525" cy="2743200"/>
          </a:xfrm>
          <a:prstGeom prst="rect">
            <a:avLst/>
          </a:prstGeom>
        </p:spPr>
      </p:pic>
      <p:sp>
        <p:nvSpPr>
          <p:cNvPr id="6" name="Rectangle 5"/>
          <p:cNvSpPr/>
          <p:nvPr/>
        </p:nvSpPr>
        <p:spPr>
          <a:xfrm>
            <a:off x="7193687" y="5070592"/>
            <a:ext cx="4581525" cy="646331"/>
          </a:xfrm>
          <a:prstGeom prst="rect">
            <a:avLst/>
          </a:prstGeom>
        </p:spPr>
        <p:txBody>
          <a:bodyPr wrap="square">
            <a:spAutoFit/>
          </a:bodyPr>
          <a:lstStyle/>
          <a:p>
            <a:pPr algn="ctr"/>
            <a:r>
              <a:rPr lang="ro-RO" dirty="0" smtClean="0"/>
              <a:t>Ponderea instituțiilor care utilizează produse și servicii climatice</a:t>
            </a:r>
            <a:endParaRPr lang="en-GB" dirty="0"/>
          </a:p>
        </p:txBody>
      </p:sp>
      <p:sp>
        <p:nvSpPr>
          <p:cNvPr id="7" name="TextBox 6"/>
          <p:cNvSpPr txBox="1"/>
          <p:nvPr/>
        </p:nvSpPr>
        <p:spPr>
          <a:xfrm>
            <a:off x="0" y="0"/>
            <a:ext cx="12192000" cy="400110"/>
          </a:xfrm>
          <a:prstGeom prst="rect">
            <a:avLst/>
          </a:prstGeom>
          <a:solidFill>
            <a:schemeClr val="accent1">
              <a:lumMod val="50000"/>
            </a:schemeClr>
          </a:solidFill>
        </p:spPr>
        <p:txBody>
          <a:bodyPr wrap="square" rtlCol="0">
            <a:spAutoFit/>
          </a:bodyPr>
          <a:lstStyle/>
          <a:p>
            <a:pPr algn="ctr"/>
            <a:r>
              <a:rPr lang="ro-RO" sz="2000" dirty="0">
                <a:solidFill>
                  <a:schemeClr val="bg1">
                    <a:lumMod val="95000"/>
                  </a:schemeClr>
                </a:solidFill>
              </a:rPr>
              <a:t>Rezultate (fundamentare metodologică și științifică)</a:t>
            </a:r>
          </a:p>
        </p:txBody>
      </p:sp>
      <p:pic>
        <p:nvPicPr>
          <p:cNvPr id="8" name="Picture 7" descr="http://portal.meteoromania.ro/portal/avizier/Antete-2020/ANTETE%20ANM_10%20feb%202020/JPG/sigla%20ANM_%2010%20feb%202020.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 y="1"/>
            <a:ext cx="406399" cy="4063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60548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80505" y="3027012"/>
            <a:ext cx="5215189" cy="646331"/>
          </a:xfrm>
          <a:prstGeom prst="rect">
            <a:avLst/>
          </a:prstGeom>
        </p:spPr>
        <p:txBody>
          <a:bodyPr wrap="square">
            <a:spAutoFit/>
          </a:bodyPr>
          <a:lstStyle/>
          <a:p>
            <a:pPr algn="ctr"/>
            <a:r>
              <a:rPr lang="ro-RO" dirty="0"/>
              <a:t>Topul categoriilor de produse și servicii climatice utilizate în prezent </a:t>
            </a:r>
            <a:endParaRPr lang="en-GB" dirty="0"/>
          </a:p>
        </p:txBody>
      </p:sp>
      <p:pic>
        <p:nvPicPr>
          <p:cNvPr id="6" name="image5.jpg"/>
          <p:cNvPicPr/>
          <p:nvPr/>
        </p:nvPicPr>
        <p:blipFill>
          <a:blip r:embed="rId2"/>
          <a:stretch>
            <a:fillRect/>
          </a:stretch>
        </p:blipFill>
        <p:spPr bwMode="auto">
          <a:xfrm>
            <a:off x="606474" y="543855"/>
            <a:ext cx="5189220" cy="2407920"/>
          </a:xfrm>
          <a:prstGeom prst="rect">
            <a:avLst/>
          </a:prstGeom>
        </p:spPr>
      </p:pic>
      <p:pic>
        <p:nvPicPr>
          <p:cNvPr id="7" name="image25.jpg"/>
          <p:cNvPicPr/>
          <p:nvPr/>
        </p:nvPicPr>
        <p:blipFill>
          <a:blip r:embed="rId3"/>
          <a:stretch>
            <a:fillRect/>
          </a:stretch>
        </p:blipFill>
        <p:spPr bwMode="auto">
          <a:xfrm>
            <a:off x="5863641" y="3787314"/>
            <a:ext cx="5274921" cy="2330555"/>
          </a:xfrm>
          <a:prstGeom prst="rect">
            <a:avLst/>
          </a:prstGeom>
        </p:spPr>
      </p:pic>
      <p:sp>
        <p:nvSpPr>
          <p:cNvPr id="3" name="Rectangle 2"/>
          <p:cNvSpPr/>
          <p:nvPr/>
        </p:nvSpPr>
        <p:spPr>
          <a:xfrm>
            <a:off x="5863641" y="6152468"/>
            <a:ext cx="5334684" cy="646331"/>
          </a:xfrm>
          <a:prstGeom prst="rect">
            <a:avLst/>
          </a:prstGeom>
        </p:spPr>
        <p:txBody>
          <a:bodyPr wrap="square">
            <a:spAutoFit/>
          </a:bodyPr>
          <a:lstStyle/>
          <a:p>
            <a:pPr algn="ctr"/>
            <a:r>
              <a:rPr lang="ro-RO" dirty="0">
                <a:ea typeface="Times New Roman" panose="02020603050405020304" pitchFamily="18" charset="0"/>
              </a:rPr>
              <a:t>Distribuția frecvențelor temporale de utilizare a produselor și serviciilor climatice</a:t>
            </a:r>
            <a:endParaRPr lang="en-GB" dirty="0"/>
          </a:p>
        </p:txBody>
      </p:sp>
      <p:sp>
        <p:nvSpPr>
          <p:cNvPr id="8" name="TextBox 7"/>
          <p:cNvSpPr txBox="1"/>
          <p:nvPr/>
        </p:nvSpPr>
        <p:spPr>
          <a:xfrm>
            <a:off x="0" y="0"/>
            <a:ext cx="12192000" cy="400110"/>
          </a:xfrm>
          <a:prstGeom prst="rect">
            <a:avLst/>
          </a:prstGeom>
          <a:solidFill>
            <a:schemeClr val="accent1">
              <a:lumMod val="50000"/>
            </a:schemeClr>
          </a:solidFill>
        </p:spPr>
        <p:txBody>
          <a:bodyPr wrap="square" rtlCol="0">
            <a:spAutoFit/>
          </a:bodyPr>
          <a:lstStyle/>
          <a:p>
            <a:pPr algn="ctr"/>
            <a:r>
              <a:rPr lang="ro-RO" sz="2000" dirty="0">
                <a:solidFill>
                  <a:schemeClr val="bg1">
                    <a:lumMod val="95000"/>
                  </a:schemeClr>
                </a:solidFill>
              </a:rPr>
              <a:t>Rezultate (fundamentare metodologică și științifică)</a:t>
            </a:r>
          </a:p>
        </p:txBody>
      </p:sp>
      <p:pic>
        <p:nvPicPr>
          <p:cNvPr id="9" name="Picture 8" descr="http://portal.meteoromania.ro/portal/avizier/Antete-2020/ANTETE%20ANM_10%20feb%202020/JPG/sigla%20ANM_%2010%20feb%202020.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 y="1"/>
            <a:ext cx="406399" cy="4063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00723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4520" y="381342"/>
            <a:ext cx="11920004" cy="6186309"/>
          </a:xfrm>
          <a:prstGeom prst="rect">
            <a:avLst/>
          </a:prstGeom>
          <a:noFill/>
        </p:spPr>
        <p:txBody>
          <a:bodyPr wrap="square" rtlCol="0">
            <a:spAutoFit/>
          </a:bodyPr>
          <a:lstStyle/>
          <a:p>
            <a:r>
              <a:rPr lang="ro-RO" b="1" dirty="0" smtClean="0"/>
              <a:t>A2.3. Studiu </a:t>
            </a:r>
            <a:r>
              <a:rPr lang="ro-RO" b="1" dirty="0"/>
              <a:t>privind </a:t>
            </a:r>
            <a:r>
              <a:rPr lang="ro-RO" b="1" u="sng" dirty="0"/>
              <a:t>metodele de evaluare și predicție a impactului potențial al variabilității climatice (incluzând evenimentele meteorologice extreme) asupra sectoarelor cheie vulnerabile</a:t>
            </a:r>
            <a:r>
              <a:rPr lang="ro-RO" b="1" dirty="0"/>
              <a:t>, inclusiv analiza spațială pentru identificarea diferențierilor regionale în scopul regionalizării riscurilor climatice actuale și </a:t>
            </a:r>
            <a:r>
              <a:rPr lang="ro-RO" b="1" dirty="0" smtClean="0"/>
              <a:t>viitoare</a:t>
            </a:r>
            <a:endParaRPr lang="en-GB" b="1" dirty="0"/>
          </a:p>
          <a:p>
            <a:endParaRPr lang="ro-RO" dirty="0" smtClean="0"/>
          </a:p>
          <a:p>
            <a:r>
              <a:rPr lang="en-GB" dirty="0" smtClean="0"/>
              <a:t>1.</a:t>
            </a:r>
            <a:r>
              <a:rPr lang="ro-RO" dirty="0" smtClean="0"/>
              <a:t> </a:t>
            </a:r>
            <a:r>
              <a:rPr lang="en-GB" dirty="0" err="1" smtClean="0"/>
              <a:t>Introducere</a:t>
            </a:r>
            <a:endParaRPr lang="en-GB" dirty="0"/>
          </a:p>
          <a:p>
            <a:r>
              <a:rPr lang="en-GB" dirty="0"/>
              <a:t>2. </a:t>
            </a:r>
            <a:r>
              <a:rPr lang="en-GB" dirty="0" err="1"/>
              <a:t>Metode</a:t>
            </a:r>
            <a:r>
              <a:rPr lang="en-GB" dirty="0"/>
              <a:t> de </a:t>
            </a:r>
            <a:r>
              <a:rPr lang="en-GB" dirty="0" err="1"/>
              <a:t>analiză</a:t>
            </a:r>
            <a:r>
              <a:rPr lang="en-GB" dirty="0"/>
              <a:t> a </a:t>
            </a:r>
            <a:r>
              <a:rPr lang="en-GB" dirty="0" err="1"/>
              <a:t>seriilor</a:t>
            </a:r>
            <a:r>
              <a:rPr lang="en-GB" dirty="0"/>
              <a:t> </a:t>
            </a:r>
            <a:r>
              <a:rPr lang="en-GB" dirty="0" err="1"/>
              <a:t>istorice</a:t>
            </a:r>
            <a:r>
              <a:rPr lang="en-GB" dirty="0"/>
              <a:t> de date </a:t>
            </a:r>
            <a:r>
              <a:rPr lang="en-GB" dirty="0" err="1"/>
              <a:t>climatice</a:t>
            </a:r>
            <a:r>
              <a:rPr lang="en-GB" dirty="0"/>
              <a:t> (1901-2020) </a:t>
            </a:r>
            <a:r>
              <a:rPr lang="en-GB" dirty="0" err="1"/>
              <a:t>şi</a:t>
            </a:r>
            <a:r>
              <a:rPr lang="en-GB" dirty="0"/>
              <a:t> a </a:t>
            </a:r>
            <a:r>
              <a:rPr lang="en-GB" dirty="0" err="1"/>
              <a:t>scenariilor</a:t>
            </a:r>
            <a:r>
              <a:rPr lang="en-GB" dirty="0"/>
              <a:t> </a:t>
            </a:r>
            <a:r>
              <a:rPr lang="en-GB" dirty="0" err="1"/>
              <a:t>climatice</a:t>
            </a:r>
            <a:r>
              <a:rPr lang="en-GB" dirty="0"/>
              <a:t> </a:t>
            </a:r>
            <a:r>
              <a:rPr lang="en-GB" dirty="0" err="1"/>
              <a:t>viitoare</a:t>
            </a:r>
            <a:r>
              <a:rPr lang="en-GB" dirty="0"/>
              <a:t> (2021-2030, 2031-2050 </a:t>
            </a:r>
            <a:r>
              <a:rPr lang="en-GB" dirty="0" err="1"/>
              <a:t>şi</a:t>
            </a:r>
            <a:r>
              <a:rPr lang="en-GB" dirty="0"/>
              <a:t> 2071-2100) </a:t>
            </a:r>
            <a:r>
              <a:rPr lang="en-GB" dirty="0" err="1"/>
              <a:t>pentru</a:t>
            </a:r>
            <a:r>
              <a:rPr lang="en-GB" dirty="0"/>
              <a:t> </a:t>
            </a:r>
            <a:r>
              <a:rPr lang="en-GB" dirty="0" err="1"/>
              <a:t>fiecare</a:t>
            </a:r>
            <a:r>
              <a:rPr lang="en-GB" dirty="0"/>
              <a:t> </a:t>
            </a:r>
            <a:r>
              <a:rPr lang="en-GB" dirty="0" err="1"/>
              <a:t>regiune</a:t>
            </a:r>
            <a:r>
              <a:rPr lang="en-GB" dirty="0"/>
              <a:t> </a:t>
            </a:r>
            <a:r>
              <a:rPr lang="en-GB" dirty="0" err="1"/>
              <a:t>geografică</a:t>
            </a:r>
            <a:r>
              <a:rPr lang="en-GB" dirty="0"/>
              <a:t> a </a:t>
            </a:r>
            <a:r>
              <a:rPr lang="en-GB" dirty="0" err="1"/>
              <a:t>României</a:t>
            </a:r>
            <a:endParaRPr lang="en-GB" dirty="0"/>
          </a:p>
          <a:p>
            <a:r>
              <a:rPr lang="en-GB" dirty="0"/>
              <a:t>2.1. </a:t>
            </a:r>
            <a:r>
              <a:rPr lang="en-GB" dirty="0" err="1"/>
              <a:t>Metode</a:t>
            </a:r>
            <a:r>
              <a:rPr lang="en-GB" dirty="0"/>
              <a:t> de </a:t>
            </a:r>
            <a:r>
              <a:rPr lang="en-GB" dirty="0" err="1"/>
              <a:t>analiză</a:t>
            </a:r>
            <a:r>
              <a:rPr lang="en-GB" dirty="0"/>
              <a:t> a </a:t>
            </a:r>
            <a:r>
              <a:rPr lang="en-GB" dirty="0" err="1"/>
              <a:t>seriilor</a:t>
            </a:r>
            <a:r>
              <a:rPr lang="en-GB" dirty="0"/>
              <a:t> </a:t>
            </a:r>
            <a:r>
              <a:rPr lang="en-GB" dirty="0" err="1"/>
              <a:t>istorice</a:t>
            </a:r>
            <a:r>
              <a:rPr lang="en-GB" dirty="0"/>
              <a:t> de date </a:t>
            </a:r>
            <a:r>
              <a:rPr lang="en-GB" dirty="0" err="1"/>
              <a:t>climatice</a:t>
            </a:r>
            <a:r>
              <a:rPr lang="en-GB" dirty="0"/>
              <a:t> </a:t>
            </a:r>
            <a:endParaRPr lang="ro-RO" dirty="0" smtClean="0"/>
          </a:p>
          <a:p>
            <a:r>
              <a:rPr lang="en-GB" dirty="0" smtClean="0"/>
              <a:t>2.2</a:t>
            </a:r>
            <a:r>
              <a:rPr lang="en-GB" dirty="0"/>
              <a:t>. </a:t>
            </a:r>
            <a:r>
              <a:rPr lang="en-GB" dirty="0" err="1"/>
              <a:t>Metode</a:t>
            </a:r>
            <a:r>
              <a:rPr lang="en-GB" dirty="0"/>
              <a:t> de </a:t>
            </a:r>
            <a:r>
              <a:rPr lang="en-GB" dirty="0" err="1"/>
              <a:t>analiză</a:t>
            </a:r>
            <a:r>
              <a:rPr lang="en-GB" dirty="0"/>
              <a:t> a </a:t>
            </a:r>
            <a:r>
              <a:rPr lang="en-GB" dirty="0" err="1"/>
              <a:t>scenariilor</a:t>
            </a:r>
            <a:r>
              <a:rPr lang="en-GB" dirty="0"/>
              <a:t> </a:t>
            </a:r>
            <a:r>
              <a:rPr lang="en-GB" dirty="0" err="1"/>
              <a:t>climatice</a:t>
            </a:r>
            <a:r>
              <a:rPr lang="en-GB" dirty="0"/>
              <a:t> </a:t>
            </a:r>
            <a:r>
              <a:rPr lang="en-GB" dirty="0" err="1"/>
              <a:t>viitoare</a:t>
            </a:r>
            <a:r>
              <a:rPr lang="en-GB" dirty="0"/>
              <a:t> </a:t>
            </a:r>
            <a:endParaRPr lang="ro-RO" dirty="0" smtClean="0"/>
          </a:p>
          <a:p>
            <a:r>
              <a:rPr lang="en-GB" dirty="0" smtClean="0"/>
              <a:t>2.3</a:t>
            </a:r>
            <a:r>
              <a:rPr lang="en-GB" dirty="0"/>
              <a:t>. </a:t>
            </a:r>
            <a:r>
              <a:rPr lang="en-GB" dirty="0" err="1"/>
              <a:t>Predicția</a:t>
            </a:r>
            <a:r>
              <a:rPr lang="en-GB" dirty="0"/>
              <a:t> </a:t>
            </a:r>
            <a:r>
              <a:rPr lang="en-GB" dirty="0" err="1"/>
              <a:t>climatică</a:t>
            </a:r>
            <a:r>
              <a:rPr lang="en-GB" dirty="0"/>
              <a:t>; </a:t>
            </a:r>
            <a:r>
              <a:rPr lang="en-GB" dirty="0" err="1"/>
              <a:t>metode</a:t>
            </a:r>
            <a:r>
              <a:rPr lang="en-GB" dirty="0"/>
              <a:t> de </a:t>
            </a:r>
            <a:r>
              <a:rPr lang="en-GB" dirty="0" err="1"/>
              <a:t>predicție</a:t>
            </a:r>
            <a:r>
              <a:rPr lang="en-GB" dirty="0"/>
              <a:t> </a:t>
            </a:r>
            <a:r>
              <a:rPr lang="en-GB" dirty="0" err="1"/>
              <a:t>și</a:t>
            </a:r>
            <a:r>
              <a:rPr lang="en-GB" dirty="0"/>
              <a:t> </a:t>
            </a:r>
            <a:r>
              <a:rPr lang="en-GB" dirty="0" err="1"/>
              <a:t>regionalizare</a:t>
            </a:r>
            <a:r>
              <a:rPr lang="en-GB" dirty="0"/>
              <a:t> a </a:t>
            </a:r>
            <a:r>
              <a:rPr lang="en-GB" dirty="0" err="1"/>
              <a:t>evoluției</a:t>
            </a:r>
            <a:r>
              <a:rPr lang="en-GB" dirty="0"/>
              <a:t> </a:t>
            </a:r>
            <a:r>
              <a:rPr lang="en-GB" dirty="0" err="1"/>
              <a:t>climatice</a:t>
            </a:r>
            <a:r>
              <a:rPr lang="en-GB" dirty="0"/>
              <a:t> </a:t>
            </a:r>
            <a:r>
              <a:rPr lang="en-GB" dirty="0" err="1"/>
              <a:t>pe</a:t>
            </a:r>
            <a:r>
              <a:rPr lang="en-GB" dirty="0"/>
              <a:t> </a:t>
            </a:r>
            <a:r>
              <a:rPr lang="en-GB" dirty="0" err="1"/>
              <a:t>termen</a:t>
            </a:r>
            <a:r>
              <a:rPr lang="en-GB" dirty="0"/>
              <a:t> </a:t>
            </a:r>
            <a:r>
              <a:rPr lang="en-GB" dirty="0" err="1"/>
              <a:t>extins</a:t>
            </a:r>
            <a:endParaRPr lang="en-GB" dirty="0"/>
          </a:p>
          <a:p>
            <a:r>
              <a:rPr lang="en-GB" dirty="0"/>
              <a:t>2.4. </a:t>
            </a:r>
            <a:r>
              <a:rPr lang="en-GB" dirty="0" err="1"/>
              <a:t>Metode</a:t>
            </a:r>
            <a:r>
              <a:rPr lang="en-GB" dirty="0"/>
              <a:t> de </a:t>
            </a:r>
            <a:r>
              <a:rPr lang="en-GB" dirty="0" err="1"/>
              <a:t>exploatare</a:t>
            </a:r>
            <a:r>
              <a:rPr lang="en-GB" dirty="0"/>
              <a:t> a </a:t>
            </a:r>
            <a:r>
              <a:rPr lang="en-GB" dirty="0" err="1"/>
              <a:t>informației</a:t>
            </a:r>
            <a:r>
              <a:rPr lang="en-GB" dirty="0"/>
              <a:t> </a:t>
            </a:r>
            <a:r>
              <a:rPr lang="en-GB" dirty="0" err="1"/>
              <a:t>climatice</a:t>
            </a:r>
            <a:r>
              <a:rPr lang="en-GB" dirty="0"/>
              <a:t> (</a:t>
            </a:r>
            <a:r>
              <a:rPr lang="en-GB" dirty="0" err="1"/>
              <a:t>actuale</a:t>
            </a:r>
            <a:r>
              <a:rPr lang="en-GB" dirty="0"/>
              <a:t> </a:t>
            </a:r>
            <a:r>
              <a:rPr lang="en-GB" dirty="0" err="1"/>
              <a:t>și</a:t>
            </a:r>
            <a:r>
              <a:rPr lang="en-GB" dirty="0"/>
              <a:t> </a:t>
            </a:r>
            <a:r>
              <a:rPr lang="en-GB" dirty="0" err="1"/>
              <a:t>viitoare</a:t>
            </a:r>
            <a:r>
              <a:rPr lang="en-GB" dirty="0"/>
              <a:t>)</a:t>
            </a:r>
          </a:p>
          <a:p>
            <a:r>
              <a:rPr lang="en-GB" dirty="0" smtClean="0"/>
              <a:t>3.</a:t>
            </a:r>
            <a:r>
              <a:rPr lang="ro-RO" dirty="0" smtClean="0"/>
              <a:t> </a:t>
            </a:r>
            <a:r>
              <a:rPr lang="en-GB" dirty="0" err="1" smtClean="0"/>
              <a:t>Metode</a:t>
            </a:r>
            <a:r>
              <a:rPr lang="en-GB" dirty="0" smtClean="0"/>
              <a:t> </a:t>
            </a:r>
            <a:r>
              <a:rPr lang="en-GB" dirty="0"/>
              <a:t>de </a:t>
            </a:r>
            <a:r>
              <a:rPr lang="en-GB" dirty="0" err="1"/>
              <a:t>analiză</a:t>
            </a:r>
            <a:r>
              <a:rPr lang="en-GB" dirty="0"/>
              <a:t> a </a:t>
            </a:r>
            <a:r>
              <a:rPr lang="en-GB" dirty="0" err="1"/>
              <a:t>diferențierilor</a:t>
            </a:r>
            <a:r>
              <a:rPr lang="en-GB" dirty="0"/>
              <a:t> </a:t>
            </a:r>
            <a:r>
              <a:rPr lang="en-GB" dirty="0" err="1"/>
              <a:t>teritoriale</a:t>
            </a:r>
            <a:r>
              <a:rPr lang="en-GB" dirty="0"/>
              <a:t> ale </a:t>
            </a:r>
            <a:r>
              <a:rPr lang="en-GB" dirty="0" err="1"/>
              <a:t>vulnerabilității</a:t>
            </a:r>
            <a:r>
              <a:rPr lang="en-GB" dirty="0"/>
              <a:t> </a:t>
            </a:r>
            <a:r>
              <a:rPr lang="en-GB" dirty="0" err="1"/>
              <a:t>pentru</a:t>
            </a:r>
            <a:r>
              <a:rPr lang="en-GB" dirty="0"/>
              <a:t> </a:t>
            </a:r>
            <a:r>
              <a:rPr lang="en-GB" dirty="0" err="1"/>
              <a:t>fiecare</a:t>
            </a:r>
            <a:r>
              <a:rPr lang="en-GB" dirty="0"/>
              <a:t> sector </a:t>
            </a:r>
            <a:r>
              <a:rPr lang="en-GB" dirty="0" err="1"/>
              <a:t>cheie</a:t>
            </a:r>
            <a:r>
              <a:rPr lang="en-GB" dirty="0"/>
              <a:t> </a:t>
            </a:r>
            <a:r>
              <a:rPr lang="en-GB" dirty="0" err="1"/>
              <a:t>analizat</a:t>
            </a:r>
            <a:r>
              <a:rPr lang="en-GB" dirty="0"/>
              <a:t> </a:t>
            </a:r>
            <a:r>
              <a:rPr lang="en-GB" dirty="0" err="1"/>
              <a:t>precum</a:t>
            </a:r>
            <a:r>
              <a:rPr lang="en-GB" dirty="0"/>
              <a:t> </a:t>
            </a:r>
            <a:r>
              <a:rPr lang="en-GB" dirty="0" err="1"/>
              <a:t>și</a:t>
            </a:r>
            <a:r>
              <a:rPr lang="en-GB" dirty="0"/>
              <a:t> a </a:t>
            </a:r>
            <a:r>
              <a:rPr lang="en-GB" dirty="0" err="1"/>
              <a:t>categoriilor</a:t>
            </a:r>
            <a:r>
              <a:rPr lang="en-GB" dirty="0"/>
              <a:t> de </a:t>
            </a:r>
            <a:r>
              <a:rPr lang="en-GB" dirty="0" err="1"/>
              <a:t>populație</a:t>
            </a:r>
            <a:r>
              <a:rPr lang="en-GB" dirty="0"/>
              <a:t> </a:t>
            </a:r>
            <a:r>
              <a:rPr lang="en-GB" dirty="0" err="1"/>
              <a:t>vulnerabile</a:t>
            </a:r>
            <a:endParaRPr lang="en-GB" dirty="0"/>
          </a:p>
          <a:p>
            <a:r>
              <a:rPr lang="en-GB" i="1" dirty="0" smtClean="0"/>
              <a:t>3.1.</a:t>
            </a:r>
            <a:r>
              <a:rPr lang="ro-RO" i="1" dirty="0" smtClean="0"/>
              <a:t> </a:t>
            </a:r>
            <a:r>
              <a:rPr lang="en-GB" i="1" dirty="0" err="1" smtClean="0"/>
              <a:t>Energie</a:t>
            </a:r>
            <a:endParaRPr lang="en-GB" i="1" dirty="0"/>
          </a:p>
          <a:p>
            <a:r>
              <a:rPr lang="en-GB" i="1" dirty="0" smtClean="0"/>
              <a:t>3.2.</a:t>
            </a:r>
            <a:r>
              <a:rPr lang="ro-RO" i="1" dirty="0" smtClean="0"/>
              <a:t> </a:t>
            </a:r>
            <a:r>
              <a:rPr lang="en-GB" i="1" dirty="0" err="1" smtClean="0"/>
              <a:t>Transporturi</a:t>
            </a:r>
            <a:endParaRPr lang="en-GB" i="1" dirty="0"/>
          </a:p>
          <a:p>
            <a:r>
              <a:rPr lang="en-GB" i="1" dirty="0" smtClean="0"/>
              <a:t>3.3.</a:t>
            </a:r>
            <a:r>
              <a:rPr lang="ro-RO" i="1" dirty="0" smtClean="0"/>
              <a:t> </a:t>
            </a:r>
            <a:r>
              <a:rPr lang="en-GB" i="1" dirty="0" err="1" smtClean="0"/>
              <a:t>Managementul</a:t>
            </a:r>
            <a:r>
              <a:rPr lang="en-GB" i="1" dirty="0" smtClean="0"/>
              <a:t> </a:t>
            </a:r>
            <a:r>
              <a:rPr lang="en-GB" i="1" dirty="0" err="1"/>
              <a:t>resurselor</a:t>
            </a:r>
            <a:r>
              <a:rPr lang="en-GB" i="1" dirty="0"/>
              <a:t> de </a:t>
            </a:r>
            <a:r>
              <a:rPr lang="en-GB" i="1" dirty="0" err="1"/>
              <a:t>apă</a:t>
            </a:r>
            <a:endParaRPr lang="en-GB" i="1" dirty="0"/>
          </a:p>
          <a:p>
            <a:r>
              <a:rPr lang="en-GB" i="1" dirty="0" smtClean="0"/>
              <a:t>3.4.</a:t>
            </a:r>
            <a:r>
              <a:rPr lang="ro-RO" i="1" dirty="0" smtClean="0"/>
              <a:t> </a:t>
            </a:r>
            <a:r>
              <a:rPr lang="en-GB" i="1" dirty="0" err="1" smtClean="0"/>
              <a:t>Agricultura</a:t>
            </a:r>
            <a:r>
              <a:rPr lang="en-GB" i="1" dirty="0" smtClean="0"/>
              <a:t> </a:t>
            </a:r>
            <a:r>
              <a:rPr lang="en-GB" i="1" dirty="0" err="1"/>
              <a:t>și</a:t>
            </a:r>
            <a:r>
              <a:rPr lang="en-GB" i="1" dirty="0"/>
              <a:t> </a:t>
            </a:r>
            <a:r>
              <a:rPr lang="en-GB" i="1" dirty="0" err="1"/>
              <a:t>dezvoltarea</a:t>
            </a:r>
            <a:r>
              <a:rPr lang="en-GB" i="1" dirty="0"/>
              <a:t> </a:t>
            </a:r>
            <a:r>
              <a:rPr lang="en-GB" i="1" dirty="0" err="1"/>
              <a:t>rurală</a:t>
            </a:r>
            <a:endParaRPr lang="en-GB" i="1" dirty="0"/>
          </a:p>
          <a:p>
            <a:r>
              <a:rPr lang="en-GB" i="1" dirty="0" smtClean="0"/>
              <a:t>3.5.</a:t>
            </a:r>
            <a:r>
              <a:rPr lang="ro-RO" i="1" dirty="0" smtClean="0"/>
              <a:t> </a:t>
            </a:r>
            <a:r>
              <a:rPr lang="en-GB" i="1" dirty="0" err="1" smtClean="0"/>
              <a:t>Silvicultura</a:t>
            </a:r>
            <a:endParaRPr lang="en-GB" i="1" dirty="0" smtClean="0"/>
          </a:p>
          <a:p>
            <a:r>
              <a:rPr lang="en-GB" i="1" dirty="0" smtClean="0"/>
              <a:t>3.6.</a:t>
            </a:r>
            <a:r>
              <a:rPr lang="ro-RO" i="1" dirty="0" smtClean="0"/>
              <a:t> </a:t>
            </a:r>
            <a:r>
              <a:rPr lang="en-GB" i="1" dirty="0" err="1" smtClean="0"/>
              <a:t>Turism</a:t>
            </a:r>
            <a:r>
              <a:rPr lang="en-GB" i="1" dirty="0" smtClean="0"/>
              <a:t> </a:t>
            </a:r>
            <a:r>
              <a:rPr lang="en-GB" i="1" dirty="0" err="1"/>
              <a:t>și</a:t>
            </a:r>
            <a:r>
              <a:rPr lang="en-GB" i="1" dirty="0"/>
              <a:t> </a:t>
            </a:r>
            <a:r>
              <a:rPr lang="en-GB" i="1" dirty="0" err="1"/>
              <a:t>activități</a:t>
            </a:r>
            <a:r>
              <a:rPr lang="en-GB" i="1" dirty="0"/>
              <a:t> </a:t>
            </a:r>
            <a:r>
              <a:rPr lang="en-GB" i="1" dirty="0" err="1"/>
              <a:t>recreative</a:t>
            </a:r>
            <a:endParaRPr lang="en-GB" i="1" dirty="0"/>
          </a:p>
          <a:p>
            <a:r>
              <a:rPr lang="en-GB" i="1" dirty="0" smtClean="0"/>
              <a:t>3.7.</a:t>
            </a:r>
            <a:r>
              <a:rPr lang="ro-RO" i="1" dirty="0" smtClean="0"/>
              <a:t> </a:t>
            </a:r>
            <a:r>
              <a:rPr lang="en-GB" i="1" dirty="0" smtClean="0"/>
              <a:t>Urbanism </a:t>
            </a:r>
            <a:r>
              <a:rPr lang="en-GB" i="1" dirty="0" err="1"/>
              <a:t>și</a:t>
            </a:r>
            <a:r>
              <a:rPr lang="en-GB" i="1" dirty="0"/>
              <a:t> </a:t>
            </a:r>
            <a:r>
              <a:rPr lang="en-GB" i="1" dirty="0" err="1"/>
              <a:t>sisteme</a:t>
            </a:r>
            <a:r>
              <a:rPr lang="en-GB" i="1" dirty="0"/>
              <a:t> urbane</a:t>
            </a:r>
          </a:p>
          <a:p>
            <a:r>
              <a:rPr lang="en-GB" i="1" dirty="0" smtClean="0"/>
              <a:t>3.8.</a:t>
            </a:r>
            <a:r>
              <a:rPr lang="ro-RO" i="1" dirty="0" smtClean="0"/>
              <a:t> </a:t>
            </a:r>
            <a:r>
              <a:rPr lang="en-GB" i="1" dirty="0" err="1" smtClean="0"/>
              <a:t>Biodiversitate</a:t>
            </a:r>
            <a:endParaRPr lang="en-GB" i="1" dirty="0"/>
          </a:p>
          <a:p>
            <a:r>
              <a:rPr lang="en-GB" i="1" dirty="0" smtClean="0"/>
              <a:t>3.9.</a:t>
            </a:r>
            <a:r>
              <a:rPr lang="ro-RO" i="1" dirty="0" smtClean="0"/>
              <a:t> </a:t>
            </a:r>
            <a:r>
              <a:rPr lang="en-GB" i="1" dirty="0" err="1" smtClean="0"/>
              <a:t>Populație</a:t>
            </a:r>
            <a:endParaRPr lang="en-GB" i="1" dirty="0"/>
          </a:p>
        </p:txBody>
      </p:sp>
      <p:sp>
        <p:nvSpPr>
          <p:cNvPr id="3" name="TextBox 2"/>
          <p:cNvSpPr txBox="1"/>
          <p:nvPr/>
        </p:nvSpPr>
        <p:spPr>
          <a:xfrm>
            <a:off x="0" y="0"/>
            <a:ext cx="12192000" cy="400110"/>
          </a:xfrm>
          <a:prstGeom prst="rect">
            <a:avLst/>
          </a:prstGeom>
          <a:solidFill>
            <a:schemeClr val="accent1">
              <a:lumMod val="50000"/>
            </a:schemeClr>
          </a:solidFill>
        </p:spPr>
        <p:txBody>
          <a:bodyPr wrap="square" rtlCol="0">
            <a:spAutoFit/>
          </a:bodyPr>
          <a:lstStyle/>
          <a:p>
            <a:pPr algn="ctr"/>
            <a:r>
              <a:rPr lang="ro-RO" sz="2000" dirty="0">
                <a:solidFill>
                  <a:schemeClr val="bg1">
                    <a:lumMod val="95000"/>
                  </a:schemeClr>
                </a:solidFill>
              </a:rPr>
              <a:t>Rezultate (fundamentare metodologică și științifică)</a:t>
            </a:r>
          </a:p>
        </p:txBody>
      </p:sp>
      <p:pic>
        <p:nvPicPr>
          <p:cNvPr id="4" name="Picture 3" descr="http://portal.meteoromania.ro/portal/avizier/Antete-2020/ANTETE%20ANM_10%20feb%202020/JPG/sigla%20ANM_%2010%20feb%20202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1"/>
            <a:ext cx="406399" cy="4063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42581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476259365"/>
              </p:ext>
            </p:extLst>
          </p:nvPr>
        </p:nvGraphicFramePr>
        <p:xfrm>
          <a:off x="393644" y="159921"/>
          <a:ext cx="11222927" cy="6609415"/>
        </p:xfrm>
        <a:graphic>
          <a:graphicData uri="http://schemas.openxmlformats.org/drawingml/2006/table">
            <a:tbl>
              <a:tblPr bandRow="1">
                <a:tableStyleId>{5C22544A-7EE6-4342-B048-85BDC9FD1C3A}</a:tableStyleId>
              </a:tblPr>
              <a:tblGrid>
                <a:gridCol w="1582772"/>
                <a:gridCol w="7401310"/>
                <a:gridCol w="1533567"/>
                <a:gridCol w="705278"/>
              </a:tblGrid>
              <a:tr h="848789">
                <a:tc>
                  <a:txBody>
                    <a:bodyPr/>
                    <a:lstStyle/>
                    <a:p>
                      <a:pPr algn="ctr">
                        <a:lnSpc>
                          <a:spcPct val="115000"/>
                        </a:lnSpc>
                        <a:spcAft>
                          <a:spcPts val="0"/>
                        </a:spcAft>
                      </a:pPr>
                      <a:r>
                        <a:rPr lang="ro-RO" sz="1400" b="1" dirty="0" smtClean="0">
                          <a:effectLst/>
                        </a:rPr>
                        <a:t>Fenomene </a:t>
                      </a:r>
                      <a:r>
                        <a:rPr lang="ro-RO" sz="1400" b="1" dirty="0">
                          <a:effectLst/>
                        </a:rPr>
                        <a:t>climatice care pot afecta </a:t>
                      </a:r>
                      <a:r>
                        <a:rPr lang="ro-RO" sz="1400" b="1" u="sng" dirty="0">
                          <a:effectLst/>
                        </a:rPr>
                        <a:t>sectorul energetic </a:t>
                      </a:r>
                      <a:r>
                        <a:rPr lang="ro-RO" sz="1400" b="1" dirty="0">
                          <a:effectLst/>
                        </a:rPr>
                        <a:t> </a:t>
                      </a:r>
                      <a:endParaRPr lang="en-GB" sz="1400" b="1" dirty="0">
                        <a:effectLst/>
                        <a:latin typeface="Arial" panose="020B0604020202020204" pitchFamily="34" charset="0"/>
                        <a:ea typeface="Arial" panose="020B0604020202020204" pitchFamily="34" charset="0"/>
                      </a:endParaRPr>
                    </a:p>
                  </a:txBody>
                  <a:tcPr marL="26115" marR="26115" marT="26115" marB="26115" anchor="ctr"/>
                </a:tc>
                <a:tc>
                  <a:txBody>
                    <a:bodyPr/>
                    <a:lstStyle/>
                    <a:p>
                      <a:pPr algn="ctr">
                        <a:lnSpc>
                          <a:spcPct val="115000"/>
                        </a:lnSpc>
                        <a:spcAft>
                          <a:spcPts val="0"/>
                        </a:spcAft>
                      </a:pPr>
                      <a:r>
                        <a:rPr lang="ro-RO" sz="1400" b="1" dirty="0">
                          <a:effectLst/>
                        </a:rPr>
                        <a:t>Descriere</a:t>
                      </a:r>
                      <a:endParaRPr lang="en-GB" sz="1400" b="1" dirty="0">
                        <a:effectLst/>
                        <a:latin typeface="Arial" panose="020B0604020202020204" pitchFamily="34" charset="0"/>
                        <a:ea typeface="Arial" panose="020B0604020202020204" pitchFamily="34" charset="0"/>
                      </a:endParaRPr>
                    </a:p>
                  </a:txBody>
                  <a:tcPr marL="26115" marR="26115" marT="26115" marB="26115" anchor="ctr"/>
                </a:tc>
                <a:tc>
                  <a:txBody>
                    <a:bodyPr/>
                    <a:lstStyle/>
                    <a:p>
                      <a:pPr algn="ctr">
                        <a:lnSpc>
                          <a:spcPct val="115000"/>
                        </a:lnSpc>
                        <a:spcAft>
                          <a:spcPts val="0"/>
                        </a:spcAft>
                      </a:pPr>
                      <a:r>
                        <a:rPr lang="ro-RO" sz="1400" b="1">
                          <a:effectLst/>
                          <a:highlight>
                            <a:srgbClr val="FFFFFF"/>
                          </a:highlight>
                        </a:rPr>
                        <a:t>Unitate de măsură</a:t>
                      </a:r>
                      <a:endParaRPr lang="en-GB" sz="1400" b="1">
                        <a:effectLst/>
                      </a:endParaRPr>
                    </a:p>
                    <a:p>
                      <a:pPr algn="ctr">
                        <a:lnSpc>
                          <a:spcPct val="115000"/>
                        </a:lnSpc>
                        <a:spcAft>
                          <a:spcPts val="0"/>
                        </a:spcAft>
                      </a:pPr>
                      <a:r>
                        <a:rPr lang="ro-RO" sz="1400" b="1">
                          <a:effectLst/>
                        </a:rPr>
                        <a:t> </a:t>
                      </a:r>
                      <a:endParaRPr lang="en-GB" sz="1400" b="1">
                        <a:effectLst/>
                        <a:latin typeface="Arial" panose="020B0604020202020204" pitchFamily="34" charset="0"/>
                        <a:ea typeface="Arial" panose="020B0604020202020204" pitchFamily="34" charset="0"/>
                      </a:endParaRPr>
                    </a:p>
                  </a:txBody>
                  <a:tcPr marL="26115" marR="26115" marT="26115" marB="26115" anchor="ctr"/>
                </a:tc>
                <a:tc>
                  <a:txBody>
                    <a:bodyPr/>
                    <a:lstStyle/>
                    <a:p>
                      <a:pPr algn="ctr">
                        <a:lnSpc>
                          <a:spcPct val="115000"/>
                        </a:lnSpc>
                        <a:spcAft>
                          <a:spcPts val="0"/>
                        </a:spcAft>
                      </a:pPr>
                      <a:r>
                        <a:rPr lang="ro-RO" sz="1400" b="1" dirty="0">
                          <a:effectLst/>
                        </a:rPr>
                        <a:t>Acronim</a:t>
                      </a:r>
                      <a:endParaRPr lang="en-GB" sz="1400" b="1" dirty="0">
                        <a:effectLst/>
                        <a:latin typeface="Arial" panose="020B0604020202020204" pitchFamily="34" charset="0"/>
                        <a:ea typeface="Arial" panose="020B0604020202020204" pitchFamily="34" charset="0"/>
                      </a:endParaRPr>
                    </a:p>
                  </a:txBody>
                  <a:tcPr marL="26115" marR="26115" marT="26115" marB="26115" anchor="ctr"/>
                </a:tc>
              </a:tr>
              <a:tr h="1082519">
                <a:tc>
                  <a:txBody>
                    <a:bodyPr/>
                    <a:lstStyle/>
                    <a:p>
                      <a:pPr algn="just">
                        <a:lnSpc>
                          <a:spcPct val="115000"/>
                        </a:lnSpc>
                        <a:spcAft>
                          <a:spcPts val="0"/>
                        </a:spcAft>
                      </a:pPr>
                      <a:r>
                        <a:rPr lang="ro-RO" sz="1400" b="1">
                          <a:effectLst/>
                        </a:rPr>
                        <a:t>Secetă 1</a:t>
                      </a:r>
                      <a:endParaRPr lang="en-GB" sz="1400" b="1">
                        <a:effectLst/>
                        <a:latin typeface="Arial" panose="020B0604020202020204" pitchFamily="34" charset="0"/>
                        <a:ea typeface="Arial" panose="020B0604020202020204" pitchFamily="34" charset="0"/>
                      </a:endParaRPr>
                    </a:p>
                  </a:txBody>
                  <a:tcPr marL="26115" marR="26115" marT="26115" marB="26115" anchor="ctr"/>
                </a:tc>
                <a:tc>
                  <a:txBody>
                    <a:bodyPr/>
                    <a:lstStyle/>
                    <a:p>
                      <a:pPr algn="just">
                        <a:lnSpc>
                          <a:spcPct val="115000"/>
                        </a:lnSpc>
                        <a:spcAft>
                          <a:spcPts val="0"/>
                        </a:spcAft>
                      </a:pPr>
                      <a:r>
                        <a:rPr lang="ro-RO" sz="1400" dirty="0">
                          <a:effectLst/>
                        </a:rPr>
                        <a:t>Indicele Standardizat de Precipitații-Evapotranspirație </a:t>
                      </a:r>
                      <a:r>
                        <a:rPr lang="ro-RO" sz="1400" dirty="0" smtClean="0">
                          <a:effectLst/>
                        </a:rPr>
                        <a:t>= indice </a:t>
                      </a:r>
                      <a:r>
                        <a:rPr lang="ro-RO" sz="1400" dirty="0">
                          <a:effectLst/>
                        </a:rPr>
                        <a:t>climatic compozit, destinat identificării perioadelor cu deficit/excedent pluviometric (secetă/inundații) în diferite ferestre temporale care pot varia de la o lună la mai multe luni consecutive (ex. 3, 6, 9, 12, 24), care integrează efectul  cumulat al precipitațiilor și temperaturii, prin intermediul evapotranspirației potențiale  </a:t>
                      </a:r>
                      <a:endParaRPr lang="en-GB" sz="1400" dirty="0">
                        <a:effectLst/>
                        <a:latin typeface="Arial" panose="020B0604020202020204" pitchFamily="34" charset="0"/>
                        <a:ea typeface="Arial" panose="020B0604020202020204" pitchFamily="34" charset="0"/>
                      </a:endParaRPr>
                    </a:p>
                  </a:txBody>
                  <a:tcPr marL="26115" marR="26115" marT="26115" marB="26115" anchor="ctr"/>
                </a:tc>
                <a:tc>
                  <a:txBody>
                    <a:bodyPr/>
                    <a:lstStyle/>
                    <a:p>
                      <a:pPr algn="just">
                        <a:lnSpc>
                          <a:spcPct val="115000"/>
                        </a:lnSpc>
                        <a:spcAft>
                          <a:spcPts val="0"/>
                        </a:spcAft>
                      </a:pPr>
                      <a:r>
                        <a:rPr lang="ro-RO" sz="1400">
                          <a:effectLst/>
                        </a:rPr>
                        <a:t> </a:t>
                      </a:r>
                      <a:endParaRPr lang="en-GB" sz="1400">
                        <a:effectLst/>
                        <a:latin typeface="Arial" panose="020B0604020202020204" pitchFamily="34" charset="0"/>
                        <a:ea typeface="Arial" panose="020B0604020202020204" pitchFamily="34" charset="0"/>
                      </a:endParaRPr>
                    </a:p>
                  </a:txBody>
                  <a:tcPr marL="26115" marR="26115" marT="26115" marB="26115" anchor="ctr"/>
                </a:tc>
                <a:tc>
                  <a:txBody>
                    <a:bodyPr/>
                    <a:lstStyle/>
                    <a:p>
                      <a:pPr algn="just">
                        <a:lnSpc>
                          <a:spcPct val="115000"/>
                        </a:lnSpc>
                        <a:spcAft>
                          <a:spcPts val="0"/>
                        </a:spcAft>
                      </a:pPr>
                      <a:r>
                        <a:rPr lang="ro-RO" sz="1400">
                          <a:effectLst/>
                        </a:rPr>
                        <a:t>SPEI</a:t>
                      </a:r>
                      <a:endParaRPr lang="en-GB" sz="1400">
                        <a:effectLst/>
                        <a:latin typeface="Arial" panose="020B0604020202020204" pitchFamily="34" charset="0"/>
                        <a:ea typeface="Arial" panose="020B0604020202020204" pitchFamily="34" charset="0"/>
                      </a:endParaRPr>
                    </a:p>
                  </a:txBody>
                  <a:tcPr marL="26115" marR="26115" marT="26115" marB="26115" anchor="ctr"/>
                </a:tc>
              </a:tr>
              <a:tr h="296369">
                <a:tc>
                  <a:txBody>
                    <a:bodyPr/>
                    <a:lstStyle/>
                    <a:p>
                      <a:pPr algn="just">
                        <a:lnSpc>
                          <a:spcPct val="115000"/>
                        </a:lnSpc>
                        <a:spcAft>
                          <a:spcPts val="0"/>
                        </a:spcAft>
                      </a:pPr>
                      <a:r>
                        <a:rPr lang="ro-RO" sz="1400" b="1">
                          <a:effectLst/>
                        </a:rPr>
                        <a:t>Secetă 2</a:t>
                      </a:r>
                      <a:endParaRPr lang="en-GB" sz="1400" b="1">
                        <a:effectLst/>
                        <a:latin typeface="Arial" panose="020B0604020202020204" pitchFamily="34" charset="0"/>
                        <a:ea typeface="Arial" panose="020B0604020202020204" pitchFamily="34" charset="0"/>
                      </a:endParaRPr>
                    </a:p>
                  </a:txBody>
                  <a:tcPr marL="26115" marR="26115" marT="26115" marB="26115" anchor="ctr"/>
                </a:tc>
                <a:tc>
                  <a:txBody>
                    <a:bodyPr/>
                    <a:lstStyle/>
                    <a:p>
                      <a:pPr algn="just">
                        <a:lnSpc>
                          <a:spcPct val="115000"/>
                        </a:lnSpc>
                        <a:spcAft>
                          <a:spcPts val="0"/>
                        </a:spcAft>
                      </a:pPr>
                      <a:r>
                        <a:rPr lang="ro-RO" sz="1400" dirty="0">
                          <a:effectLst/>
                        </a:rPr>
                        <a:t>Număr de zile cu temperatura mai mare de </a:t>
                      </a:r>
                      <a:r>
                        <a:rPr lang="ro-RO" sz="1400" dirty="0" smtClean="0">
                          <a:effectLst/>
                        </a:rPr>
                        <a:t>22</a:t>
                      </a:r>
                      <a:r>
                        <a:rPr lang="ro-RO" sz="1400" baseline="30000" dirty="0" smtClean="0">
                          <a:effectLst/>
                        </a:rPr>
                        <a:t>o</a:t>
                      </a:r>
                      <a:r>
                        <a:rPr lang="ro-RO" sz="1400" dirty="0" smtClean="0">
                          <a:effectLst/>
                        </a:rPr>
                        <a:t>C</a:t>
                      </a:r>
                      <a:endParaRPr lang="en-GB" sz="1400" dirty="0">
                        <a:effectLst/>
                        <a:latin typeface="Arial" panose="020B0604020202020204" pitchFamily="34" charset="0"/>
                        <a:ea typeface="Arial" panose="020B0604020202020204" pitchFamily="34" charset="0"/>
                      </a:endParaRPr>
                    </a:p>
                  </a:txBody>
                  <a:tcPr marL="26115" marR="26115" marT="26115" marB="26115" anchor="ctr"/>
                </a:tc>
                <a:tc>
                  <a:txBody>
                    <a:bodyPr/>
                    <a:lstStyle/>
                    <a:p>
                      <a:pPr algn="just">
                        <a:lnSpc>
                          <a:spcPct val="115000"/>
                        </a:lnSpc>
                        <a:spcAft>
                          <a:spcPts val="0"/>
                        </a:spcAft>
                      </a:pPr>
                      <a:r>
                        <a:rPr lang="ro-RO" sz="1400">
                          <a:effectLst/>
                        </a:rPr>
                        <a:t>Număr zile</a:t>
                      </a:r>
                      <a:endParaRPr lang="en-GB" sz="1400">
                        <a:effectLst/>
                        <a:latin typeface="Arial" panose="020B0604020202020204" pitchFamily="34" charset="0"/>
                        <a:ea typeface="Arial" panose="020B0604020202020204" pitchFamily="34" charset="0"/>
                      </a:endParaRPr>
                    </a:p>
                  </a:txBody>
                  <a:tcPr marL="26115" marR="26115" marT="26115" marB="26115" anchor="ctr"/>
                </a:tc>
                <a:tc>
                  <a:txBody>
                    <a:bodyPr/>
                    <a:lstStyle/>
                    <a:p>
                      <a:pPr algn="just">
                        <a:lnSpc>
                          <a:spcPct val="115000"/>
                        </a:lnSpc>
                        <a:spcAft>
                          <a:spcPts val="0"/>
                        </a:spcAft>
                      </a:pPr>
                      <a:r>
                        <a:rPr lang="ro-RO" sz="1400">
                          <a:effectLst/>
                        </a:rPr>
                        <a:t>S22</a:t>
                      </a:r>
                      <a:endParaRPr lang="en-GB" sz="1400">
                        <a:effectLst/>
                        <a:latin typeface="Arial" panose="020B0604020202020204" pitchFamily="34" charset="0"/>
                        <a:ea typeface="Arial" panose="020B0604020202020204" pitchFamily="34" charset="0"/>
                      </a:endParaRPr>
                    </a:p>
                  </a:txBody>
                  <a:tcPr marL="26115" marR="26115" marT="26115" marB="26115" anchor="ctr"/>
                </a:tc>
              </a:tr>
              <a:tr h="354378">
                <a:tc>
                  <a:txBody>
                    <a:bodyPr/>
                    <a:lstStyle/>
                    <a:p>
                      <a:pPr algn="just">
                        <a:lnSpc>
                          <a:spcPct val="115000"/>
                        </a:lnSpc>
                        <a:spcAft>
                          <a:spcPts val="0"/>
                        </a:spcAft>
                      </a:pPr>
                      <a:r>
                        <a:rPr lang="ro-RO" sz="1400" b="1">
                          <a:effectLst/>
                        </a:rPr>
                        <a:t>Secetă 3</a:t>
                      </a:r>
                      <a:endParaRPr lang="en-GB" sz="1400" b="1">
                        <a:effectLst/>
                        <a:latin typeface="Arial" panose="020B0604020202020204" pitchFamily="34" charset="0"/>
                        <a:ea typeface="Arial" panose="020B0604020202020204" pitchFamily="34" charset="0"/>
                      </a:endParaRPr>
                    </a:p>
                  </a:txBody>
                  <a:tcPr marL="26115" marR="26115" marT="26115" marB="26115" anchor="ctr"/>
                </a:tc>
                <a:tc>
                  <a:txBody>
                    <a:bodyPr/>
                    <a:lstStyle/>
                    <a:p>
                      <a:pPr algn="just">
                        <a:lnSpc>
                          <a:spcPct val="115000"/>
                        </a:lnSpc>
                        <a:spcAft>
                          <a:spcPts val="0"/>
                        </a:spcAft>
                      </a:pPr>
                      <a:r>
                        <a:rPr lang="ro-RO" sz="1400">
                          <a:effectLst/>
                        </a:rPr>
                        <a:t>Număr de intervale de 5 zile consecutive în care temperatura depășește 30</a:t>
                      </a:r>
                      <a:r>
                        <a:rPr lang="ro-RO" sz="1400" baseline="30000">
                          <a:effectLst/>
                        </a:rPr>
                        <a:t>o</a:t>
                      </a:r>
                      <a:r>
                        <a:rPr lang="ro-RO" sz="1400">
                          <a:effectLst/>
                        </a:rPr>
                        <a:t>C</a:t>
                      </a:r>
                      <a:endParaRPr lang="en-GB" sz="1400">
                        <a:effectLst/>
                        <a:latin typeface="Arial" panose="020B0604020202020204" pitchFamily="34" charset="0"/>
                        <a:ea typeface="Arial" panose="020B0604020202020204" pitchFamily="34" charset="0"/>
                      </a:endParaRPr>
                    </a:p>
                  </a:txBody>
                  <a:tcPr marL="26115" marR="26115" marT="26115" marB="26115" anchor="ctr"/>
                </a:tc>
                <a:tc>
                  <a:txBody>
                    <a:bodyPr/>
                    <a:lstStyle/>
                    <a:p>
                      <a:pPr algn="just">
                        <a:lnSpc>
                          <a:spcPct val="115000"/>
                        </a:lnSpc>
                        <a:spcAft>
                          <a:spcPts val="0"/>
                        </a:spcAft>
                      </a:pPr>
                      <a:r>
                        <a:rPr lang="ro-RO" sz="1400">
                          <a:effectLst/>
                        </a:rPr>
                        <a:t>Număr intervale</a:t>
                      </a:r>
                      <a:endParaRPr lang="en-GB" sz="1400">
                        <a:effectLst/>
                        <a:latin typeface="Arial" panose="020B0604020202020204" pitchFamily="34" charset="0"/>
                        <a:ea typeface="Arial" panose="020B0604020202020204" pitchFamily="34" charset="0"/>
                      </a:endParaRPr>
                    </a:p>
                  </a:txBody>
                  <a:tcPr marL="26115" marR="26115" marT="26115" marB="26115" anchor="ctr"/>
                </a:tc>
                <a:tc>
                  <a:txBody>
                    <a:bodyPr/>
                    <a:lstStyle/>
                    <a:p>
                      <a:pPr algn="just">
                        <a:lnSpc>
                          <a:spcPct val="115000"/>
                        </a:lnSpc>
                        <a:spcAft>
                          <a:spcPts val="0"/>
                        </a:spcAft>
                      </a:pPr>
                      <a:r>
                        <a:rPr lang="ro-RO" sz="1400">
                          <a:effectLst/>
                        </a:rPr>
                        <a:t>S30</a:t>
                      </a:r>
                      <a:endParaRPr lang="en-GB" sz="1400">
                        <a:effectLst/>
                        <a:latin typeface="Arial" panose="020B0604020202020204" pitchFamily="34" charset="0"/>
                        <a:ea typeface="Arial" panose="020B0604020202020204" pitchFamily="34" charset="0"/>
                      </a:endParaRPr>
                    </a:p>
                  </a:txBody>
                  <a:tcPr marL="26115" marR="26115" marT="26115" marB="26115" anchor="ctr"/>
                </a:tc>
              </a:tr>
              <a:tr h="393643">
                <a:tc>
                  <a:txBody>
                    <a:bodyPr/>
                    <a:lstStyle/>
                    <a:p>
                      <a:pPr algn="just">
                        <a:lnSpc>
                          <a:spcPct val="115000"/>
                        </a:lnSpc>
                        <a:spcAft>
                          <a:spcPts val="0"/>
                        </a:spcAft>
                      </a:pPr>
                      <a:r>
                        <a:rPr lang="ro-RO" sz="1400" b="1">
                          <a:effectLst/>
                        </a:rPr>
                        <a:t>Secetă 4</a:t>
                      </a:r>
                      <a:endParaRPr lang="en-GB" sz="1400" b="1">
                        <a:effectLst/>
                        <a:latin typeface="Arial" panose="020B0604020202020204" pitchFamily="34" charset="0"/>
                        <a:ea typeface="Arial" panose="020B0604020202020204" pitchFamily="34" charset="0"/>
                      </a:endParaRPr>
                    </a:p>
                  </a:txBody>
                  <a:tcPr marL="26115" marR="26115" marT="26115" marB="26115" anchor="ctr"/>
                </a:tc>
                <a:tc>
                  <a:txBody>
                    <a:bodyPr/>
                    <a:lstStyle/>
                    <a:p>
                      <a:pPr algn="just">
                        <a:lnSpc>
                          <a:spcPct val="115000"/>
                        </a:lnSpc>
                        <a:spcAft>
                          <a:spcPts val="0"/>
                        </a:spcAft>
                      </a:pPr>
                      <a:r>
                        <a:rPr lang="ro-RO" sz="1400">
                          <a:effectLst/>
                        </a:rPr>
                        <a:t>Număr de intervale de 5 zile consecutive în care temperatura depășește  35</a:t>
                      </a:r>
                      <a:r>
                        <a:rPr lang="ro-RO" sz="1400" baseline="30000">
                          <a:effectLst/>
                        </a:rPr>
                        <a:t>o</a:t>
                      </a:r>
                      <a:r>
                        <a:rPr lang="ro-RO" sz="1400">
                          <a:effectLst/>
                        </a:rPr>
                        <a:t>C</a:t>
                      </a:r>
                      <a:endParaRPr lang="en-GB" sz="1400">
                        <a:effectLst/>
                        <a:latin typeface="Arial" panose="020B0604020202020204" pitchFamily="34" charset="0"/>
                        <a:ea typeface="Arial" panose="020B0604020202020204" pitchFamily="34" charset="0"/>
                      </a:endParaRPr>
                    </a:p>
                  </a:txBody>
                  <a:tcPr marL="26115" marR="26115" marT="26115" marB="26115" anchor="ctr"/>
                </a:tc>
                <a:tc>
                  <a:txBody>
                    <a:bodyPr/>
                    <a:lstStyle/>
                    <a:p>
                      <a:pPr algn="just">
                        <a:lnSpc>
                          <a:spcPct val="115000"/>
                        </a:lnSpc>
                        <a:spcAft>
                          <a:spcPts val="0"/>
                        </a:spcAft>
                      </a:pPr>
                      <a:r>
                        <a:rPr lang="ro-RO" sz="1400">
                          <a:effectLst/>
                        </a:rPr>
                        <a:t>Număr intervale</a:t>
                      </a:r>
                      <a:endParaRPr lang="en-GB" sz="1400">
                        <a:effectLst/>
                        <a:latin typeface="Arial" panose="020B0604020202020204" pitchFamily="34" charset="0"/>
                        <a:ea typeface="Arial" panose="020B0604020202020204" pitchFamily="34" charset="0"/>
                      </a:endParaRPr>
                    </a:p>
                  </a:txBody>
                  <a:tcPr marL="26115" marR="26115" marT="26115" marB="26115" anchor="ctr"/>
                </a:tc>
                <a:tc>
                  <a:txBody>
                    <a:bodyPr/>
                    <a:lstStyle/>
                    <a:p>
                      <a:pPr algn="just">
                        <a:lnSpc>
                          <a:spcPct val="115000"/>
                        </a:lnSpc>
                        <a:spcAft>
                          <a:spcPts val="0"/>
                        </a:spcAft>
                      </a:pPr>
                      <a:r>
                        <a:rPr lang="ro-RO" sz="1400">
                          <a:effectLst/>
                        </a:rPr>
                        <a:t>S35</a:t>
                      </a:r>
                      <a:endParaRPr lang="en-GB" sz="1400">
                        <a:effectLst/>
                        <a:latin typeface="Arial" panose="020B0604020202020204" pitchFamily="34" charset="0"/>
                        <a:ea typeface="Arial" panose="020B0604020202020204" pitchFamily="34" charset="0"/>
                      </a:endParaRPr>
                    </a:p>
                  </a:txBody>
                  <a:tcPr marL="26115" marR="26115" marT="26115" marB="26115" anchor="ctr"/>
                </a:tc>
              </a:tr>
              <a:tr h="296369">
                <a:tc>
                  <a:txBody>
                    <a:bodyPr/>
                    <a:lstStyle/>
                    <a:p>
                      <a:pPr algn="just">
                        <a:lnSpc>
                          <a:spcPct val="115000"/>
                        </a:lnSpc>
                        <a:spcAft>
                          <a:spcPts val="0"/>
                        </a:spcAft>
                      </a:pPr>
                      <a:r>
                        <a:rPr lang="ro-RO" sz="1400" b="1">
                          <a:effectLst/>
                        </a:rPr>
                        <a:t>Ger 1</a:t>
                      </a:r>
                      <a:endParaRPr lang="en-GB" sz="1400" b="1">
                        <a:effectLst/>
                        <a:latin typeface="Arial" panose="020B0604020202020204" pitchFamily="34" charset="0"/>
                        <a:ea typeface="Arial" panose="020B0604020202020204" pitchFamily="34" charset="0"/>
                      </a:endParaRPr>
                    </a:p>
                  </a:txBody>
                  <a:tcPr marL="26115" marR="26115" marT="26115" marB="26115" anchor="ctr"/>
                </a:tc>
                <a:tc>
                  <a:txBody>
                    <a:bodyPr/>
                    <a:lstStyle/>
                    <a:p>
                      <a:pPr algn="just">
                        <a:lnSpc>
                          <a:spcPct val="115000"/>
                        </a:lnSpc>
                        <a:spcAft>
                          <a:spcPts val="0"/>
                        </a:spcAft>
                      </a:pPr>
                      <a:r>
                        <a:rPr lang="ro-RO" sz="1400">
                          <a:effectLst/>
                        </a:rPr>
                        <a:t>Număr de zile cu temperatura mai mică de 15.5°C</a:t>
                      </a:r>
                      <a:endParaRPr lang="en-GB" sz="1400">
                        <a:effectLst/>
                        <a:latin typeface="Arial" panose="020B0604020202020204" pitchFamily="34" charset="0"/>
                        <a:ea typeface="Arial" panose="020B0604020202020204" pitchFamily="34" charset="0"/>
                      </a:endParaRPr>
                    </a:p>
                  </a:txBody>
                  <a:tcPr marL="26115" marR="26115" marT="26115" marB="26115" anchor="ctr"/>
                </a:tc>
                <a:tc>
                  <a:txBody>
                    <a:bodyPr/>
                    <a:lstStyle/>
                    <a:p>
                      <a:pPr algn="just">
                        <a:lnSpc>
                          <a:spcPct val="115000"/>
                        </a:lnSpc>
                        <a:spcAft>
                          <a:spcPts val="0"/>
                        </a:spcAft>
                      </a:pPr>
                      <a:r>
                        <a:rPr lang="ro-RO" sz="1400">
                          <a:effectLst/>
                        </a:rPr>
                        <a:t>Număr zile</a:t>
                      </a:r>
                      <a:endParaRPr lang="en-GB" sz="1400">
                        <a:effectLst/>
                        <a:latin typeface="Arial" panose="020B0604020202020204" pitchFamily="34" charset="0"/>
                        <a:ea typeface="Arial" panose="020B0604020202020204" pitchFamily="34" charset="0"/>
                      </a:endParaRPr>
                    </a:p>
                  </a:txBody>
                  <a:tcPr marL="26115" marR="26115" marT="26115" marB="26115" anchor="ctr"/>
                </a:tc>
                <a:tc>
                  <a:txBody>
                    <a:bodyPr/>
                    <a:lstStyle/>
                    <a:p>
                      <a:pPr algn="just">
                        <a:lnSpc>
                          <a:spcPct val="115000"/>
                        </a:lnSpc>
                        <a:spcAft>
                          <a:spcPts val="0"/>
                        </a:spcAft>
                      </a:pPr>
                      <a:r>
                        <a:rPr lang="ro-RO" sz="1400">
                          <a:effectLst/>
                        </a:rPr>
                        <a:t>G1</a:t>
                      </a:r>
                      <a:endParaRPr lang="en-GB" sz="1400">
                        <a:effectLst/>
                        <a:latin typeface="Arial" panose="020B0604020202020204" pitchFamily="34" charset="0"/>
                        <a:ea typeface="Arial" panose="020B0604020202020204" pitchFamily="34" charset="0"/>
                      </a:endParaRPr>
                    </a:p>
                  </a:txBody>
                  <a:tcPr marL="26115" marR="26115" marT="26115" marB="26115" anchor="ctr"/>
                </a:tc>
              </a:tr>
              <a:tr h="296369">
                <a:tc>
                  <a:txBody>
                    <a:bodyPr/>
                    <a:lstStyle/>
                    <a:p>
                      <a:pPr algn="just">
                        <a:lnSpc>
                          <a:spcPct val="115000"/>
                        </a:lnSpc>
                        <a:spcAft>
                          <a:spcPts val="0"/>
                        </a:spcAft>
                      </a:pPr>
                      <a:r>
                        <a:rPr lang="ro-RO" sz="1400" b="1">
                          <a:effectLst/>
                        </a:rPr>
                        <a:t>Ger 2</a:t>
                      </a:r>
                      <a:endParaRPr lang="en-GB" sz="1400" b="1">
                        <a:effectLst/>
                        <a:latin typeface="Arial" panose="020B0604020202020204" pitchFamily="34" charset="0"/>
                        <a:ea typeface="Arial" panose="020B0604020202020204" pitchFamily="34" charset="0"/>
                      </a:endParaRPr>
                    </a:p>
                  </a:txBody>
                  <a:tcPr marL="26115" marR="26115" marT="26115" marB="26115" anchor="ctr"/>
                </a:tc>
                <a:tc>
                  <a:txBody>
                    <a:bodyPr/>
                    <a:lstStyle/>
                    <a:p>
                      <a:pPr algn="just">
                        <a:lnSpc>
                          <a:spcPct val="115000"/>
                        </a:lnSpc>
                        <a:spcAft>
                          <a:spcPts val="0"/>
                        </a:spcAft>
                      </a:pPr>
                      <a:r>
                        <a:rPr lang="ro-RO" sz="1400" dirty="0">
                          <a:effectLst/>
                        </a:rPr>
                        <a:t>Număr de intervale de 5 zile consecutive în care temperatura scade sub -</a:t>
                      </a:r>
                      <a:r>
                        <a:rPr lang="ro-RO" sz="1400" dirty="0" smtClean="0">
                          <a:effectLst/>
                        </a:rPr>
                        <a:t>15</a:t>
                      </a:r>
                      <a:r>
                        <a:rPr lang="ro-RO" sz="1400" baseline="30000" dirty="0" smtClean="0">
                          <a:effectLst/>
                        </a:rPr>
                        <a:t>o</a:t>
                      </a:r>
                      <a:r>
                        <a:rPr lang="ro-RO" sz="1400" dirty="0" smtClean="0">
                          <a:effectLst/>
                        </a:rPr>
                        <a:t>C</a:t>
                      </a:r>
                      <a:endParaRPr lang="en-GB" sz="1400" dirty="0">
                        <a:effectLst/>
                        <a:latin typeface="Arial" panose="020B0604020202020204" pitchFamily="34" charset="0"/>
                        <a:ea typeface="Arial" panose="020B0604020202020204" pitchFamily="34" charset="0"/>
                      </a:endParaRPr>
                    </a:p>
                  </a:txBody>
                  <a:tcPr marL="26115" marR="26115" marT="26115" marB="26115" anchor="ctr"/>
                </a:tc>
                <a:tc>
                  <a:txBody>
                    <a:bodyPr/>
                    <a:lstStyle/>
                    <a:p>
                      <a:pPr algn="just">
                        <a:lnSpc>
                          <a:spcPct val="115000"/>
                        </a:lnSpc>
                        <a:spcAft>
                          <a:spcPts val="0"/>
                        </a:spcAft>
                      </a:pPr>
                      <a:r>
                        <a:rPr lang="ro-RO" sz="1400">
                          <a:effectLst/>
                        </a:rPr>
                        <a:t>Număr zile</a:t>
                      </a:r>
                      <a:endParaRPr lang="en-GB" sz="1400">
                        <a:effectLst/>
                        <a:latin typeface="Arial" panose="020B0604020202020204" pitchFamily="34" charset="0"/>
                        <a:ea typeface="Arial" panose="020B0604020202020204" pitchFamily="34" charset="0"/>
                      </a:endParaRPr>
                    </a:p>
                  </a:txBody>
                  <a:tcPr marL="26115" marR="26115" marT="26115" marB="26115" anchor="ctr"/>
                </a:tc>
                <a:tc>
                  <a:txBody>
                    <a:bodyPr/>
                    <a:lstStyle/>
                    <a:p>
                      <a:pPr algn="just">
                        <a:lnSpc>
                          <a:spcPct val="115000"/>
                        </a:lnSpc>
                        <a:spcAft>
                          <a:spcPts val="0"/>
                        </a:spcAft>
                      </a:pPr>
                      <a:r>
                        <a:rPr lang="ro-RO" sz="1400">
                          <a:effectLst/>
                        </a:rPr>
                        <a:t>G2</a:t>
                      </a:r>
                      <a:endParaRPr lang="en-GB" sz="1400">
                        <a:effectLst/>
                        <a:latin typeface="Arial" panose="020B0604020202020204" pitchFamily="34" charset="0"/>
                        <a:ea typeface="Arial" panose="020B0604020202020204" pitchFamily="34" charset="0"/>
                      </a:endParaRPr>
                    </a:p>
                  </a:txBody>
                  <a:tcPr marL="26115" marR="26115" marT="26115" marB="26115" anchor="ctr"/>
                </a:tc>
              </a:tr>
              <a:tr h="296369">
                <a:tc>
                  <a:txBody>
                    <a:bodyPr/>
                    <a:lstStyle/>
                    <a:p>
                      <a:pPr algn="just">
                        <a:lnSpc>
                          <a:spcPct val="115000"/>
                        </a:lnSpc>
                        <a:spcAft>
                          <a:spcPts val="0"/>
                        </a:spcAft>
                      </a:pPr>
                      <a:r>
                        <a:rPr lang="ro-RO" sz="1400" b="1">
                          <a:effectLst/>
                        </a:rPr>
                        <a:t>Ger 3</a:t>
                      </a:r>
                      <a:endParaRPr lang="en-GB" sz="1400" b="1">
                        <a:effectLst/>
                        <a:latin typeface="Arial" panose="020B0604020202020204" pitchFamily="34" charset="0"/>
                        <a:ea typeface="Arial" panose="020B0604020202020204" pitchFamily="34" charset="0"/>
                      </a:endParaRPr>
                    </a:p>
                  </a:txBody>
                  <a:tcPr marL="26115" marR="26115" marT="26115" marB="26115" anchor="ctr"/>
                </a:tc>
                <a:tc>
                  <a:txBody>
                    <a:bodyPr/>
                    <a:lstStyle/>
                    <a:p>
                      <a:pPr algn="just">
                        <a:lnSpc>
                          <a:spcPct val="115000"/>
                        </a:lnSpc>
                        <a:spcAft>
                          <a:spcPts val="0"/>
                        </a:spcAft>
                      </a:pPr>
                      <a:r>
                        <a:rPr lang="ro-RO" sz="1400" dirty="0">
                          <a:effectLst/>
                        </a:rPr>
                        <a:t>Număr de intervale de 5 zile consecutive în care temperatura scade sub -20</a:t>
                      </a:r>
                      <a:r>
                        <a:rPr lang="ro-RO" sz="1400" baseline="30000" dirty="0">
                          <a:effectLst/>
                        </a:rPr>
                        <a:t>o</a:t>
                      </a:r>
                      <a:r>
                        <a:rPr lang="ro-RO" sz="1400" dirty="0">
                          <a:effectLst/>
                        </a:rPr>
                        <a:t>C</a:t>
                      </a:r>
                      <a:endParaRPr lang="en-GB" sz="1400" dirty="0">
                        <a:effectLst/>
                        <a:latin typeface="Arial" panose="020B0604020202020204" pitchFamily="34" charset="0"/>
                        <a:ea typeface="Arial" panose="020B0604020202020204" pitchFamily="34" charset="0"/>
                      </a:endParaRPr>
                    </a:p>
                  </a:txBody>
                  <a:tcPr marL="26115" marR="26115" marT="26115" marB="26115" anchor="ctr"/>
                </a:tc>
                <a:tc>
                  <a:txBody>
                    <a:bodyPr/>
                    <a:lstStyle/>
                    <a:p>
                      <a:pPr algn="just">
                        <a:lnSpc>
                          <a:spcPct val="115000"/>
                        </a:lnSpc>
                        <a:spcAft>
                          <a:spcPts val="0"/>
                        </a:spcAft>
                      </a:pPr>
                      <a:r>
                        <a:rPr lang="ro-RO" sz="1400">
                          <a:effectLst/>
                        </a:rPr>
                        <a:t>Număr zile</a:t>
                      </a:r>
                      <a:endParaRPr lang="en-GB" sz="1400">
                        <a:effectLst/>
                        <a:latin typeface="Arial" panose="020B0604020202020204" pitchFamily="34" charset="0"/>
                        <a:ea typeface="Arial" panose="020B0604020202020204" pitchFamily="34" charset="0"/>
                      </a:endParaRPr>
                    </a:p>
                  </a:txBody>
                  <a:tcPr marL="26115" marR="26115" marT="26115" marB="26115" anchor="ctr"/>
                </a:tc>
                <a:tc>
                  <a:txBody>
                    <a:bodyPr/>
                    <a:lstStyle/>
                    <a:p>
                      <a:pPr algn="just">
                        <a:lnSpc>
                          <a:spcPct val="115000"/>
                        </a:lnSpc>
                        <a:spcAft>
                          <a:spcPts val="0"/>
                        </a:spcAft>
                      </a:pPr>
                      <a:r>
                        <a:rPr lang="ro-RO" sz="1400">
                          <a:effectLst/>
                        </a:rPr>
                        <a:t>G3</a:t>
                      </a:r>
                      <a:endParaRPr lang="en-GB" sz="1400">
                        <a:effectLst/>
                        <a:latin typeface="Arial" panose="020B0604020202020204" pitchFamily="34" charset="0"/>
                        <a:ea typeface="Arial" panose="020B0604020202020204" pitchFamily="34" charset="0"/>
                      </a:endParaRPr>
                    </a:p>
                  </a:txBody>
                  <a:tcPr marL="26115" marR="26115" marT="26115" marB="26115" anchor="ctr"/>
                </a:tc>
              </a:tr>
              <a:tr h="418197">
                <a:tc>
                  <a:txBody>
                    <a:bodyPr/>
                    <a:lstStyle/>
                    <a:p>
                      <a:pPr algn="just">
                        <a:lnSpc>
                          <a:spcPct val="115000"/>
                        </a:lnSpc>
                        <a:spcAft>
                          <a:spcPts val="0"/>
                        </a:spcAft>
                      </a:pPr>
                      <a:r>
                        <a:rPr lang="ro-RO" sz="1400" b="1">
                          <a:effectLst/>
                        </a:rPr>
                        <a:t>Ger 4</a:t>
                      </a:r>
                      <a:endParaRPr lang="en-GB" sz="1400" b="1">
                        <a:effectLst/>
                        <a:latin typeface="Arial" panose="020B0604020202020204" pitchFamily="34" charset="0"/>
                        <a:ea typeface="Arial" panose="020B0604020202020204" pitchFamily="34" charset="0"/>
                      </a:endParaRPr>
                    </a:p>
                  </a:txBody>
                  <a:tcPr marL="26115" marR="26115" marT="26115" marB="26115" anchor="ctr"/>
                </a:tc>
                <a:tc>
                  <a:txBody>
                    <a:bodyPr/>
                    <a:lstStyle/>
                    <a:p>
                      <a:pPr algn="just">
                        <a:lnSpc>
                          <a:spcPct val="115000"/>
                        </a:lnSpc>
                        <a:spcAft>
                          <a:spcPts val="0"/>
                        </a:spcAft>
                      </a:pPr>
                      <a:r>
                        <a:rPr lang="ro-RO" sz="1400">
                          <a:effectLst/>
                        </a:rPr>
                        <a:t>Debut sezon termoficare: 3 zile consecutive cu media temperaturii mai mică de 10</a:t>
                      </a:r>
                      <a:r>
                        <a:rPr lang="ro-RO" sz="1400" baseline="30000">
                          <a:effectLst/>
                        </a:rPr>
                        <a:t>o</a:t>
                      </a:r>
                      <a:r>
                        <a:rPr lang="ro-RO" sz="1400">
                          <a:effectLst/>
                        </a:rPr>
                        <a:t>C, înregistrate în lunile octombrie sau noiembrie</a:t>
                      </a:r>
                      <a:endParaRPr lang="en-GB" sz="1400">
                        <a:effectLst/>
                        <a:latin typeface="Arial" panose="020B0604020202020204" pitchFamily="34" charset="0"/>
                        <a:ea typeface="Arial" panose="020B0604020202020204" pitchFamily="34" charset="0"/>
                      </a:endParaRPr>
                    </a:p>
                  </a:txBody>
                  <a:tcPr marL="26115" marR="26115" marT="26115" marB="26115" anchor="ctr"/>
                </a:tc>
                <a:tc>
                  <a:txBody>
                    <a:bodyPr/>
                    <a:lstStyle/>
                    <a:p>
                      <a:pPr algn="just">
                        <a:lnSpc>
                          <a:spcPct val="115000"/>
                        </a:lnSpc>
                        <a:spcAft>
                          <a:spcPts val="0"/>
                        </a:spcAft>
                      </a:pPr>
                      <a:r>
                        <a:rPr lang="ro-RO" sz="1400">
                          <a:effectLst/>
                        </a:rPr>
                        <a:t> Data iuliană</a:t>
                      </a:r>
                      <a:endParaRPr lang="en-GB" sz="1400">
                        <a:effectLst/>
                        <a:latin typeface="Arial" panose="020B0604020202020204" pitchFamily="34" charset="0"/>
                        <a:ea typeface="Arial" panose="020B0604020202020204" pitchFamily="34" charset="0"/>
                      </a:endParaRPr>
                    </a:p>
                  </a:txBody>
                  <a:tcPr marL="26115" marR="26115" marT="26115" marB="26115" anchor="ctr"/>
                </a:tc>
                <a:tc>
                  <a:txBody>
                    <a:bodyPr/>
                    <a:lstStyle/>
                    <a:p>
                      <a:pPr algn="just">
                        <a:lnSpc>
                          <a:spcPct val="115000"/>
                        </a:lnSpc>
                        <a:spcAft>
                          <a:spcPts val="0"/>
                        </a:spcAft>
                      </a:pPr>
                      <a:r>
                        <a:rPr lang="ro-RO" sz="1400">
                          <a:effectLst/>
                        </a:rPr>
                        <a:t>G4</a:t>
                      </a:r>
                      <a:endParaRPr lang="en-GB" sz="1400">
                        <a:effectLst/>
                        <a:latin typeface="Arial" panose="020B0604020202020204" pitchFamily="34" charset="0"/>
                        <a:ea typeface="Arial" panose="020B0604020202020204" pitchFamily="34" charset="0"/>
                      </a:endParaRPr>
                    </a:p>
                  </a:txBody>
                  <a:tcPr marL="26115" marR="26115" marT="26115" marB="26115" anchor="ctr"/>
                </a:tc>
              </a:tr>
              <a:tr h="520174">
                <a:tc>
                  <a:txBody>
                    <a:bodyPr/>
                    <a:lstStyle/>
                    <a:p>
                      <a:pPr algn="just">
                        <a:lnSpc>
                          <a:spcPct val="115000"/>
                        </a:lnSpc>
                        <a:spcAft>
                          <a:spcPts val="0"/>
                        </a:spcAft>
                      </a:pPr>
                      <a:r>
                        <a:rPr lang="ro-RO" sz="1400" b="1">
                          <a:effectLst/>
                        </a:rPr>
                        <a:t>Ger 5</a:t>
                      </a:r>
                      <a:endParaRPr lang="en-GB" sz="1400" b="1">
                        <a:effectLst/>
                        <a:latin typeface="Arial" panose="020B0604020202020204" pitchFamily="34" charset="0"/>
                        <a:ea typeface="Arial" panose="020B0604020202020204" pitchFamily="34" charset="0"/>
                      </a:endParaRPr>
                    </a:p>
                  </a:txBody>
                  <a:tcPr marL="26115" marR="26115" marT="26115" marB="26115" anchor="ctr"/>
                </a:tc>
                <a:tc>
                  <a:txBody>
                    <a:bodyPr/>
                    <a:lstStyle/>
                    <a:p>
                      <a:pPr algn="just">
                        <a:lnSpc>
                          <a:spcPct val="115000"/>
                        </a:lnSpc>
                        <a:spcAft>
                          <a:spcPts val="0"/>
                        </a:spcAft>
                      </a:pPr>
                      <a:r>
                        <a:rPr lang="ro-RO" sz="1400">
                          <a:effectLst/>
                        </a:rPr>
                        <a:t>Sfârșit sezon termoficare: 3 zile consecutive cu media temperaturii mai mare de 10oC, înregistrate în lunile martie sau aprilie</a:t>
                      </a:r>
                      <a:endParaRPr lang="en-GB" sz="1400">
                        <a:effectLst/>
                        <a:latin typeface="Arial" panose="020B0604020202020204" pitchFamily="34" charset="0"/>
                        <a:ea typeface="Arial" panose="020B0604020202020204" pitchFamily="34" charset="0"/>
                      </a:endParaRPr>
                    </a:p>
                  </a:txBody>
                  <a:tcPr marL="26115" marR="26115" marT="26115" marB="26115" anchor="ctr"/>
                </a:tc>
                <a:tc>
                  <a:txBody>
                    <a:bodyPr/>
                    <a:lstStyle/>
                    <a:p>
                      <a:pPr algn="just">
                        <a:lnSpc>
                          <a:spcPct val="115000"/>
                        </a:lnSpc>
                        <a:spcAft>
                          <a:spcPts val="0"/>
                        </a:spcAft>
                      </a:pPr>
                      <a:r>
                        <a:rPr lang="ro-RO" sz="1400">
                          <a:effectLst/>
                        </a:rPr>
                        <a:t> Data iuliană</a:t>
                      </a:r>
                      <a:endParaRPr lang="en-GB" sz="1400">
                        <a:effectLst/>
                        <a:latin typeface="Arial" panose="020B0604020202020204" pitchFamily="34" charset="0"/>
                        <a:ea typeface="Arial" panose="020B0604020202020204" pitchFamily="34" charset="0"/>
                      </a:endParaRPr>
                    </a:p>
                  </a:txBody>
                  <a:tcPr marL="26115" marR="26115" marT="26115" marB="26115" anchor="ctr"/>
                </a:tc>
                <a:tc>
                  <a:txBody>
                    <a:bodyPr/>
                    <a:lstStyle/>
                    <a:p>
                      <a:pPr algn="just">
                        <a:lnSpc>
                          <a:spcPct val="115000"/>
                        </a:lnSpc>
                        <a:spcAft>
                          <a:spcPts val="0"/>
                        </a:spcAft>
                      </a:pPr>
                      <a:r>
                        <a:rPr lang="ro-RO" sz="1400">
                          <a:effectLst/>
                        </a:rPr>
                        <a:t>G5</a:t>
                      </a:r>
                      <a:endParaRPr lang="en-GB" sz="1400">
                        <a:effectLst/>
                        <a:latin typeface="Arial" panose="020B0604020202020204" pitchFamily="34" charset="0"/>
                        <a:ea typeface="Arial" panose="020B0604020202020204" pitchFamily="34" charset="0"/>
                      </a:endParaRPr>
                    </a:p>
                  </a:txBody>
                  <a:tcPr marL="26115" marR="26115" marT="26115" marB="26115" anchor="ctr"/>
                </a:tc>
              </a:tr>
              <a:tr h="351591">
                <a:tc>
                  <a:txBody>
                    <a:bodyPr/>
                    <a:lstStyle/>
                    <a:p>
                      <a:pPr algn="just">
                        <a:lnSpc>
                          <a:spcPct val="115000"/>
                        </a:lnSpc>
                        <a:spcAft>
                          <a:spcPts val="0"/>
                        </a:spcAft>
                      </a:pPr>
                      <a:r>
                        <a:rPr lang="ro-RO" sz="1400" b="1">
                          <a:effectLst/>
                        </a:rPr>
                        <a:t>Ger 6</a:t>
                      </a:r>
                      <a:endParaRPr lang="en-GB" sz="1400" b="1">
                        <a:effectLst/>
                        <a:latin typeface="Arial" panose="020B0604020202020204" pitchFamily="34" charset="0"/>
                        <a:ea typeface="Arial" panose="020B0604020202020204" pitchFamily="34" charset="0"/>
                      </a:endParaRPr>
                    </a:p>
                  </a:txBody>
                  <a:tcPr marL="26115" marR="26115" marT="26115" marB="26115" anchor="ctr"/>
                </a:tc>
                <a:tc>
                  <a:txBody>
                    <a:bodyPr/>
                    <a:lstStyle/>
                    <a:p>
                      <a:pPr algn="just">
                        <a:lnSpc>
                          <a:spcPct val="115000"/>
                        </a:lnSpc>
                        <a:spcAft>
                          <a:spcPts val="0"/>
                        </a:spcAft>
                      </a:pPr>
                      <a:r>
                        <a:rPr lang="ro-RO" sz="1400">
                          <a:effectLst/>
                        </a:rPr>
                        <a:t>Durata sezonului de termoficare: intervalul cuprins între G4 și G5</a:t>
                      </a:r>
                      <a:endParaRPr lang="en-GB" sz="1400">
                        <a:effectLst/>
                        <a:latin typeface="Arial" panose="020B0604020202020204" pitchFamily="34" charset="0"/>
                        <a:ea typeface="Arial" panose="020B0604020202020204" pitchFamily="34" charset="0"/>
                      </a:endParaRPr>
                    </a:p>
                  </a:txBody>
                  <a:tcPr marL="26115" marR="26115" marT="26115" marB="26115" anchor="ctr"/>
                </a:tc>
                <a:tc>
                  <a:txBody>
                    <a:bodyPr/>
                    <a:lstStyle/>
                    <a:p>
                      <a:pPr algn="just">
                        <a:lnSpc>
                          <a:spcPct val="115000"/>
                        </a:lnSpc>
                        <a:spcAft>
                          <a:spcPts val="0"/>
                        </a:spcAft>
                      </a:pPr>
                      <a:r>
                        <a:rPr lang="ro-RO" sz="1400" dirty="0">
                          <a:effectLst/>
                        </a:rPr>
                        <a:t>Număr </a:t>
                      </a:r>
                      <a:r>
                        <a:rPr lang="ro-RO" sz="1400" dirty="0" smtClean="0">
                          <a:effectLst/>
                        </a:rPr>
                        <a:t>zile</a:t>
                      </a:r>
                      <a:endParaRPr lang="en-GB" sz="1400" dirty="0">
                        <a:effectLst/>
                        <a:latin typeface="Arial" panose="020B0604020202020204" pitchFamily="34" charset="0"/>
                        <a:ea typeface="Arial" panose="020B0604020202020204" pitchFamily="34" charset="0"/>
                      </a:endParaRPr>
                    </a:p>
                  </a:txBody>
                  <a:tcPr marL="26115" marR="26115" marT="26115" marB="26115" anchor="ctr"/>
                </a:tc>
                <a:tc>
                  <a:txBody>
                    <a:bodyPr/>
                    <a:lstStyle/>
                    <a:p>
                      <a:pPr algn="just">
                        <a:lnSpc>
                          <a:spcPct val="115000"/>
                        </a:lnSpc>
                        <a:spcAft>
                          <a:spcPts val="0"/>
                        </a:spcAft>
                      </a:pPr>
                      <a:r>
                        <a:rPr lang="ro-RO" sz="1400">
                          <a:effectLst/>
                        </a:rPr>
                        <a:t>G6</a:t>
                      </a:r>
                      <a:endParaRPr lang="en-GB" sz="1400">
                        <a:effectLst/>
                        <a:latin typeface="Arial" panose="020B0604020202020204" pitchFamily="34" charset="0"/>
                        <a:ea typeface="Arial" panose="020B0604020202020204" pitchFamily="34" charset="0"/>
                      </a:endParaRPr>
                    </a:p>
                  </a:txBody>
                  <a:tcPr marL="26115" marR="26115" marT="26115" marB="26115" anchor="ctr"/>
                </a:tc>
              </a:tr>
              <a:tr h="293407">
                <a:tc>
                  <a:txBody>
                    <a:bodyPr/>
                    <a:lstStyle/>
                    <a:p>
                      <a:pPr algn="just">
                        <a:lnSpc>
                          <a:spcPct val="115000"/>
                        </a:lnSpc>
                        <a:spcAft>
                          <a:spcPts val="0"/>
                        </a:spcAft>
                      </a:pPr>
                      <a:r>
                        <a:rPr lang="ro-RO" sz="1400" b="1">
                          <a:effectLst/>
                        </a:rPr>
                        <a:t>Vânt 1</a:t>
                      </a:r>
                      <a:endParaRPr lang="en-GB" sz="1400" b="1">
                        <a:effectLst/>
                        <a:latin typeface="Arial" panose="020B0604020202020204" pitchFamily="34" charset="0"/>
                        <a:ea typeface="Arial" panose="020B0604020202020204" pitchFamily="34" charset="0"/>
                      </a:endParaRPr>
                    </a:p>
                  </a:txBody>
                  <a:tcPr marL="26115" marR="26115" marT="26115" marB="26115" anchor="ctr"/>
                </a:tc>
                <a:tc>
                  <a:txBody>
                    <a:bodyPr/>
                    <a:lstStyle/>
                    <a:p>
                      <a:pPr algn="just">
                        <a:lnSpc>
                          <a:spcPct val="115000"/>
                        </a:lnSpc>
                        <a:spcAft>
                          <a:spcPts val="0"/>
                        </a:spcAft>
                      </a:pPr>
                      <a:r>
                        <a:rPr lang="ro-RO" sz="1400">
                          <a:effectLst/>
                        </a:rPr>
                        <a:t>Număr de zile cu viscol</a:t>
                      </a:r>
                      <a:endParaRPr lang="en-GB" sz="1400">
                        <a:effectLst/>
                        <a:latin typeface="Arial" panose="020B0604020202020204" pitchFamily="34" charset="0"/>
                        <a:ea typeface="Arial" panose="020B0604020202020204" pitchFamily="34" charset="0"/>
                      </a:endParaRPr>
                    </a:p>
                  </a:txBody>
                  <a:tcPr marL="26115" marR="26115" marT="26115" marB="26115" anchor="ctr"/>
                </a:tc>
                <a:tc>
                  <a:txBody>
                    <a:bodyPr/>
                    <a:lstStyle/>
                    <a:p>
                      <a:pPr algn="just">
                        <a:lnSpc>
                          <a:spcPct val="115000"/>
                        </a:lnSpc>
                        <a:spcAft>
                          <a:spcPts val="0"/>
                        </a:spcAft>
                      </a:pPr>
                      <a:r>
                        <a:rPr lang="ro-RO" sz="1400" dirty="0" smtClean="0">
                          <a:effectLst/>
                        </a:rPr>
                        <a:t>Număr zile</a:t>
                      </a:r>
                      <a:endParaRPr lang="en-GB" sz="1400" dirty="0">
                        <a:effectLst/>
                        <a:latin typeface="Arial" panose="020B0604020202020204" pitchFamily="34" charset="0"/>
                        <a:ea typeface="Arial" panose="020B0604020202020204" pitchFamily="34" charset="0"/>
                      </a:endParaRPr>
                    </a:p>
                  </a:txBody>
                  <a:tcPr marL="26115" marR="26115" marT="26115" marB="26115" anchor="ctr"/>
                </a:tc>
                <a:tc>
                  <a:txBody>
                    <a:bodyPr/>
                    <a:lstStyle/>
                    <a:p>
                      <a:pPr algn="just">
                        <a:lnSpc>
                          <a:spcPct val="115000"/>
                        </a:lnSpc>
                        <a:spcAft>
                          <a:spcPts val="0"/>
                        </a:spcAft>
                      </a:pPr>
                      <a:r>
                        <a:rPr lang="ro-RO" sz="1400">
                          <a:effectLst/>
                        </a:rPr>
                        <a:t>V1</a:t>
                      </a:r>
                      <a:endParaRPr lang="en-GB" sz="1400">
                        <a:effectLst/>
                        <a:latin typeface="Arial" panose="020B0604020202020204" pitchFamily="34" charset="0"/>
                        <a:ea typeface="Arial" panose="020B0604020202020204" pitchFamily="34" charset="0"/>
                      </a:endParaRPr>
                    </a:p>
                  </a:txBody>
                  <a:tcPr marL="26115" marR="26115" marT="26115" marB="26115" anchor="ctr"/>
                </a:tc>
              </a:tr>
              <a:tr h="385442">
                <a:tc>
                  <a:txBody>
                    <a:bodyPr/>
                    <a:lstStyle/>
                    <a:p>
                      <a:pPr algn="just">
                        <a:lnSpc>
                          <a:spcPct val="115000"/>
                        </a:lnSpc>
                        <a:spcAft>
                          <a:spcPts val="0"/>
                        </a:spcAft>
                      </a:pPr>
                      <a:r>
                        <a:rPr lang="ro-RO" sz="1400" b="1">
                          <a:effectLst/>
                        </a:rPr>
                        <a:t>Vânt 2</a:t>
                      </a:r>
                      <a:endParaRPr lang="en-GB" sz="1400" b="1">
                        <a:effectLst/>
                        <a:latin typeface="Arial" panose="020B0604020202020204" pitchFamily="34" charset="0"/>
                        <a:ea typeface="Arial" panose="020B0604020202020204" pitchFamily="34" charset="0"/>
                      </a:endParaRPr>
                    </a:p>
                  </a:txBody>
                  <a:tcPr marL="26115" marR="26115" marT="26115" marB="26115" anchor="ctr"/>
                </a:tc>
                <a:tc>
                  <a:txBody>
                    <a:bodyPr/>
                    <a:lstStyle/>
                    <a:p>
                      <a:pPr algn="just">
                        <a:lnSpc>
                          <a:spcPct val="115000"/>
                        </a:lnSpc>
                        <a:spcAft>
                          <a:spcPts val="0"/>
                        </a:spcAft>
                      </a:pPr>
                      <a:r>
                        <a:rPr lang="ro-RO" sz="1400" dirty="0">
                          <a:effectLst/>
                        </a:rPr>
                        <a:t>Număr de zile cu vijelie – viteze vântului la rafală </a:t>
                      </a:r>
                      <a:r>
                        <a:rPr lang="en-GB" sz="1400" dirty="0" smtClean="0">
                          <a:effectLst/>
                        </a:rPr>
                        <a:t>&gt;</a:t>
                      </a:r>
                      <a:r>
                        <a:rPr lang="ro-RO" sz="1400" dirty="0" smtClean="0">
                          <a:effectLst/>
                        </a:rPr>
                        <a:t> 12  </a:t>
                      </a:r>
                      <a:r>
                        <a:rPr lang="ro-RO" sz="1400" dirty="0">
                          <a:effectLst/>
                        </a:rPr>
                        <a:t>m/s, iar direcția și viteza se schimbă rapid</a:t>
                      </a:r>
                      <a:endParaRPr lang="en-GB" sz="1400" dirty="0">
                        <a:effectLst/>
                        <a:latin typeface="Arial" panose="020B0604020202020204" pitchFamily="34" charset="0"/>
                        <a:ea typeface="Arial" panose="020B0604020202020204" pitchFamily="34" charset="0"/>
                      </a:endParaRPr>
                    </a:p>
                  </a:txBody>
                  <a:tcPr marL="26115" marR="26115" marT="26115" marB="26115" anchor="ctr"/>
                </a:tc>
                <a:tc>
                  <a:txBody>
                    <a:bodyPr/>
                    <a:lstStyle/>
                    <a:p>
                      <a:pPr algn="just">
                        <a:lnSpc>
                          <a:spcPct val="115000"/>
                        </a:lnSpc>
                        <a:spcAft>
                          <a:spcPts val="0"/>
                        </a:spcAft>
                      </a:pPr>
                      <a:r>
                        <a:rPr lang="ro-RO" sz="1400" dirty="0">
                          <a:effectLst/>
                        </a:rPr>
                        <a:t> Număr </a:t>
                      </a:r>
                      <a:r>
                        <a:rPr lang="ro-RO" sz="1400" dirty="0" smtClean="0">
                          <a:effectLst/>
                        </a:rPr>
                        <a:t>zile</a:t>
                      </a:r>
                      <a:endParaRPr lang="en-GB" sz="1400" dirty="0">
                        <a:effectLst/>
                        <a:latin typeface="Arial" panose="020B0604020202020204" pitchFamily="34" charset="0"/>
                        <a:ea typeface="Arial" panose="020B0604020202020204" pitchFamily="34" charset="0"/>
                      </a:endParaRPr>
                    </a:p>
                  </a:txBody>
                  <a:tcPr marL="26115" marR="26115" marT="26115" marB="26115" anchor="ctr"/>
                </a:tc>
                <a:tc>
                  <a:txBody>
                    <a:bodyPr/>
                    <a:lstStyle/>
                    <a:p>
                      <a:pPr algn="just">
                        <a:lnSpc>
                          <a:spcPct val="115000"/>
                        </a:lnSpc>
                        <a:spcAft>
                          <a:spcPts val="0"/>
                        </a:spcAft>
                      </a:pPr>
                      <a:r>
                        <a:rPr lang="ro-RO" sz="1400">
                          <a:effectLst/>
                        </a:rPr>
                        <a:t>V2</a:t>
                      </a:r>
                      <a:endParaRPr lang="en-GB" sz="1400">
                        <a:effectLst/>
                        <a:latin typeface="Arial" panose="020B0604020202020204" pitchFamily="34" charset="0"/>
                        <a:ea typeface="Arial" panose="020B0604020202020204" pitchFamily="34" charset="0"/>
                      </a:endParaRPr>
                    </a:p>
                  </a:txBody>
                  <a:tcPr marL="26115" marR="26115" marT="26115" marB="26115" anchor="ctr"/>
                </a:tc>
              </a:tr>
              <a:tr h="319835">
                <a:tc>
                  <a:txBody>
                    <a:bodyPr/>
                    <a:lstStyle/>
                    <a:p>
                      <a:pPr algn="just">
                        <a:lnSpc>
                          <a:spcPct val="115000"/>
                        </a:lnSpc>
                        <a:spcAft>
                          <a:spcPts val="0"/>
                        </a:spcAft>
                      </a:pPr>
                      <a:r>
                        <a:rPr lang="ro-RO" sz="1400" b="1">
                          <a:effectLst/>
                        </a:rPr>
                        <a:t>Chiciură</a:t>
                      </a:r>
                      <a:endParaRPr lang="en-GB" sz="1400" b="1">
                        <a:effectLst/>
                        <a:latin typeface="Arial" panose="020B0604020202020204" pitchFamily="34" charset="0"/>
                        <a:ea typeface="Arial" panose="020B0604020202020204" pitchFamily="34" charset="0"/>
                      </a:endParaRPr>
                    </a:p>
                  </a:txBody>
                  <a:tcPr marL="26115" marR="26115" marT="26115" marB="26115" anchor="ctr"/>
                </a:tc>
                <a:tc>
                  <a:txBody>
                    <a:bodyPr/>
                    <a:lstStyle/>
                    <a:p>
                      <a:pPr algn="just">
                        <a:lnSpc>
                          <a:spcPct val="115000"/>
                        </a:lnSpc>
                        <a:spcAft>
                          <a:spcPts val="0"/>
                        </a:spcAft>
                      </a:pPr>
                      <a:r>
                        <a:rPr lang="ro-RO" sz="1400">
                          <a:effectLst/>
                        </a:rPr>
                        <a:t>Număr de zile în care este favorizată formarea chiciurei</a:t>
                      </a:r>
                      <a:endParaRPr lang="en-GB" sz="1400">
                        <a:effectLst/>
                        <a:latin typeface="Arial" panose="020B0604020202020204" pitchFamily="34" charset="0"/>
                        <a:ea typeface="Arial" panose="020B0604020202020204" pitchFamily="34" charset="0"/>
                      </a:endParaRPr>
                    </a:p>
                  </a:txBody>
                  <a:tcPr marL="26115" marR="26115" marT="26115" marB="26115" anchor="ctr"/>
                </a:tc>
                <a:tc>
                  <a:txBody>
                    <a:bodyPr/>
                    <a:lstStyle/>
                    <a:p>
                      <a:pPr algn="just">
                        <a:lnSpc>
                          <a:spcPct val="115000"/>
                        </a:lnSpc>
                        <a:spcAft>
                          <a:spcPts val="0"/>
                        </a:spcAft>
                      </a:pPr>
                      <a:r>
                        <a:rPr lang="ro-RO" sz="1400" dirty="0">
                          <a:effectLst/>
                        </a:rPr>
                        <a:t> Număr </a:t>
                      </a:r>
                      <a:r>
                        <a:rPr lang="ro-RO" sz="1400" dirty="0" smtClean="0">
                          <a:effectLst/>
                        </a:rPr>
                        <a:t>zile</a:t>
                      </a:r>
                      <a:endParaRPr lang="en-GB" sz="1400" dirty="0">
                        <a:effectLst/>
                        <a:latin typeface="Arial" panose="020B0604020202020204" pitchFamily="34" charset="0"/>
                        <a:ea typeface="Arial" panose="020B0604020202020204" pitchFamily="34" charset="0"/>
                      </a:endParaRPr>
                    </a:p>
                  </a:txBody>
                  <a:tcPr marL="26115" marR="26115" marT="26115" marB="26115" anchor="ctr"/>
                </a:tc>
                <a:tc>
                  <a:txBody>
                    <a:bodyPr/>
                    <a:lstStyle/>
                    <a:p>
                      <a:pPr algn="just">
                        <a:lnSpc>
                          <a:spcPct val="115000"/>
                        </a:lnSpc>
                        <a:spcAft>
                          <a:spcPts val="0"/>
                        </a:spcAft>
                      </a:pPr>
                      <a:r>
                        <a:rPr lang="ro-RO" sz="1400">
                          <a:effectLst/>
                        </a:rPr>
                        <a:t>Ch</a:t>
                      </a:r>
                      <a:endParaRPr lang="en-GB" sz="1400">
                        <a:effectLst/>
                        <a:latin typeface="Arial" panose="020B0604020202020204" pitchFamily="34" charset="0"/>
                        <a:ea typeface="Arial" panose="020B0604020202020204" pitchFamily="34" charset="0"/>
                      </a:endParaRPr>
                    </a:p>
                  </a:txBody>
                  <a:tcPr marL="26115" marR="26115" marT="26115" marB="26115" anchor="ctr"/>
                </a:tc>
              </a:tr>
              <a:tr h="299332">
                <a:tc>
                  <a:txBody>
                    <a:bodyPr/>
                    <a:lstStyle/>
                    <a:p>
                      <a:pPr algn="just">
                        <a:lnSpc>
                          <a:spcPct val="115000"/>
                        </a:lnSpc>
                        <a:spcAft>
                          <a:spcPts val="0"/>
                        </a:spcAft>
                      </a:pPr>
                      <a:r>
                        <a:rPr lang="ro-RO" sz="1400" b="1" dirty="0">
                          <a:effectLst/>
                        </a:rPr>
                        <a:t>Grindină</a:t>
                      </a:r>
                      <a:endParaRPr lang="en-GB" sz="1400" b="1" dirty="0">
                        <a:effectLst/>
                        <a:latin typeface="Arial" panose="020B0604020202020204" pitchFamily="34" charset="0"/>
                        <a:ea typeface="Arial" panose="020B0604020202020204" pitchFamily="34" charset="0"/>
                      </a:endParaRPr>
                    </a:p>
                  </a:txBody>
                  <a:tcPr marL="26115" marR="26115" marT="26115" marB="26115"/>
                </a:tc>
                <a:tc>
                  <a:txBody>
                    <a:bodyPr/>
                    <a:lstStyle/>
                    <a:p>
                      <a:pPr algn="just">
                        <a:lnSpc>
                          <a:spcPct val="115000"/>
                        </a:lnSpc>
                        <a:spcAft>
                          <a:spcPts val="0"/>
                        </a:spcAft>
                      </a:pPr>
                      <a:r>
                        <a:rPr lang="ro-RO" sz="1400">
                          <a:effectLst/>
                        </a:rPr>
                        <a:t>Număr de zile în care este favorizată formarea grindinei</a:t>
                      </a:r>
                      <a:endParaRPr lang="en-GB" sz="1400">
                        <a:effectLst/>
                        <a:latin typeface="Arial" panose="020B0604020202020204" pitchFamily="34" charset="0"/>
                        <a:ea typeface="Arial" panose="020B0604020202020204" pitchFamily="34" charset="0"/>
                      </a:endParaRPr>
                    </a:p>
                  </a:txBody>
                  <a:tcPr marL="26115" marR="26115" marT="26115" marB="26115"/>
                </a:tc>
                <a:tc>
                  <a:txBody>
                    <a:bodyPr/>
                    <a:lstStyle/>
                    <a:p>
                      <a:pPr algn="just">
                        <a:lnSpc>
                          <a:spcPct val="115000"/>
                        </a:lnSpc>
                        <a:spcAft>
                          <a:spcPts val="0"/>
                        </a:spcAft>
                      </a:pPr>
                      <a:r>
                        <a:rPr lang="ro-RO" sz="1400" dirty="0">
                          <a:effectLst/>
                        </a:rPr>
                        <a:t> Număr </a:t>
                      </a:r>
                      <a:r>
                        <a:rPr lang="ro-RO" sz="1400" dirty="0" smtClean="0">
                          <a:effectLst/>
                        </a:rPr>
                        <a:t>zile</a:t>
                      </a:r>
                      <a:endParaRPr lang="en-GB" sz="1400" dirty="0">
                        <a:effectLst/>
                        <a:latin typeface="Arial" panose="020B0604020202020204" pitchFamily="34" charset="0"/>
                        <a:ea typeface="Arial" panose="020B0604020202020204" pitchFamily="34" charset="0"/>
                      </a:endParaRPr>
                    </a:p>
                  </a:txBody>
                  <a:tcPr marL="26115" marR="26115" marT="26115" marB="26115"/>
                </a:tc>
                <a:tc>
                  <a:txBody>
                    <a:bodyPr/>
                    <a:lstStyle/>
                    <a:p>
                      <a:pPr algn="just">
                        <a:lnSpc>
                          <a:spcPct val="115000"/>
                        </a:lnSpc>
                        <a:spcAft>
                          <a:spcPts val="0"/>
                        </a:spcAft>
                      </a:pPr>
                      <a:r>
                        <a:rPr lang="ro-RO" sz="1400" dirty="0">
                          <a:effectLst/>
                        </a:rPr>
                        <a:t>Gr</a:t>
                      </a:r>
                      <a:endParaRPr lang="en-GB" sz="1400" dirty="0">
                        <a:effectLst/>
                        <a:latin typeface="Arial" panose="020B0604020202020204" pitchFamily="34" charset="0"/>
                        <a:ea typeface="Arial" panose="020B0604020202020204" pitchFamily="34" charset="0"/>
                      </a:endParaRPr>
                    </a:p>
                  </a:txBody>
                  <a:tcPr marL="26115" marR="26115" marT="26115" marB="26115"/>
                </a:tc>
              </a:tr>
            </a:tbl>
          </a:graphicData>
        </a:graphic>
      </p:graphicFrame>
    </p:spTree>
    <p:extLst>
      <p:ext uri="{BB962C8B-B14F-4D97-AF65-F5344CB8AC3E}">
        <p14:creationId xmlns:p14="http://schemas.microsoft.com/office/powerpoint/2010/main" val="14383866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9625" y="824191"/>
            <a:ext cx="11555063" cy="5632311"/>
          </a:xfrm>
          <a:prstGeom prst="rect">
            <a:avLst/>
          </a:prstGeom>
          <a:noFill/>
        </p:spPr>
        <p:txBody>
          <a:bodyPr wrap="square" rtlCol="0">
            <a:spAutoFit/>
          </a:bodyPr>
          <a:lstStyle/>
          <a:p>
            <a:r>
              <a:rPr lang="ro-RO" b="1" dirty="0" smtClean="0"/>
              <a:t>A2.4. Studiul </a:t>
            </a:r>
            <a:r>
              <a:rPr lang="ro-RO" b="1" dirty="0"/>
              <a:t>parametrilor și indicatorilor climatici, clasificarea regiunilor țării în funcție de pragurile de risc ale acestora, precum și a tendințelor semnificative ale parametrilor </a:t>
            </a:r>
            <a:r>
              <a:rPr lang="ro-RO" b="1" dirty="0" smtClean="0"/>
              <a:t>climatici</a:t>
            </a:r>
          </a:p>
          <a:p>
            <a:endParaRPr lang="ro-RO" dirty="0" smtClean="0"/>
          </a:p>
          <a:p>
            <a:r>
              <a:rPr lang="en-GB" dirty="0" smtClean="0"/>
              <a:t>1</a:t>
            </a:r>
            <a:r>
              <a:rPr lang="en-GB" dirty="0"/>
              <a:t>. </a:t>
            </a:r>
            <a:r>
              <a:rPr lang="en-GB" dirty="0" err="1"/>
              <a:t>Introducere</a:t>
            </a:r>
            <a:endParaRPr lang="en-GB" dirty="0"/>
          </a:p>
          <a:p>
            <a:r>
              <a:rPr lang="en-GB" dirty="0"/>
              <a:t>2. </a:t>
            </a:r>
            <a:r>
              <a:rPr lang="en-GB" b="1" dirty="0" err="1"/>
              <a:t>Analiza</a:t>
            </a:r>
            <a:r>
              <a:rPr lang="en-GB" b="1" dirty="0"/>
              <a:t> </a:t>
            </a:r>
            <a:r>
              <a:rPr lang="en-GB" b="1" dirty="0" err="1"/>
              <a:t>tendințelor</a:t>
            </a:r>
            <a:r>
              <a:rPr lang="en-GB" b="1" dirty="0"/>
              <a:t> </a:t>
            </a:r>
            <a:r>
              <a:rPr lang="en-GB" b="1" dirty="0" err="1"/>
              <a:t>climatice</a:t>
            </a:r>
            <a:r>
              <a:rPr lang="en-GB" b="1" dirty="0"/>
              <a:t> </a:t>
            </a:r>
            <a:r>
              <a:rPr lang="en-GB" b="1" dirty="0" err="1"/>
              <a:t>observate</a:t>
            </a:r>
            <a:r>
              <a:rPr lang="en-GB" b="1" dirty="0"/>
              <a:t> (1961-2020) a </a:t>
            </a:r>
            <a:r>
              <a:rPr lang="en-GB" b="1" dirty="0" err="1"/>
              <a:t>parametrilor</a:t>
            </a:r>
            <a:r>
              <a:rPr lang="en-GB" b="1" dirty="0"/>
              <a:t> </a:t>
            </a:r>
            <a:r>
              <a:rPr lang="en-GB" b="1" dirty="0" err="1"/>
              <a:t>meteorologici</a:t>
            </a:r>
            <a:r>
              <a:rPr lang="en-GB" b="1" dirty="0"/>
              <a:t> </a:t>
            </a:r>
            <a:r>
              <a:rPr lang="en-GB" b="1" dirty="0" err="1"/>
              <a:t>și</a:t>
            </a:r>
            <a:r>
              <a:rPr lang="en-GB" b="1" dirty="0"/>
              <a:t> </a:t>
            </a:r>
            <a:r>
              <a:rPr lang="en-GB" b="1" dirty="0" err="1"/>
              <a:t>indicilor</a:t>
            </a:r>
            <a:r>
              <a:rPr lang="en-GB" b="1" dirty="0"/>
              <a:t> </a:t>
            </a:r>
            <a:r>
              <a:rPr lang="en-GB" b="1" dirty="0" err="1"/>
              <a:t>climatici</a:t>
            </a:r>
            <a:r>
              <a:rPr lang="en-GB" b="1" dirty="0"/>
              <a:t> </a:t>
            </a:r>
            <a:r>
              <a:rPr lang="en-GB" b="1" dirty="0" err="1"/>
              <a:t>relevanți</a:t>
            </a:r>
            <a:r>
              <a:rPr lang="en-GB" b="1" dirty="0"/>
              <a:t> </a:t>
            </a:r>
            <a:r>
              <a:rPr lang="en-GB" b="1" dirty="0" err="1"/>
              <a:t>pentru</a:t>
            </a:r>
            <a:r>
              <a:rPr lang="en-GB" b="1" dirty="0"/>
              <a:t> </a:t>
            </a:r>
            <a:r>
              <a:rPr lang="en-GB" b="1" dirty="0" err="1"/>
              <a:t>sectoarele</a:t>
            </a:r>
            <a:r>
              <a:rPr lang="en-GB" b="1" dirty="0"/>
              <a:t> </a:t>
            </a:r>
            <a:r>
              <a:rPr lang="en-GB" b="1" dirty="0" err="1"/>
              <a:t>prioritare</a:t>
            </a:r>
            <a:r>
              <a:rPr lang="en-GB" b="1" dirty="0"/>
              <a:t> de </a:t>
            </a:r>
            <a:r>
              <a:rPr lang="en-GB" b="1" dirty="0" err="1"/>
              <a:t>activitate</a:t>
            </a:r>
            <a:r>
              <a:rPr lang="en-GB" b="1" dirty="0"/>
              <a:t> din </a:t>
            </a:r>
            <a:r>
              <a:rPr lang="en-GB" b="1" dirty="0" err="1"/>
              <a:t>România</a:t>
            </a:r>
            <a:endParaRPr lang="en-GB" b="1" dirty="0"/>
          </a:p>
          <a:p>
            <a:r>
              <a:rPr lang="en-GB" dirty="0"/>
              <a:t>2.1. </a:t>
            </a:r>
            <a:r>
              <a:rPr lang="en-GB" dirty="0" err="1"/>
              <a:t>Tendințe</a:t>
            </a:r>
            <a:r>
              <a:rPr lang="en-GB" dirty="0"/>
              <a:t> </a:t>
            </a:r>
            <a:r>
              <a:rPr lang="en-GB" dirty="0" err="1"/>
              <a:t>observate</a:t>
            </a:r>
            <a:r>
              <a:rPr lang="en-GB" dirty="0"/>
              <a:t> </a:t>
            </a:r>
            <a:r>
              <a:rPr lang="en-GB" dirty="0" err="1"/>
              <a:t>în</a:t>
            </a:r>
            <a:r>
              <a:rPr lang="en-GB" dirty="0"/>
              <a:t> </a:t>
            </a:r>
            <a:r>
              <a:rPr lang="en-GB" dirty="0" err="1"/>
              <a:t>evoluția</a:t>
            </a:r>
            <a:r>
              <a:rPr lang="en-GB" dirty="0"/>
              <a:t> </a:t>
            </a:r>
            <a:r>
              <a:rPr lang="en-GB" dirty="0" err="1"/>
              <a:t>parametrilor</a:t>
            </a:r>
            <a:r>
              <a:rPr lang="en-GB" dirty="0"/>
              <a:t> </a:t>
            </a:r>
            <a:r>
              <a:rPr lang="en-GB" dirty="0" err="1"/>
              <a:t>climatici</a:t>
            </a:r>
            <a:r>
              <a:rPr lang="en-GB" dirty="0"/>
              <a:t> </a:t>
            </a:r>
            <a:r>
              <a:rPr lang="en-GB" dirty="0" err="1"/>
              <a:t>relevanți</a:t>
            </a:r>
            <a:r>
              <a:rPr lang="en-GB" dirty="0"/>
              <a:t> </a:t>
            </a:r>
            <a:r>
              <a:rPr lang="en-GB" dirty="0" err="1"/>
              <a:t>și</a:t>
            </a:r>
            <a:r>
              <a:rPr lang="en-GB" dirty="0"/>
              <a:t> a </a:t>
            </a:r>
            <a:r>
              <a:rPr lang="en-GB" dirty="0" err="1"/>
              <a:t>frecvenței</a:t>
            </a:r>
            <a:r>
              <a:rPr lang="en-GB" dirty="0"/>
              <a:t> de </a:t>
            </a:r>
            <a:r>
              <a:rPr lang="en-GB" dirty="0" err="1"/>
              <a:t>producere</a:t>
            </a:r>
            <a:r>
              <a:rPr lang="en-GB" dirty="0"/>
              <a:t> a </a:t>
            </a:r>
            <a:r>
              <a:rPr lang="en-GB" dirty="0" err="1"/>
              <a:t>valorilor</a:t>
            </a:r>
            <a:r>
              <a:rPr lang="en-GB" dirty="0"/>
              <a:t> extreme cu </a:t>
            </a:r>
            <a:r>
              <a:rPr lang="en-GB" dirty="0" err="1"/>
              <a:t>relevanță</a:t>
            </a:r>
            <a:r>
              <a:rPr lang="en-GB" dirty="0"/>
              <a:t> </a:t>
            </a:r>
            <a:r>
              <a:rPr lang="en-GB" dirty="0" err="1"/>
              <a:t>pentru</a:t>
            </a:r>
            <a:r>
              <a:rPr lang="en-GB" dirty="0"/>
              <a:t> </a:t>
            </a:r>
            <a:r>
              <a:rPr lang="en-GB" dirty="0" err="1"/>
              <a:t>riscul</a:t>
            </a:r>
            <a:r>
              <a:rPr lang="en-GB" dirty="0"/>
              <a:t> climatic</a:t>
            </a:r>
          </a:p>
          <a:p>
            <a:r>
              <a:rPr lang="en-GB" dirty="0"/>
              <a:t>2.2. </a:t>
            </a:r>
            <a:r>
              <a:rPr lang="en-GB" dirty="0" err="1"/>
              <a:t>Schimbări</a:t>
            </a:r>
            <a:r>
              <a:rPr lang="en-GB" dirty="0"/>
              <a:t> </a:t>
            </a:r>
            <a:r>
              <a:rPr lang="en-GB" dirty="0" err="1"/>
              <a:t>decenale</a:t>
            </a:r>
            <a:r>
              <a:rPr lang="en-GB" dirty="0"/>
              <a:t> </a:t>
            </a:r>
            <a:r>
              <a:rPr lang="en-GB" dirty="0" err="1"/>
              <a:t>și</a:t>
            </a:r>
            <a:r>
              <a:rPr lang="en-GB" dirty="0"/>
              <a:t> </a:t>
            </a:r>
            <a:r>
              <a:rPr lang="en-GB" dirty="0" err="1"/>
              <a:t>pe</a:t>
            </a:r>
            <a:r>
              <a:rPr lang="en-GB" dirty="0"/>
              <a:t> </a:t>
            </a:r>
            <a:r>
              <a:rPr lang="en-GB" dirty="0" err="1"/>
              <a:t>perioade</a:t>
            </a:r>
            <a:r>
              <a:rPr lang="en-GB" dirty="0"/>
              <a:t> de </a:t>
            </a:r>
            <a:r>
              <a:rPr lang="en-GB" dirty="0" err="1"/>
              <a:t>referință</a:t>
            </a:r>
            <a:r>
              <a:rPr lang="en-GB" dirty="0"/>
              <a:t> de 30 de </a:t>
            </a:r>
            <a:r>
              <a:rPr lang="en-GB" dirty="0" err="1"/>
              <a:t>ani</a:t>
            </a:r>
            <a:r>
              <a:rPr lang="en-GB" dirty="0"/>
              <a:t> </a:t>
            </a:r>
            <a:r>
              <a:rPr lang="en-GB" dirty="0" err="1"/>
              <a:t>în</a:t>
            </a:r>
            <a:r>
              <a:rPr lang="en-GB" dirty="0"/>
              <a:t> </a:t>
            </a:r>
            <a:r>
              <a:rPr lang="en-GB" dirty="0" err="1"/>
              <a:t>evoluția</a:t>
            </a:r>
            <a:r>
              <a:rPr lang="en-GB" dirty="0"/>
              <a:t> </a:t>
            </a:r>
            <a:r>
              <a:rPr lang="en-GB" dirty="0" err="1"/>
              <a:t>actuală</a:t>
            </a:r>
            <a:r>
              <a:rPr lang="en-GB" dirty="0"/>
              <a:t> a </a:t>
            </a:r>
            <a:r>
              <a:rPr lang="en-GB" dirty="0" err="1"/>
              <a:t>parametrilor</a:t>
            </a:r>
            <a:r>
              <a:rPr lang="en-GB" dirty="0"/>
              <a:t> </a:t>
            </a:r>
            <a:r>
              <a:rPr lang="en-GB" dirty="0" err="1"/>
              <a:t>climatici</a:t>
            </a:r>
            <a:r>
              <a:rPr lang="en-GB" dirty="0"/>
              <a:t> cu </a:t>
            </a:r>
            <a:r>
              <a:rPr lang="en-GB" dirty="0" err="1"/>
              <a:t>relevanță</a:t>
            </a:r>
            <a:r>
              <a:rPr lang="en-GB" dirty="0"/>
              <a:t> </a:t>
            </a:r>
            <a:r>
              <a:rPr lang="en-GB" dirty="0" err="1"/>
              <a:t>pentru</a:t>
            </a:r>
            <a:r>
              <a:rPr lang="en-GB" dirty="0"/>
              <a:t> </a:t>
            </a:r>
            <a:r>
              <a:rPr lang="en-GB" dirty="0" err="1"/>
              <a:t>riscul</a:t>
            </a:r>
            <a:r>
              <a:rPr lang="en-GB" dirty="0"/>
              <a:t> climatic</a:t>
            </a:r>
          </a:p>
          <a:p>
            <a:r>
              <a:rPr lang="en-GB" dirty="0"/>
              <a:t>2.3. </a:t>
            </a:r>
            <a:r>
              <a:rPr lang="en-GB" dirty="0" err="1"/>
              <a:t>Tendințe</a:t>
            </a:r>
            <a:r>
              <a:rPr lang="en-GB" dirty="0"/>
              <a:t> </a:t>
            </a:r>
            <a:r>
              <a:rPr lang="en-GB" dirty="0" err="1"/>
              <a:t>observate</a:t>
            </a:r>
            <a:r>
              <a:rPr lang="en-GB" dirty="0"/>
              <a:t> </a:t>
            </a:r>
            <a:r>
              <a:rPr lang="en-GB" dirty="0" err="1"/>
              <a:t>în</a:t>
            </a:r>
            <a:r>
              <a:rPr lang="en-GB" dirty="0"/>
              <a:t> </a:t>
            </a:r>
            <a:r>
              <a:rPr lang="en-GB" dirty="0" err="1"/>
              <a:t>evoluția</a:t>
            </a:r>
            <a:r>
              <a:rPr lang="en-GB" dirty="0"/>
              <a:t> </a:t>
            </a:r>
            <a:r>
              <a:rPr lang="en-GB" dirty="0" err="1"/>
              <a:t>indicatorilor</a:t>
            </a:r>
            <a:r>
              <a:rPr lang="en-GB" dirty="0"/>
              <a:t> </a:t>
            </a:r>
            <a:r>
              <a:rPr lang="en-GB" dirty="0" err="1"/>
              <a:t>climatici</a:t>
            </a:r>
            <a:r>
              <a:rPr lang="en-GB" dirty="0"/>
              <a:t> </a:t>
            </a:r>
            <a:r>
              <a:rPr lang="en-GB" dirty="0" err="1"/>
              <a:t>sectoriali</a:t>
            </a:r>
            <a:endParaRPr lang="en-GB" dirty="0"/>
          </a:p>
          <a:p>
            <a:r>
              <a:rPr lang="en-GB" dirty="0" smtClean="0"/>
              <a:t>3</a:t>
            </a:r>
            <a:r>
              <a:rPr lang="en-GB" dirty="0"/>
              <a:t>. </a:t>
            </a:r>
            <a:r>
              <a:rPr lang="en-GB" b="1" dirty="0" err="1"/>
              <a:t>Analiza</a:t>
            </a:r>
            <a:r>
              <a:rPr lang="en-GB" b="1" dirty="0"/>
              <a:t> </a:t>
            </a:r>
            <a:r>
              <a:rPr lang="en-GB" b="1" dirty="0" err="1"/>
              <a:t>tendințelor</a:t>
            </a:r>
            <a:r>
              <a:rPr lang="en-GB" b="1" dirty="0"/>
              <a:t> </a:t>
            </a:r>
            <a:r>
              <a:rPr lang="en-GB" b="1" dirty="0" err="1"/>
              <a:t>viitoare</a:t>
            </a:r>
            <a:r>
              <a:rPr lang="en-GB" b="1" dirty="0"/>
              <a:t> de </a:t>
            </a:r>
            <a:r>
              <a:rPr lang="en-GB" b="1" dirty="0" err="1"/>
              <a:t>evoluție</a:t>
            </a:r>
            <a:r>
              <a:rPr lang="en-GB" b="1" dirty="0"/>
              <a:t> (</a:t>
            </a:r>
            <a:r>
              <a:rPr lang="en-GB" b="1" dirty="0" err="1"/>
              <a:t>până</a:t>
            </a:r>
            <a:r>
              <a:rPr lang="en-GB" b="1" dirty="0"/>
              <a:t> </a:t>
            </a:r>
            <a:r>
              <a:rPr lang="en-GB" b="1" dirty="0" err="1"/>
              <a:t>în</a:t>
            </a:r>
            <a:r>
              <a:rPr lang="en-GB" b="1" dirty="0"/>
              <a:t> 2100) a </a:t>
            </a:r>
            <a:r>
              <a:rPr lang="en-GB" b="1" dirty="0" err="1"/>
              <a:t>parametrilor</a:t>
            </a:r>
            <a:r>
              <a:rPr lang="en-GB" b="1" dirty="0"/>
              <a:t> </a:t>
            </a:r>
            <a:r>
              <a:rPr lang="en-GB" b="1" dirty="0" err="1"/>
              <a:t>și</a:t>
            </a:r>
            <a:r>
              <a:rPr lang="en-GB" b="1" dirty="0"/>
              <a:t> </a:t>
            </a:r>
            <a:r>
              <a:rPr lang="en-GB" b="1" dirty="0" err="1"/>
              <a:t>indicatorilor</a:t>
            </a:r>
            <a:r>
              <a:rPr lang="en-GB" b="1" dirty="0"/>
              <a:t> </a:t>
            </a:r>
            <a:r>
              <a:rPr lang="en-GB" b="1" dirty="0" err="1"/>
              <a:t>climatici</a:t>
            </a:r>
            <a:r>
              <a:rPr lang="en-GB" b="1" dirty="0"/>
              <a:t> </a:t>
            </a:r>
            <a:r>
              <a:rPr lang="en-GB" b="1" dirty="0" err="1"/>
              <a:t>relevanți</a:t>
            </a:r>
            <a:r>
              <a:rPr lang="en-GB" b="1" dirty="0"/>
              <a:t> </a:t>
            </a:r>
            <a:r>
              <a:rPr lang="en-GB" b="1" dirty="0" err="1"/>
              <a:t>pentru</a:t>
            </a:r>
            <a:r>
              <a:rPr lang="en-GB" b="1" dirty="0"/>
              <a:t> </a:t>
            </a:r>
            <a:r>
              <a:rPr lang="en-GB" b="1" dirty="0" err="1"/>
              <a:t>sectoarele</a:t>
            </a:r>
            <a:r>
              <a:rPr lang="en-GB" b="1" dirty="0"/>
              <a:t> </a:t>
            </a:r>
            <a:r>
              <a:rPr lang="en-GB" b="1" dirty="0" err="1"/>
              <a:t>prioritare</a:t>
            </a:r>
            <a:r>
              <a:rPr lang="en-GB" b="1" dirty="0"/>
              <a:t> de </a:t>
            </a:r>
            <a:r>
              <a:rPr lang="en-GB" b="1" dirty="0" err="1"/>
              <a:t>activitate</a:t>
            </a:r>
            <a:r>
              <a:rPr lang="en-GB" b="1" dirty="0"/>
              <a:t> din </a:t>
            </a:r>
            <a:r>
              <a:rPr lang="en-GB" b="1" dirty="0" err="1"/>
              <a:t>România</a:t>
            </a:r>
            <a:endParaRPr lang="en-GB" b="1" dirty="0"/>
          </a:p>
          <a:p>
            <a:r>
              <a:rPr lang="en-GB" dirty="0"/>
              <a:t>3.1. </a:t>
            </a:r>
            <a:r>
              <a:rPr lang="en-GB" dirty="0" err="1"/>
              <a:t>Tendințe</a:t>
            </a:r>
            <a:r>
              <a:rPr lang="en-GB" dirty="0"/>
              <a:t> </a:t>
            </a:r>
            <a:r>
              <a:rPr lang="en-GB" dirty="0" err="1"/>
              <a:t>în</a:t>
            </a:r>
            <a:r>
              <a:rPr lang="en-GB" dirty="0"/>
              <a:t> </a:t>
            </a:r>
            <a:r>
              <a:rPr lang="en-GB" dirty="0" err="1"/>
              <a:t>evoluția</a:t>
            </a:r>
            <a:r>
              <a:rPr lang="en-GB" dirty="0"/>
              <a:t> </a:t>
            </a:r>
            <a:r>
              <a:rPr lang="en-GB" dirty="0" err="1"/>
              <a:t>viitoare</a:t>
            </a:r>
            <a:r>
              <a:rPr lang="en-GB" dirty="0"/>
              <a:t> a </a:t>
            </a:r>
            <a:r>
              <a:rPr lang="en-GB" dirty="0" err="1"/>
              <a:t>parametrilor</a:t>
            </a:r>
            <a:r>
              <a:rPr lang="en-GB" dirty="0"/>
              <a:t> </a:t>
            </a:r>
            <a:r>
              <a:rPr lang="en-GB" dirty="0" err="1"/>
              <a:t>climatici</a:t>
            </a:r>
            <a:r>
              <a:rPr lang="en-GB" dirty="0"/>
              <a:t> </a:t>
            </a:r>
            <a:r>
              <a:rPr lang="en-GB" dirty="0" err="1"/>
              <a:t>relevanți</a:t>
            </a:r>
            <a:endParaRPr lang="en-GB" dirty="0"/>
          </a:p>
          <a:p>
            <a:r>
              <a:rPr lang="en-GB" dirty="0"/>
              <a:t>3.2. </a:t>
            </a:r>
            <a:r>
              <a:rPr lang="en-GB" dirty="0" err="1"/>
              <a:t>Tendințe</a:t>
            </a:r>
            <a:r>
              <a:rPr lang="en-GB" dirty="0"/>
              <a:t> </a:t>
            </a:r>
            <a:r>
              <a:rPr lang="en-GB" dirty="0" err="1"/>
              <a:t>preconizate</a:t>
            </a:r>
            <a:r>
              <a:rPr lang="en-GB" dirty="0"/>
              <a:t> </a:t>
            </a:r>
            <a:r>
              <a:rPr lang="en-GB" dirty="0" err="1"/>
              <a:t>în</a:t>
            </a:r>
            <a:r>
              <a:rPr lang="en-GB" dirty="0"/>
              <a:t> </a:t>
            </a:r>
            <a:r>
              <a:rPr lang="en-GB" dirty="0" err="1"/>
              <a:t>evoluția</a:t>
            </a:r>
            <a:r>
              <a:rPr lang="en-GB" dirty="0"/>
              <a:t> </a:t>
            </a:r>
            <a:r>
              <a:rPr lang="en-GB" dirty="0" err="1"/>
              <a:t>indicatorilor</a:t>
            </a:r>
            <a:r>
              <a:rPr lang="en-GB" dirty="0"/>
              <a:t> </a:t>
            </a:r>
            <a:r>
              <a:rPr lang="en-GB" dirty="0" err="1"/>
              <a:t>climatici</a:t>
            </a:r>
            <a:r>
              <a:rPr lang="en-GB" dirty="0"/>
              <a:t> </a:t>
            </a:r>
            <a:r>
              <a:rPr lang="en-GB" dirty="0" err="1"/>
              <a:t>sectoriali</a:t>
            </a:r>
            <a:endParaRPr lang="en-GB" dirty="0"/>
          </a:p>
          <a:p>
            <a:r>
              <a:rPr lang="en-GB" b="1" dirty="0"/>
              <a:t>4. </a:t>
            </a:r>
            <a:r>
              <a:rPr lang="en-GB" b="1" dirty="0" err="1"/>
              <a:t>Clasificarea</a:t>
            </a:r>
            <a:r>
              <a:rPr lang="en-GB" b="1" dirty="0"/>
              <a:t> </a:t>
            </a:r>
            <a:r>
              <a:rPr lang="en-GB" b="1" dirty="0" err="1"/>
              <a:t>regiunilor</a:t>
            </a:r>
            <a:r>
              <a:rPr lang="en-GB" b="1" dirty="0"/>
              <a:t> de </a:t>
            </a:r>
            <a:r>
              <a:rPr lang="en-GB" b="1" dirty="0" err="1"/>
              <a:t>dezvoltare</a:t>
            </a:r>
            <a:r>
              <a:rPr lang="en-GB" b="1" dirty="0"/>
              <a:t> </a:t>
            </a:r>
            <a:r>
              <a:rPr lang="en-GB" b="1" dirty="0" err="1"/>
              <a:t>după</a:t>
            </a:r>
            <a:r>
              <a:rPr lang="en-GB" b="1" dirty="0"/>
              <a:t> </a:t>
            </a:r>
            <a:r>
              <a:rPr lang="en-GB" b="1" dirty="0" err="1"/>
              <a:t>semnificația</a:t>
            </a:r>
            <a:r>
              <a:rPr lang="en-GB" b="1" dirty="0"/>
              <a:t> </a:t>
            </a:r>
            <a:r>
              <a:rPr lang="en-GB" b="1" dirty="0" err="1"/>
              <a:t>tendințelor</a:t>
            </a:r>
            <a:r>
              <a:rPr lang="en-GB" b="1" dirty="0"/>
              <a:t> </a:t>
            </a:r>
            <a:r>
              <a:rPr lang="en-GB" b="1" dirty="0" err="1"/>
              <a:t>parametrilor</a:t>
            </a:r>
            <a:r>
              <a:rPr lang="en-GB" b="1" dirty="0"/>
              <a:t> </a:t>
            </a:r>
            <a:r>
              <a:rPr lang="en-GB" b="1" dirty="0" err="1"/>
              <a:t>climatici</a:t>
            </a:r>
            <a:endParaRPr lang="en-GB" b="1" dirty="0"/>
          </a:p>
          <a:p>
            <a:r>
              <a:rPr lang="en-GB" b="1" dirty="0"/>
              <a:t>5. </a:t>
            </a:r>
            <a:r>
              <a:rPr lang="en-GB" b="1" dirty="0" err="1"/>
              <a:t>Diferențieri</a:t>
            </a:r>
            <a:r>
              <a:rPr lang="en-GB" b="1" dirty="0"/>
              <a:t> </a:t>
            </a:r>
            <a:r>
              <a:rPr lang="en-GB" b="1" dirty="0" err="1"/>
              <a:t>regionale</a:t>
            </a:r>
            <a:r>
              <a:rPr lang="en-GB" b="1" dirty="0"/>
              <a:t> </a:t>
            </a:r>
            <a:r>
              <a:rPr lang="en-GB" b="1" dirty="0" err="1"/>
              <a:t>și</a:t>
            </a:r>
            <a:r>
              <a:rPr lang="en-GB" b="1" dirty="0"/>
              <a:t> urban-rural </a:t>
            </a:r>
            <a:r>
              <a:rPr lang="en-GB" b="1" dirty="0" err="1"/>
              <a:t>după</a:t>
            </a:r>
            <a:r>
              <a:rPr lang="en-GB" b="1" dirty="0"/>
              <a:t> </a:t>
            </a:r>
            <a:r>
              <a:rPr lang="en-GB" b="1" dirty="0" err="1"/>
              <a:t>frecvența</a:t>
            </a:r>
            <a:r>
              <a:rPr lang="en-GB" b="1" dirty="0"/>
              <a:t> de </a:t>
            </a:r>
            <a:r>
              <a:rPr lang="en-GB" b="1" dirty="0" err="1"/>
              <a:t>depășire</a:t>
            </a:r>
            <a:r>
              <a:rPr lang="en-GB" b="1" dirty="0"/>
              <a:t> a </a:t>
            </a:r>
            <a:r>
              <a:rPr lang="en-GB" b="1" dirty="0" err="1"/>
              <a:t>pragurilor</a:t>
            </a:r>
            <a:r>
              <a:rPr lang="en-GB" b="1" dirty="0"/>
              <a:t> </a:t>
            </a:r>
            <a:r>
              <a:rPr lang="en-GB" b="1" dirty="0" err="1"/>
              <a:t>valorice</a:t>
            </a:r>
            <a:r>
              <a:rPr lang="en-GB" b="1" dirty="0"/>
              <a:t> extreme ale </a:t>
            </a:r>
            <a:r>
              <a:rPr lang="en-GB" b="1" dirty="0" err="1"/>
              <a:t>parametrilor</a:t>
            </a:r>
            <a:r>
              <a:rPr lang="en-GB" b="1" dirty="0"/>
              <a:t> </a:t>
            </a:r>
            <a:r>
              <a:rPr lang="en-GB" b="1" dirty="0" err="1"/>
              <a:t>climatici</a:t>
            </a:r>
            <a:r>
              <a:rPr lang="en-GB" b="1" dirty="0"/>
              <a:t> cu </a:t>
            </a:r>
            <a:r>
              <a:rPr lang="en-GB" b="1" dirty="0" err="1"/>
              <a:t>relevanță</a:t>
            </a:r>
            <a:r>
              <a:rPr lang="en-GB" b="1" dirty="0"/>
              <a:t> </a:t>
            </a:r>
            <a:r>
              <a:rPr lang="en-GB" b="1" dirty="0" err="1"/>
              <a:t>pentru</a:t>
            </a:r>
            <a:r>
              <a:rPr lang="en-GB" b="1" dirty="0"/>
              <a:t> </a:t>
            </a:r>
            <a:r>
              <a:rPr lang="en-GB" b="1" dirty="0" err="1"/>
              <a:t>risc</a:t>
            </a:r>
            <a:endParaRPr lang="en-GB" b="1" dirty="0"/>
          </a:p>
          <a:p>
            <a:r>
              <a:rPr lang="en-GB" b="1" dirty="0"/>
              <a:t>6. </a:t>
            </a:r>
            <a:r>
              <a:rPr lang="en-GB" b="1" dirty="0" err="1"/>
              <a:t>Schimbări</a:t>
            </a:r>
            <a:r>
              <a:rPr lang="en-GB" b="1" dirty="0"/>
              <a:t> </a:t>
            </a:r>
            <a:r>
              <a:rPr lang="en-GB" b="1" dirty="0" err="1"/>
              <a:t>în</a:t>
            </a:r>
            <a:r>
              <a:rPr lang="en-GB" b="1" dirty="0"/>
              <a:t> </a:t>
            </a:r>
            <a:r>
              <a:rPr lang="en-GB" b="1" dirty="0" err="1"/>
              <a:t>intensitatea</a:t>
            </a:r>
            <a:r>
              <a:rPr lang="en-GB" b="1" dirty="0"/>
              <a:t> </a:t>
            </a:r>
            <a:r>
              <a:rPr lang="en-GB" b="1" dirty="0" err="1"/>
              <a:t>insulei</a:t>
            </a:r>
            <a:r>
              <a:rPr lang="en-GB" b="1" dirty="0"/>
              <a:t> de </a:t>
            </a:r>
            <a:r>
              <a:rPr lang="en-GB" b="1" dirty="0" err="1"/>
              <a:t>căldură</a:t>
            </a:r>
            <a:r>
              <a:rPr lang="en-GB" b="1" dirty="0"/>
              <a:t> </a:t>
            </a:r>
            <a:r>
              <a:rPr lang="en-GB" b="1" dirty="0" err="1"/>
              <a:t>urbană</a:t>
            </a:r>
            <a:endParaRPr lang="en-GB" b="1" dirty="0"/>
          </a:p>
          <a:p>
            <a:r>
              <a:rPr lang="en-GB" b="1" dirty="0"/>
              <a:t>7. </a:t>
            </a:r>
            <a:r>
              <a:rPr lang="en-GB" b="1" dirty="0" err="1"/>
              <a:t>Schimbări</a:t>
            </a:r>
            <a:r>
              <a:rPr lang="en-GB" b="1" dirty="0"/>
              <a:t> </a:t>
            </a:r>
            <a:r>
              <a:rPr lang="en-GB" b="1" dirty="0" err="1"/>
              <a:t>în</a:t>
            </a:r>
            <a:r>
              <a:rPr lang="en-GB" b="1" dirty="0"/>
              <a:t> </a:t>
            </a:r>
            <a:r>
              <a:rPr lang="en-GB" b="1" dirty="0" err="1"/>
              <a:t>potențialul</a:t>
            </a:r>
            <a:r>
              <a:rPr lang="en-GB" b="1" dirty="0"/>
              <a:t> energetic solar </a:t>
            </a:r>
            <a:r>
              <a:rPr lang="en-GB" b="1" dirty="0" err="1"/>
              <a:t>și</a:t>
            </a:r>
            <a:r>
              <a:rPr lang="en-GB" b="1" dirty="0"/>
              <a:t> </a:t>
            </a:r>
            <a:r>
              <a:rPr lang="en-GB" b="1" dirty="0" err="1" smtClean="0"/>
              <a:t>eolian</a:t>
            </a:r>
            <a:endParaRPr lang="en-GB" b="1" dirty="0"/>
          </a:p>
        </p:txBody>
      </p:sp>
      <p:sp>
        <p:nvSpPr>
          <p:cNvPr id="4" name="TextBox 3"/>
          <p:cNvSpPr txBox="1"/>
          <p:nvPr/>
        </p:nvSpPr>
        <p:spPr>
          <a:xfrm>
            <a:off x="0" y="0"/>
            <a:ext cx="12192000" cy="400110"/>
          </a:xfrm>
          <a:prstGeom prst="rect">
            <a:avLst/>
          </a:prstGeom>
          <a:solidFill>
            <a:schemeClr val="accent1">
              <a:lumMod val="50000"/>
            </a:schemeClr>
          </a:solidFill>
        </p:spPr>
        <p:txBody>
          <a:bodyPr wrap="square" rtlCol="0">
            <a:spAutoFit/>
          </a:bodyPr>
          <a:lstStyle/>
          <a:p>
            <a:pPr algn="ctr"/>
            <a:r>
              <a:rPr lang="ro-RO" sz="2000" dirty="0">
                <a:solidFill>
                  <a:schemeClr val="bg1">
                    <a:lumMod val="95000"/>
                  </a:schemeClr>
                </a:solidFill>
              </a:rPr>
              <a:t>Rezultate (fundamentare metodologică și științifică)</a:t>
            </a:r>
          </a:p>
        </p:txBody>
      </p:sp>
      <p:pic>
        <p:nvPicPr>
          <p:cNvPr id="5" name="Picture 4" descr="http://portal.meteoromania.ro/portal/avizier/Antete-2020/ANTETE%20ANM_10%20feb%202020/JPG/sigla%20ANM_%2010%20feb%20202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1"/>
            <a:ext cx="406399" cy="4063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06257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253.png"/>
          <p:cNvPicPr/>
          <p:nvPr/>
        </p:nvPicPr>
        <p:blipFill>
          <a:blip r:embed="rId2"/>
          <a:srcRect/>
          <a:stretch>
            <a:fillRect/>
          </a:stretch>
        </p:blipFill>
        <p:spPr>
          <a:xfrm>
            <a:off x="1775112" y="766613"/>
            <a:ext cx="4319905" cy="3348355"/>
          </a:xfrm>
          <a:prstGeom prst="rect">
            <a:avLst/>
          </a:prstGeom>
          <a:ln/>
        </p:spPr>
      </p:pic>
      <p:pic>
        <p:nvPicPr>
          <p:cNvPr id="5" name="image254.png"/>
          <p:cNvPicPr/>
          <p:nvPr/>
        </p:nvPicPr>
        <p:blipFill>
          <a:blip r:embed="rId3"/>
          <a:srcRect/>
          <a:stretch>
            <a:fillRect/>
          </a:stretch>
        </p:blipFill>
        <p:spPr>
          <a:xfrm>
            <a:off x="621297" y="4396015"/>
            <a:ext cx="2879725" cy="2232025"/>
          </a:xfrm>
          <a:prstGeom prst="rect">
            <a:avLst/>
          </a:prstGeom>
          <a:ln/>
        </p:spPr>
      </p:pic>
      <p:pic>
        <p:nvPicPr>
          <p:cNvPr id="6" name="image256.png"/>
          <p:cNvPicPr/>
          <p:nvPr/>
        </p:nvPicPr>
        <p:blipFill>
          <a:blip r:embed="rId4"/>
          <a:srcRect/>
          <a:stretch>
            <a:fillRect/>
          </a:stretch>
        </p:blipFill>
        <p:spPr>
          <a:xfrm>
            <a:off x="4725846" y="4382680"/>
            <a:ext cx="2879725" cy="2245360"/>
          </a:xfrm>
          <a:prstGeom prst="rect">
            <a:avLst/>
          </a:prstGeom>
          <a:ln/>
        </p:spPr>
      </p:pic>
      <p:sp>
        <p:nvSpPr>
          <p:cNvPr id="2" name="Rectangle 1"/>
          <p:cNvSpPr/>
          <p:nvPr/>
        </p:nvSpPr>
        <p:spPr>
          <a:xfrm>
            <a:off x="6585321" y="2206882"/>
            <a:ext cx="4842630" cy="1200329"/>
          </a:xfrm>
          <a:prstGeom prst="rect">
            <a:avLst/>
          </a:prstGeom>
        </p:spPr>
        <p:txBody>
          <a:bodyPr wrap="square">
            <a:spAutoFit/>
          </a:bodyPr>
          <a:lstStyle/>
          <a:p>
            <a:pPr algn="just"/>
            <a:r>
              <a:rPr lang="ro-RO" dirty="0">
                <a:ea typeface="Times New Roman" panose="02020603050405020304" pitchFamily="18" charset="0"/>
              </a:rPr>
              <a:t>Tendințe (</a:t>
            </a:r>
            <a:r>
              <a:rPr lang="ro-RO" dirty="0">
                <a:ea typeface="Cambria Math" panose="02040503050406030204" pitchFamily="18" charset="0"/>
                <a:cs typeface="Cambria Math" panose="02040503050406030204" pitchFamily="18" charset="0"/>
              </a:rPr>
              <a:t>℃</a:t>
            </a:r>
            <a:r>
              <a:rPr lang="ro-RO" dirty="0">
                <a:ea typeface="Times New Roman" panose="02020603050405020304" pitchFamily="18" charset="0"/>
              </a:rPr>
              <a:t>/deceniu) de evoluție a temperaturii medii anuale în România (1961-2020): temperatura medie (sus), temperatura minimă (stânga jos), temperatura maximă (dreapta jos).</a:t>
            </a:r>
            <a:endParaRPr lang="en-GB" dirty="0"/>
          </a:p>
        </p:txBody>
      </p:sp>
      <p:sp>
        <p:nvSpPr>
          <p:cNvPr id="7" name="TextBox 6"/>
          <p:cNvSpPr txBox="1"/>
          <p:nvPr/>
        </p:nvSpPr>
        <p:spPr>
          <a:xfrm>
            <a:off x="0" y="0"/>
            <a:ext cx="12192000" cy="400110"/>
          </a:xfrm>
          <a:prstGeom prst="rect">
            <a:avLst/>
          </a:prstGeom>
          <a:solidFill>
            <a:schemeClr val="accent1">
              <a:lumMod val="50000"/>
            </a:schemeClr>
          </a:solidFill>
        </p:spPr>
        <p:txBody>
          <a:bodyPr wrap="square" rtlCol="0">
            <a:spAutoFit/>
          </a:bodyPr>
          <a:lstStyle/>
          <a:p>
            <a:pPr algn="ctr"/>
            <a:r>
              <a:rPr lang="ro-RO" sz="2000" dirty="0">
                <a:solidFill>
                  <a:schemeClr val="bg1">
                    <a:lumMod val="95000"/>
                  </a:schemeClr>
                </a:solidFill>
              </a:rPr>
              <a:t>Rezultate (fundamentare metodologică și științifică)</a:t>
            </a:r>
          </a:p>
        </p:txBody>
      </p:sp>
      <p:pic>
        <p:nvPicPr>
          <p:cNvPr id="8" name="Picture 7" descr="http://portal.meteoromania.ro/portal/avizier/Antete-2020/ANTETE%20ANM_10%20feb%202020/JPG/sigla%20ANM_%2010%20feb%202020.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 y="1"/>
            <a:ext cx="406399" cy="4063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91848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253.png"/>
          <p:cNvPicPr>
            <a:picLocks noChangeAspect="1"/>
          </p:cNvPicPr>
          <p:nvPr/>
        </p:nvPicPr>
        <p:blipFill>
          <a:blip r:embed="rId2"/>
          <a:srcRect/>
          <a:stretch>
            <a:fillRect/>
          </a:stretch>
        </p:blipFill>
        <p:spPr>
          <a:xfrm>
            <a:off x="250126" y="765914"/>
            <a:ext cx="7560000" cy="5795427"/>
          </a:xfrm>
          <a:prstGeom prst="rect">
            <a:avLst/>
          </a:prstGeom>
          <a:ln/>
        </p:spPr>
      </p:pic>
      <p:sp>
        <p:nvSpPr>
          <p:cNvPr id="2" name="Rectangle 1"/>
          <p:cNvSpPr/>
          <p:nvPr/>
        </p:nvSpPr>
        <p:spPr>
          <a:xfrm>
            <a:off x="8081984" y="2959104"/>
            <a:ext cx="3821617" cy="923330"/>
          </a:xfrm>
          <a:prstGeom prst="rect">
            <a:avLst/>
          </a:prstGeom>
        </p:spPr>
        <p:txBody>
          <a:bodyPr wrap="square">
            <a:spAutoFit/>
          </a:bodyPr>
          <a:lstStyle/>
          <a:p>
            <a:pPr algn="just"/>
            <a:r>
              <a:rPr lang="ro-RO" dirty="0">
                <a:ea typeface="Times New Roman" panose="02020603050405020304" pitchFamily="18" charset="0"/>
              </a:rPr>
              <a:t>Tendințe (</a:t>
            </a:r>
            <a:r>
              <a:rPr lang="ro-RO" dirty="0">
                <a:ea typeface="Cambria Math" panose="02040503050406030204" pitchFamily="18" charset="0"/>
                <a:cs typeface="Cambria Math" panose="02040503050406030204" pitchFamily="18" charset="0"/>
              </a:rPr>
              <a:t>℃</a:t>
            </a:r>
            <a:r>
              <a:rPr lang="ro-RO" dirty="0">
                <a:ea typeface="Times New Roman" panose="02020603050405020304" pitchFamily="18" charset="0"/>
              </a:rPr>
              <a:t>/deceniu) de evoluție a temperaturii medii anuale în România (1961-2020): temperatura </a:t>
            </a:r>
            <a:r>
              <a:rPr lang="ro-RO" dirty="0" smtClean="0">
                <a:ea typeface="Times New Roman" panose="02020603050405020304" pitchFamily="18" charset="0"/>
              </a:rPr>
              <a:t>medie</a:t>
            </a:r>
            <a:endParaRPr lang="en-GB" dirty="0"/>
          </a:p>
        </p:txBody>
      </p:sp>
      <p:sp>
        <p:nvSpPr>
          <p:cNvPr id="7" name="TextBox 6"/>
          <p:cNvSpPr txBox="1"/>
          <p:nvPr/>
        </p:nvSpPr>
        <p:spPr>
          <a:xfrm>
            <a:off x="0" y="0"/>
            <a:ext cx="12192000" cy="400110"/>
          </a:xfrm>
          <a:prstGeom prst="rect">
            <a:avLst/>
          </a:prstGeom>
          <a:solidFill>
            <a:schemeClr val="accent1">
              <a:lumMod val="50000"/>
            </a:schemeClr>
          </a:solidFill>
        </p:spPr>
        <p:txBody>
          <a:bodyPr wrap="square" rtlCol="0">
            <a:spAutoFit/>
          </a:bodyPr>
          <a:lstStyle/>
          <a:p>
            <a:pPr algn="ctr"/>
            <a:r>
              <a:rPr lang="ro-RO" sz="2000" dirty="0">
                <a:solidFill>
                  <a:schemeClr val="bg1">
                    <a:lumMod val="95000"/>
                  </a:schemeClr>
                </a:solidFill>
              </a:rPr>
              <a:t>Rezultate (fundamentare metodologică și științifică)</a:t>
            </a:r>
          </a:p>
        </p:txBody>
      </p:sp>
      <p:pic>
        <p:nvPicPr>
          <p:cNvPr id="5" name="Picture 4" descr="http://portal.meteoromania.ro/portal/avizier/Antete-2020/ANTETE%20ANM_10%20feb%202020/JPG/sigla%20ANM_%2010%20feb%20202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1"/>
            <a:ext cx="406399" cy="4063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29135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946669" y="1901804"/>
            <a:ext cx="4157855" cy="923330"/>
          </a:xfrm>
          <a:prstGeom prst="rect">
            <a:avLst/>
          </a:prstGeom>
        </p:spPr>
        <p:txBody>
          <a:bodyPr wrap="square">
            <a:spAutoFit/>
          </a:bodyPr>
          <a:lstStyle/>
          <a:p>
            <a:pPr algn="just"/>
            <a:r>
              <a:rPr lang="ro-RO" dirty="0">
                <a:ea typeface="Times New Roman" panose="02020603050405020304" pitchFamily="18" charset="0"/>
              </a:rPr>
              <a:t>Tendințe </a:t>
            </a:r>
            <a:r>
              <a:rPr lang="en-GB" dirty="0" smtClean="0">
                <a:ea typeface="Times New Roman" panose="02020603050405020304" pitchFamily="18" charset="0"/>
              </a:rPr>
              <a:t>(mm</a:t>
            </a:r>
            <a:r>
              <a:rPr lang="ro-RO" dirty="0" smtClean="0">
                <a:ea typeface="Times New Roman" panose="02020603050405020304" pitchFamily="18" charset="0"/>
              </a:rPr>
              <a:t>/deceniu</a:t>
            </a:r>
            <a:r>
              <a:rPr lang="ro-RO" dirty="0">
                <a:ea typeface="Times New Roman" panose="02020603050405020304" pitchFamily="18" charset="0"/>
              </a:rPr>
              <a:t>) de evoluție a </a:t>
            </a:r>
            <a:r>
              <a:rPr lang="en-GB" dirty="0" err="1" smtClean="0">
                <a:ea typeface="Times New Roman" panose="02020603050405020304" pitchFamily="18" charset="0"/>
              </a:rPr>
              <a:t>cantit</a:t>
            </a:r>
            <a:r>
              <a:rPr lang="ro-RO" dirty="0" smtClean="0">
                <a:ea typeface="Times New Roman" panose="02020603050405020304" pitchFamily="18" charset="0"/>
              </a:rPr>
              <a:t>ăților anuale de precipitații </a:t>
            </a:r>
            <a:r>
              <a:rPr lang="ro-RO" dirty="0">
                <a:ea typeface="Times New Roman" panose="02020603050405020304" pitchFamily="18" charset="0"/>
              </a:rPr>
              <a:t>în România (1961-2020</a:t>
            </a:r>
            <a:r>
              <a:rPr lang="ro-RO" dirty="0" smtClean="0">
                <a:ea typeface="Times New Roman" panose="02020603050405020304" pitchFamily="18" charset="0"/>
              </a:rPr>
              <a:t>)</a:t>
            </a:r>
            <a:endParaRPr lang="en-GB" dirty="0"/>
          </a:p>
        </p:txBody>
      </p:sp>
      <p:pic>
        <p:nvPicPr>
          <p:cNvPr id="5" name="image264.png"/>
          <p:cNvPicPr>
            <a:picLocks noChangeAspect="1"/>
          </p:cNvPicPr>
          <p:nvPr/>
        </p:nvPicPr>
        <p:blipFill>
          <a:blip r:embed="rId2"/>
          <a:srcRect/>
          <a:stretch>
            <a:fillRect/>
          </a:stretch>
        </p:blipFill>
        <p:spPr>
          <a:xfrm>
            <a:off x="294781" y="522331"/>
            <a:ext cx="7560000" cy="6064225"/>
          </a:xfrm>
          <a:prstGeom prst="rect">
            <a:avLst/>
          </a:prstGeom>
          <a:ln/>
        </p:spPr>
      </p:pic>
      <p:sp>
        <p:nvSpPr>
          <p:cNvPr id="6" name="TextBox 5"/>
          <p:cNvSpPr txBox="1"/>
          <p:nvPr/>
        </p:nvSpPr>
        <p:spPr>
          <a:xfrm>
            <a:off x="0" y="0"/>
            <a:ext cx="12192000" cy="400110"/>
          </a:xfrm>
          <a:prstGeom prst="rect">
            <a:avLst/>
          </a:prstGeom>
          <a:solidFill>
            <a:schemeClr val="accent1">
              <a:lumMod val="50000"/>
            </a:schemeClr>
          </a:solidFill>
        </p:spPr>
        <p:txBody>
          <a:bodyPr wrap="square" rtlCol="0">
            <a:spAutoFit/>
          </a:bodyPr>
          <a:lstStyle/>
          <a:p>
            <a:pPr algn="ctr"/>
            <a:r>
              <a:rPr lang="ro-RO" sz="2000" dirty="0">
                <a:solidFill>
                  <a:schemeClr val="bg1">
                    <a:lumMod val="95000"/>
                  </a:schemeClr>
                </a:solidFill>
              </a:rPr>
              <a:t>Rezultate (fundamentare metodologică și științifică)</a:t>
            </a:r>
          </a:p>
        </p:txBody>
      </p:sp>
      <p:pic>
        <p:nvPicPr>
          <p:cNvPr id="7" name="Picture 6" descr="http://portal.meteoromania.ro/portal/avizier/Antete-2020/ANTETE%20ANM_10%20feb%202020/JPG/sigla%20ANM_%2010%20feb%20202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1"/>
            <a:ext cx="406399" cy="4063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61701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237291" y="2652479"/>
            <a:ext cx="4859030" cy="923330"/>
          </a:xfrm>
          <a:prstGeom prst="rect">
            <a:avLst/>
          </a:prstGeom>
        </p:spPr>
        <p:txBody>
          <a:bodyPr wrap="square">
            <a:spAutoFit/>
          </a:bodyPr>
          <a:lstStyle/>
          <a:p>
            <a:pPr algn="ctr"/>
            <a:r>
              <a:rPr lang="ro-RO" dirty="0"/>
              <a:t>Schimbări în mediile cantităților maxime de precipitații în 24 de ore în diferite perioade de referință de 30 ani în regiunile de </a:t>
            </a:r>
            <a:r>
              <a:rPr lang="ro-RO" dirty="0" smtClean="0"/>
              <a:t>dezvoltare.</a:t>
            </a:r>
            <a:endParaRPr lang="en-GB" dirty="0"/>
          </a:p>
        </p:txBody>
      </p:sp>
      <p:pic>
        <p:nvPicPr>
          <p:cNvPr id="4" name="image263.png"/>
          <p:cNvPicPr/>
          <p:nvPr/>
        </p:nvPicPr>
        <p:blipFill>
          <a:blip r:embed="rId2"/>
          <a:srcRect/>
          <a:stretch>
            <a:fillRect/>
          </a:stretch>
        </p:blipFill>
        <p:spPr>
          <a:xfrm>
            <a:off x="545360" y="787287"/>
            <a:ext cx="6540335" cy="4845706"/>
          </a:xfrm>
          <a:prstGeom prst="rect">
            <a:avLst/>
          </a:prstGeom>
          <a:ln/>
        </p:spPr>
      </p:pic>
      <p:sp>
        <p:nvSpPr>
          <p:cNvPr id="6" name="TextBox 5"/>
          <p:cNvSpPr txBox="1"/>
          <p:nvPr/>
        </p:nvSpPr>
        <p:spPr>
          <a:xfrm>
            <a:off x="0" y="0"/>
            <a:ext cx="12192000" cy="400110"/>
          </a:xfrm>
          <a:prstGeom prst="rect">
            <a:avLst/>
          </a:prstGeom>
          <a:solidFill>
            <a:schemeClr val="accent1">
              <a:lumMod val="50000"/>
            </a:schemeClr>
          </a:solidFill>
        </p:spPr>
        <p:txBody>
          <a:bodyPr wrap="square" rtlCol="0">
            <a:spAutoFit/>
          </a:bodyPr>
          <a:lstStyle/>
          <a:p>
            <a:pPr algn="ctr"/>
            <a:r>
              <a:rPr lang="ro-RO" sz="2000" dirty="0">
                <a:solidFill>
                  <a:schemeClr val="bg1">
                    <a:lumMod val="95000"/>
                  </a:schemeClr>
                </a:solidFill>
              </a:rPr>
              <a:t>Rezultate (fundamentare metodologică și științifică)</a:t>
            </a:r>
          </a:p>
        </p:txBody>
      </p:sp>
      <p:pic>
        <p:nvPicPr>
          <p:cNvPr id="5" name="Picture 4" descr="http://portal.meteoromania.ro/portal/avizier/Antete-2020/ANTETE%20ANM_10%20feb%202020/JPG/sigla%20ANM_%2010%20feb%20202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1"/>
            <a:ext cx="406399" cy="4063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9352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48162" y="2365447"/>
            <a:ext cx="5757028" cy="923330"/>
          </a:xfrm>
          <a:prstGeom prst="rect">
            <a:avLst/>
          </a:prstGeom>
        </p:spPr>
        <p:txBody>
          <a:bodyPr wrap="square">
            <a:spAutoFit/>
          </a:bodyPr>
          <a:lstStyle/>
          <a:p>
            <a:pPr algn="just"/>
            <a:r>
              <a:rPr lang="ro-RO" dirty="0"/>
              <a:t>Valoarea medie a suprafeței acoperite cu zăpadă la nivel de UAT în intervalul 2000–2020, pentru fiecare decadă din lunile octombrie – martie.</a:t>
            </a:r>
            <a:endParaRPr lang="en-GB" dirty="0"/>
          </a:p>
        </p:txBody>
      </p:sp>
      <p:pic>
        <p:nvPicPr>
          <p:cNvPr id="3" name="Picture 2"/>
          <p:cNvPicPr>
            <a:picLocks noChangeAspect="1"/>
          </p:cNvPicPr>
          <p:nvPr/>
        </p:nvPicPr>
        <p:blipFill>
          <a:blip r:embed="rId2"/>
          <a:stretch>
            <a:fillRect/>
          </a:stretch>
        </p:blipFill>
        <p:spPr>
          <a:xfrm>
            <a:off x="453740" y="-28703"/>
            <a:ext cx="5273262" cy="6858000"/>
          </a:xfrm>
          <a:prstGeom prst="rect">
            <a:avLst/>
          </a:prstGeom>
        </p:spPr>
      </p:pic>
    </p:spTree>
    <p:extLst>
      <p:ext uri="{BB962C8B-B14F-4D97-AF65-F5344CB8AC3E}">
        <p14:creationId xmlns:p14="http://schemas.microsoft.com/office/powerpoint/2010/main" val="35669441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949079" y="1426483"/>
            <a:ext cx="9400961" cy="3709349"/>
          </a:xfrm>
          <a:prstGeom prst="rect">
            <a:avLst/>
          </a:prstGeom>
        </p:spPr>
        <p:txBody>
          <a:bodyPr wrap="square">
            <a:spAutoFit/>
          </a:bodyPr>
          <a:lstStyle/>
          <a:p>
            <a:pPr marL="342900" indent="-342900">
              <a:lnSpc>
                <a:spcPct val="150000"/>
              </a:lnSpc>
              <a:buFont typeface="+mj-lt"/>
              <a:buAutoNum type="arabicPeriod"/>
            </a:pPr>
            <a:r>
              <a:rPr lang="en-US" sz="3200" dirty="0" smtClean="0"/>
              <a:t>Context</a:t>
            </a:r>
            <a:endParaRPr lang="ro-RO" sz="3200" dirty="0" smtClean="0"/>
          </a:p>
          <a:p>
            <a:pPr marL="342900" indent="-342900">
              <a:lnSpc>
                <a:spcPct val="150000"/>
              </a:lnSpc>
              <a:buFont typeface="+mj-lt"/>
              <a:buAutoNum type="arabicPeriod"/>
            </a:pPr>
            <a:r>
              <a:rPr lang="en-US" sz="3200" dirty="0" err="1" smtClean="0"/>
              <a:t>Scopul</a:t>
            </a:r>
            <a:r>
              <a:rPr lang="en-US" sz="3200" dirty="0" smtClean="0"/>
              <a:t> </a:t>
            </a:r>
            <a:r>
              <a:rPr lang="en-US" sz="3200" dirty="0" err="1"/>
              <a:t>și</a:t>
            </a:r>
            <a:r>
              <a:rPr lang="en-US" sz="3200" dirty="0"/>
              <a:t> </a:t>
            </a:r>
            <a:r>
              <a:rPr lang="en-US" sz="3200" dirty="0" err="1"/>
              <a:t>obiectivele</a:t>
            </a:r>
            <a:r>
              <a:rPr lang="en-US" sz="3200" dirty="0"/>
              <a:t> </a:t>
            </a:r>
            <a:r>
              <a:rPr lang="en-US" sz="3200" dirty="0" err="1" smtClean="0"/>
              <a:t>proiectului</a:t>
            </a:r>
            <a:endParaRPr lang="ro-RO" sz="3200" dirty="0" smtClean="0"/>
          </a:p>
          <a:p>
            <a:pPr marL="342900" indent="-342900">
              <a:lnSpc>
                <a:spcPct val="150000"/>
              </a:lnSpc>
              <a:buFont typeface="+mj-lt"/>
              <a:buAutoNum type="arabicPeriod"/>
            </a:pPr>
            <a:r>
              <a:rPr lang="en-US" sz="3200" dirty="0" err="1" smtClean="0"/>
              <a:t>Activități</a:t>
            </a:r>
            <a:endParaRPr lang="ro-RO" sz="3200" dirty="0" smtClean="0"/>
          </a:p>
          <a:p>
            <a:pPr marL="342900" indent="-342900">
              <a:lnSpc>
                <a:spcPct val="150000"/>
              </a:lnSpc>
              <a:buFont typeface="+mj-lt"/>
              <a:buAutoNum type="arabicPeriod"/>
            </a:pPr>
            <a:r>
              <a:rPr lang="en-US" sz="3200" dirty="0" err="1" smtClean="0"/>
              <a:t>Rezultate</a:t>
            </a:r>
            <a:r>
              <a:rPr lang="en-US" sz="3200" dirty="0" smtClean="0"/>
              <a:t> </a:t>
            </a:r>
            <a:r>
              <a:rPr lang="en-US" sz="3200" dirty="0"/>
              <a:t>(</a:t>
            </a:r>
            <a:r>
              <a:rPr lang="en-US" sz="3200" dirty="0" err="1"/>
              <a:t>fundamentare</a:t>
            </a:r>
            <a:r>
              <a:rPr lang="en-US" sz="3200" dirty="0"/>
              <a:t> </a:t>
            </a:r>
            <a:r>
              <a:rPr lang="en-US" sz="3200" dirty="0" err="1"/>
              <a:t>metodologică</a:t>
            </a:r>
            <a:r>
              <a:rPr lang="en-US" sz="3200" dirty="0"/>
              <a:t> </a:t>
            </a:r>
            <a:r>
              <a:rPr lang="en-US" sz="3200" dirty="0" err="1"/>
              <a:t>și</a:t>
            </a:r>
            <a:r>
              <a:rPr lang="en-US" sz="3200" dirty="0"/>
              <a:t> </a:t>
            </a:r>
            <a:r>
              <a:rPr lang="en-US" sz="3200" dirty="0" err="1"/>
              <a:t>științifică</a:t>
            </a:r>
            <a:r>
              <a:rPr lang="en-US" sz="3200" dirty="0" smtClean="0"/>
              <a:t>)</a:t>
            </a:r>
            <a:endParaRPr lang="ro-RO" sz="3200" dirty="0" smtClean="0"/>
          </a:p>
          <a:p>
            <a:pPr marL="342900" indent="-342900">
              <a:lnSpc>
                <a:spcPct val="150000"/>
              </a:lnSpc>
              <a:buFont typeface="+mj-lt"/>
              <a:buAutoNum type="arabicPeriod"/>
            </a:pPr>
            <a:r>
              <a:rPr lang="ro-RO" sz="3200" dirty="0" smtClean="0"/>
              <a:t>Concluzii</a:t>
            </a:r>
            <a:endParaRPr lang="en-GB" sz="3200" dirty="0"/>
          </a:p>
        </p:txBody>
      </p:sp>
      <p:pic>
        <p:nvPicPr>
          <p:cNvPr id="3" name="Picture 2" descr="http://portal.meteoromania.ro/portal/avizier/Antete-2020/ANTETE%20ANM_10%20feb%202020/JPG/sigla%20ANM_%2010%20feb%20202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1"/>
            <a:ext cx="812800" cy="812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45223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89638" y="4891324"/>
            <a:ext cx="7774451" cy="1200329"/>
          </a:xfrm>
          <a:prstGeom prst="rect">
            <a:avLst/>
          </a:prstGeom>
        </p:spPr>
        <p:txBody>
          <a:bodyPr wrap="square">
            <a:spAutoFit/>
          </a:bodyPr>
          <a:lstStyle/>
          <a:p>
            <a:pPr algn="ctr"/>
            <a:r>
              <a:rPr lang="ro-RO" dirty="0"/>
              <a:t>Schimbări preconizate în evoluția viitoare în numărul unităților de arșiță (°C, sus) și durata fenomenului de arșiță (zile, jos) în România, în orizonturile de timp 2021-2050 (P1) și 2071-2100 (P2), față de perioada de referință 1971-2000, în baza scenariilor RCP4.5 și RCP8.5.</a:t>
            </a:r>
            <a:endParaRPr lang="en-GB" dirty="0"/>
          </a:p>
        </p:txBody>
      </p:sp>
      <p:pic>
        <p:nvPicPr>
          <p:cNvPr id="4" name="image15.jpg"/>
          <p:cNvPicPr/>
          <p:nvPr/>
        </p:nvPicPr>
        <p:blipFill>
          <a:blip r:embed="rId2"/>
          <a:srcRect/>
          <a:stretch>
            <a:fillRect/>
          </a:stretch>
        </p:blipFill>
        <p:spPr>
          <a:xfrm>
            <a:off x="2237650" y="779256"/>
            <a:ext cx="7656732" cy="4051072"/>
          </a:xfrm>
          <a:prstGeom prst="rect">
            <a:avLst/>
          </a:prstGeom>
          <a:ln/>
        </p:spPr>
      </p:pic>
      <p:sp>
        <p:nvSpPr>
          <p:cNvPr id="5" name="TextBox 4"/>
          <p:cNvSpPr txBox="1"/>
          <p:nvPr/>
        </p:nvSpPr>
        <p:spPr>
          <a:xfrm>
            <a:off x="0" y="0"/>
            <a:ext cx="12192000" cy="400110"/>
          </a:xfrm>
          <a:prstGeom prst="rect">
            <a:avLst/>
          </a:prstGeom>
          <a:solidFill>
            <a:schemeClr val="accent1">
              <a:lumMod val="50000"/>
            </a:schemeClr>
          </a:solidFill>
        </p:spPr>
        <p:txBody>
          <a:bodyPr wrap="square" rtlCol="0">
            <a:spAutoFit/>
          </a:bodyPr>
          <a:lstStyle/>
          <a:p>
            <a:pPr algn="ctr"/>
            <a:r>
              <a:rPr lang="ro-RO" sz="2000" dirty="0">
                <a:solidFill>
                  <a:schemeClr val="bg1">
                    <a:lumMod val="95000"/>
                  </a:schemeClr>
                </a:solidFill>
              </a:rPr>
              <a:t>Rezultate (fundamentare metodologică și științifică)</a:t>
            </a:r>
          </a:p>
        </p:txBody>
      </p:sp>
      <p:pic>
        <p:nvPicPr>
          <p:cNvPr id="6" name="Picture 5" descr="http://portal.meteoromania.ro/portal/avizier/Antete-2020/ANTETE%20ANM_10%20feb%202020/JPG/sigla%20ANM_%2010%20feb%20202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1"/>
            <a:ext cx="406399" cy="4063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69488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97332" y="6147893"/>
            <a:ext cx="8640000" cy="646331"/>
          </a:xfrm>
          <a:prstGeom prst="rect">
            <a:avLst/>
          </a:prstGeom>
        </p:spPr>
        <p:txBody>
          <a:bodyPr wrap="square">
            <a:spAutoFit/>
          </a:bodyPr>
          <a:lstStyle/>
          <a:p>
            <a:pPr algn="ctr"/>
            <a:r>
              <a:rPr lang="ro-RO" dirty="0"/>
              <a:t>Schimbări preconizate în frecvența a zilelor de vară la nivel regional în România, în diferite orizonturi de timp viitoare (versus perioada de referință 1971-2000) și scenarii climatice.</a:t>
            </a:r>
            <a:endParaRPr lang="en-GB" dirty="0"/>
          </a:p>
        </p:txBody>
      </p:sp>
      <p:pic>
        <p:nvPicPr>
          <p:cNvPr id="5" name="image19.png"/>
          <p:cNvPicPr>
            <a:picLocks noChangeAspect="1"/>
          </p:cNvPicPr>
          <p:nvPr/>
        </p:nvPicPr>
        <p:blipFill>
          <a:blip r:embed="rId2"/>
          <a:srcRect/>
          <a:stretch>
            <a:fillRect/>
          </a:stretch>
        </p:blipFill>
        <p:spPr>
          <a:xfrm>
            <a:off x="1197332" y="617288"/>
            <a:ext cx="8640000" cy="5570697"/>
          </a:xfrm>
          <a:prstGeom prst="rect">
            <a:avLst/>
          </a:prstGeom>
          <a:ln/>
        </p:spPr>
      </p:pic>
      <p:sp>
        <p:nvSpPr>
          <p:cNvPr id="6" name="TextBox 5"/>
          <p:cNvSpPr txBox="1"/>
          <p:nvPr/>
        </p:nvSpPr>
        <p:spPr>
          <a:xfrm>
            <a:off x="0" y="0"/>
            <a:ext cx="12192000" cy="400110"/>
          </a:xfrm>
          <a:prstGeom prst="rect">
            <a:avLst/>
          </a:prstGeom>
          <a:solidFill>
            <a:schemeClr val="accent1">
              <a:lumMod val="50000"/>
            </a:schemeClr>
          </a:solidFill>
        </p:spPr>
        <p:txBody>
          <a:bodyPr wrap="square" rtlCol="0">
            <a:spAutoFit/>
          </a:bodyPr>
          <a:lstStyle/>
          <a:p>
            <a:pPr algn="ctr"/>
            <a:r>
              <a:rPr lang="ro-RO" sz="2000" dirty="0">
                <a:solidFill>
                  <a:schemeClr val="bg1">
                    <a:lumMod val="95000"/>
                  </a:schemeClr>
                </a:solidFill>
              </a:rPr>
              <a:t>Rezultate (fundamentare metodologică și științifică)</a:t>
            </a:r>
          </a:p>
        </p:txBody>
      </p:sp>
      <p:pic>
        <p:nvPicPr>
          <p:cNvPr id="7" name="Picture 6" descr="http://portal.meteoromania.ro/portal/avizier/Antete-2020/ANTETE%20ANM_10%20feb%202020/JPG/sigla%20ANM_%2010%20feb%20202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1"/>
            <a:ext cx="406399" cy="4063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62137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23268" y="5484978"/>
            <a:ext cx="6331092" cy="1477328"/>
          </a:xfrm>
          <a:prstGeom prst="rect">
            <a:avLst/>
          </a:prstGeom>
        </p:spPr>
        <p:txBody>
          <a:bodyPr wrap="square">
            <a:spAutoFit/>
          </a:bodyPr>
          <a:lstStyle/>
          <a:p>
            <a:pPr algn="ctr"/>
            <a:r>
              <a:rPr lang="ro-RO" dirty="0"/>
              <a:t>Distribuția spațială a temperaturii medii la suprafața terestră de vară, în timpul zilei (stânga) și nopții (dreapta) în </a:t>
            </a:r>
            <a:r>
              <a:rPr lang="ro-RO" dirty="0" smtClean="0"/>
              <a:t>București în </a:t>
            </a:r>
            <a:r>
              <a:rPr lang="ro-RO" dirty="0"/>
              <a:t>condițiile climatului actual (2000-2018). </a:t>
            </a:r>
            <a:endParaRPr lang="ro-RO" dirty="0" smtClean="0"/>
          </a:p>
          <a:p>
            <a:pPr algn="ctr"/>
            <a:endParaRPr lang="ro-RO" dirty="0"/>
          </a:p>
          <a:p>
            <a:pPr algn="ctr"/>
            <a:endParaRPr lang="en-GB" dirty="0"/>
          </a:p>
        </p:txBody>
      </p:sp>
      <p:pic>
        <p:nvPicPr>
          <p:cNvPr id="4" name="image102.png" descr="BUCURESTI_night_mean_icu_maps.png"/>
          <p:cNvPicPr/>
          <p:nvPr/>
        </p:nvPicPr>
        <p:blipFill>
          <a:blip r:embed="rId2"/>
          <a:srcRect/>
          <a:stretch>
            <a:fillRect/>
          </a:stretch>
        </p:blipFill>
        <p:spPr>
          <a:xfrm>
            <a:off x="467450" y="1278335"/>
            <a:ext cx="3321654" cy="3825339"/>
          </a:xfrm>
          <a:prstGeom prst="rect">
            <a:avLst/>
          </a:prstGeom>
          <a:ln/>
        </p:spPr>
      </p:pic>
      <p:pic>
        <p:nvPicPr>
          <p:cNvPr id="6" name="image86.png" descr="BUCURESTI_day_mean_icu_maps.png"/>
          <p:cNvPicPr/>
          <p:nvPr/>
        </p:nvPicPr>
        <p:blipFill>
          <a:blip r:embed="rId3"/>
          <a:srcRect/>
          <a:stretch>
            <a:fillRect/>
          </a:stretch>
        </p:blipFill>
        <p:spPr>
          <a:xfrm>
            <a:off x="4009727" y="1302937"/>
            <a:ext cx="3539200" cy="3800737"/>
          </a:xfrm>
          <a:prstGeom prst="rect">
            <a:avLst/>
          </a:prstGeom>
          <a:ln/>
        </p:spPr>
      </p:pic>
      <p:pic>
        <p:nvPicPr>
          <p:cNvPr id="7" name="image131.png" descr="BUCURESTI_mean_night_transect.png"/>
          <p:cNvPicPr/>
          <p:nvPr/>
        </p:nvPicPr>
        <p:blipFill>
          <a:blip r:embed="rId4"/>
          <a:srcRect/>
          <a:stretch>
            <a:fillRect/>
          </a:stretch>
        </p:blipFill>
        <p:spPr>
          <a:xfrm>
            <a:off x="7815453" y="1332082"/>
            <a:ext cx="4014341" cy="3693686"/>
          </a:xfrm>
          <a:prstGeom prst="rect">
            <a:avLst/>
          </a:prstGeom>
          <a:ln/>
        </p:spPr>
      </p:pic>
      <p:sp>
        <p:nvSpPr>
          <p:cNvPr id="3" name="Rectangle 2"/>
          <p:cNvSpPr/>
          <p:nvPr/>
        </p:nvSpPr>
        <p:spPr>
          <a:xfrm>
            <a:off x="7769550" y="5066770"/>
            <a:ext cx="3985638" cy="1754326"/>
          </a:xfrm>
          <a:prstGeom prst="rect">
            <a:avLst/>
          </a:prstGeom>
        </p:spPr>
        <p:txBody>
          <a:bodyPr wrap="square">
            <a:spAutoFit/>
          </a:bodyPr>
          <a:lstStyle/>
          <a:p>
            <a:pPr algn="ctr"/>
            <a:r>
              <a:rPr lang="ro-RO" dirty="0"/>
              <a:t>Profile transversale N-S și V-E ale temperaturii de vară în timpul nopții în orașul București în perioada climatului actual (2000-2018) și în viitor (2021-2050, 2071-2100), în baza scenariilor RCP4.5 și RCP8.5.</a:t>
            </a:r>
            <a:endParaRPr lang="en-GB" dirty="0"/>
          </a:p>
        </p:txBody>
      </p:sp>
      <p:sp>
        <p:nvSpPr>
          <p:cNvPr id="8" name="TextBox 7"/>
          <p:cNvSpPr txBox="1"/>
          <p:nvPr/>
        </p:nvSpPr>
        <p:spPr>
          <a:xfrm>
            <a:off x="0" y="0"/>
            <a:ext cx="12192000" cy="400110"/>
          </a:xfrm>
          <a:prstGeom prst="rect">
            <a:avLst/>
          </a:prstGeom>
          <a:solidFill>
            <a:schemeClr val="accent1">
              <a:lumMod val="50000"/>
            </a:schemeClr>
          </a:solidFill>
        </p:spPr>
        <p:txBody>
          <a:bodyPr wrap="square" rtlCol="0">
            <a:spAutoFit/>
          </a:bodyPr>
          <a:lstStyle/>
          <a:p>
            <a:pPr algn="ctr"/>
            <a:r>
              <a:rPr lang="ro-RO" sz="2000" dirty="0">
                <a:solidFill>
                  <a:schemeClr val="bg1">
                    <a:lumMod val="95000"/>
                  </a:schemeClr>
                </a:solidFill>
              </a:rPr>
              <a:t>Rezultate (fundamentare metodologică și științifică)</a:t>
            </a:r>
          </a:p>
        </p:txBody>
      </p:sp>
    </p:spTree>
    <p:extLst>
      <p:ext uri="{BB962C8B-B14F-4D97-AF65-F5344CB8AC3E}">
        <p14:creationId xmlns:p14="http://schemas.microsoft.com/office/powerpoint/2010/main" val="5212983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83853" y="955404"/>
            <a:ext cx="11247530" cy="4801314"/>
          </a:xfrm>
          <a:prstGeom prst="rect">
            <a:avLst/>
          </a:prstGeom>
          <a:noFill/>
        </p:spPr>
        <p:txBody>
          <a:bodyPr wrap="square" rtlCol="0">
            <a:spAutoFit/>
          </a:bodyPr>
          <a:lstStyle/>
          <a:p>
            <a:r>
              <a:rPr lang="ro-RO" b="1" dirty="0" smtClean="0"/>
              <a:t>A2.5. Studiu </a:t>
            </a:r>
            <a:r>
              <a:rPr lang="ro-RO" b="1" dirty="0"/>
              <a:t>integrat asupra impactului potențial al fenomenelor de risc climatic asupra sectoarelor cheie vulnerabile (energetic, transporturi, resurse de apă, agricultură și dezvoltare rurală, sector forestier, turism, sisteme urbane, biodiversitate, etc.) și populației (calitatea aerului) studiu care să includă și analiza spațială pentru identificarea diferentierilor regionale ale posibilelor impacturi</a:t>
            </a:r>
            <a:endParaRPr lang="en-GB" dirty="0"/>
          </a:p>
          <a:p>
            <a:r>
              <a:rPr lang="ro-RO" b="1" dirty="0"/>
              <a:t> </a:t>
            </a:r>
            <a:endParaRPr lang="en-GB" dirty="0"/>
          </a:p>
          <a:p>
            <a:r>
              <a:rPr lang="ro-RO" b="1" dirty="0"/>
              <a:t>Raport 4. Evaluarea impactului potențial al fenomenelor de risc climatic asupra unor sectoare cheie vulnerabile şi asupra populației</a:t>
            </a:r>
            <a:endParaRPr lang="en-GB" dirty="0"/>
          </a:p>
          <a:p>
            <a:endParaRPr lang="ro-RO" dirty="0" smtClean="0"/>
          </a:p>
          <a:p>
            <a:endParaRPr lang="ro-RO" dirty="0"/>
          </a:p>
          <a:p>
            <a:r>
              <a:rPr lang="en-GB" dirty="0" err="1" smtClean="0"/>
              <a:t>Introducere</a:t>
            </a:r>
            <a:endParaRPr lang="en-GB" dirty="0"/>
          </a:p>
          <a:p>
            <a:r>
              <a:rPr lang="en-GB" dirty="0"/>
              <a:t>1. </a:t>
            </a:r>
            <a:r>
              <a:rPr lang="en-GB" dirty="0" err="1"/>
              <a:t>Analiza</a:t>
            </a:r>
            <a:r>
              <a:rPr lang="en-GB" dirty="0"/>
              <a:t> </a:t>
            </a:r>
            <a:r>
              <a:rPr lang="en-GB" dirty="0" err="1"/>
              <a:t>dinamicii</a:t>
            </a:r>
            <a:r>
              <a:rPr lang="en-GB" dirty="0"/>
              <a:t> </a:t>
            </a:r>
            <a:r>
              <a:rPr lang="en-GB" dirty="0" err="1"/>
              <a:t>schimbărilor</a:t>
            </a:r>
            <a:r>
              <a:rPr lang="en-GB" dirty="0"/>
              <a:t> </a:t>
            </a:r>
            <a:r>
              <a:rPr lang="en-GB" dirty="0" err="1"/>
              <a:t>climatice</a:t>
            </a:r>
            <a:r>
              <a:rPr lang="en-GB" dirty="0"/>
              <a:t> la </a:t>
            </a:r>
            <a:r>
              <a:rPr lang="en-GB" dirty="0" err="1"/>
              <a:t>nivel</a:t>
            </a:r>
            <a:r>
              <a:rPr lang="en-GB" dirty="0"/>
              <a:t> regional </a:t>
            </a:r>
            <a:r>
              <a:rPr lang="en-GB" dirty="0" err="1"/>
              <a:t>și</a:t>
            </a:r>
            <a:r>
              <a:rPr lang="en-GB" dirty="0"/>
              <a:t> </a:t>
            </a:r>
            <a:r>
              <a:rPr lang="en-GB" dirty="0" err="1"/>
              <a:t>național</a:t>
            </a:r>
            <a:r>
              <a:rPr lang="en-GB" dirty="0"/>
              <a:t>	</a:t>
            </a:r>
          </a:p>
          <a:p>
            <a:r>
              <a:rPr lang="en-GB" dirty="0"/>
              <a:t>2. </a:t>
            </a:r>
            <a:r>
              <a:rPr lang="en-GB" dirty="0" err="1"/>
              <a:t>Analiza</a:t>
            </a:r>
            <a:r>
              <a:rPr lang="en-GB" dirty="0"/>
              <a:t> </a:t>
            </a:r>
            <a:r>
              <a:rPr lang="en-GB" dirty="0" err="1"/>
              <a:t>impactului</a:t>
            </a:r>
            <a:r>
              <a:rPr lang="en-GB" dirty="0"/>
              <a:t> economic </a:t>
            </a:r>
            <a:r>
              <a:rPr lang="en-GB" dirty="0" err="1"/>
              <a:t>și</a:t>
            </a:r>
            <a:r>
              <a:rPr lang="en-GB" dirty="0"/>
              <a:t> social al </a:t>
            </a:r>
            <a:r>
              <a:rPr lang="en-GB" dirty="0" err="1"/>
              <a:t>schimbărilor</a:t>
            </a:r>
            <a:r>
              <a:rPr lang="en-GB" dirty="0"/>
              <a:t> </a:t>
            </a:r>
            <a:r>
              <a:rPr lang="en-GB" dirty="0" err="1"/>
              <a:t>climatice</a:t>
            </a:r>
            <a:r>
              <a:rPr lang="en-GB" dirty="0"/>
              <a:t> la </a:t>
            </a:r>
            <a:r>
              <a:rPr lang="en-GB" dirty="0" err="1"/>
              <a:t>nivel</a:t>
            </a:r>
            <a:r>
              <a:rPr lang="en-GB" dirty="0"/>
              <a:t> </a:t>
            </a:r>
            <a:r>
              <a:rPr lang="en-GB" dirty="0" err="1"/>
              <a:t>național</a:t>
            </a:r>
            <a:r>
              <a:rPr lang="en-GB" dirty="0"/>
              <a:t> </a:t>
            </a:r>
            <a:r>
              <a:rPr lang="en-GB" dirty="0" err="1"/>
              <a:t>și</a:t>
            </a:r>
            <a:r>
              <a:rPr lang="en-GB" dirty="0"/>
              <a:t> </a:t>
            </a:r>
            <a:r>
              <a:rPr lang="en-GB" dirty="0" smtClean="0"/>
              <a:t>regional</a:t>
            </a:r>
            <a:endParaRPr lang="en-GB" dirty="0"/>
          </a:p>
          <a:p>
            <a:r>
              <a:rPr lang="en-GB" dirty="0"/>
              <a:t>3. </a:t>
            </a:r>
            <a:r>
              <a:rPr lang="en-GB" dirty="0" err="1"/>
              <a:t>Concepte</a:t>
            </a:r>
            <a:r>
              <a:rPr lang="en-GB" dirty="0"/>
              <a:t> </a:t>
            </a:r>
            <a:r>
              <a:rPr lang="en-GB" dirty="0" err="1"/>
              <a:t>în</a:t>
            </a:r>
            <a:r>
              <a:rPr lang="en-GB" dirty="0"/>
              <a:t> </a:t>
            </a:r>
            <a:r>
              <a:rPr lang="en-GB" dirty="0" err="1"/>
              <a:t>studiul</a:t>
            </a:r>
            <a:r>
              <a:rPr lang="en-GB" dirty="0"/>
              <a:t> </a:t>
            </a:r>
            <a:r>
              <a:rPr lang="en-GB" dirty="0" err="1" smtClean="0"/>
              <a:t>hazarduri</a:t>
            </a:r>
            <a:r>
              <a:rPr lang="ro-RO" dirty="0" smtClean="0"/>
              <a:t>lor</a:t>
            </a:r>
            <a:r>
              <a:rPr lang="en-GB" dirty="0" smtClean="0"/>
              <a:t>, </a:t>
            </a:r>
            <a:r>
              <a:rPr lang="en-GB" dirty="0" err="1"/>
              <a:t>vulnerabilităţii</a:t>
            </a:r>
            <a:r>
              <a:rPr lang="en-GB" dirty="0"/>
              <a:t> </a:t>
            </a:r>
            <a:r>
              <a:rPr lang="en-GB" dirty="0" err="1"/>
              <a:t>şi</a:t>
            </a:r>
            <a:r>
              <a:rPr lang="en-GB" dirty="0"/>
              <a:t> </a:t>
            </a:r>
            <a:r>
              <a:rPr lang="en-GB" dirty="0" err="1" smtClean="0"/>
              <a:t>riscului</a:t>
            </a:r>
            <a:endParaRPr lang="en-GB" dirty="0"/>
          </a:p>
          <a:p>
            <a:r>
              <a:rPr lang="en-GB" dirty="0"/>
              <a:t>4. </a:t>
            </a:r>
            <a:r>
              <a:rPr lang="en-GB" dirty="0" err="1"/>
              <a:t>Schimbări</a:t>
            </a:r>
            <a:r>
              <a:rPr lang="en-GB" dirty="0"/>
              <a:t> </a:t>
            </a:r>
            <a:r>
              <a:rPr lang="en-GB" dirty="0" err="1"/>
              <a:t>climatice</a:t>
            </a:r>
            <a:r>
              <a:rPr lang="en-GB" dirty="0"/>
              <a:t> </a:t>
            </a:r>
            <a:r>
              <a:rPr lang="en-GB" dirty="0" err="1"/>
              <a:t>în</a:t>
            </a:r>
            <a:r>
              <a:rPr lang="en-GB" dirty="0"/>
              <a:t> </a:t>
            </a:r>
            <a:r>
              <a:rPr lang="en-GB" dirty="0" err="1"/>
              <a:t>sectoarele-cheie</a:t>
            </a:r>
            <a:r>
              <a:rPr lang="en-GB" dirty="0"/>
              <a:t> </a:t>
            </a:r>
            <a:r>
              <a:rPr lang="en-GB" dirty="0" err="1" smtClean="0"/>
              <a:t>vulnerabile</a:t>
            </a:r>
            <a:endParaRPr lang="en-GB" dirty="0"/>
          </a:p>
          <a:p>
            <a:r>
              <a:rPr lang="en-GB" dirty="0" smtClean="0"/>
              <a:t>5</a:t>
            </a:r>
            <a:r>
              <a:rPr lang="en-GB" dirty="0"/>
              <a:t>. </a:t>
            </a:r>
            <a:r>
              <a:rPr lang="en-GB" dirty="0" err="1"/>
              <a:t>Impactul</a:t>
            </a:r>
            <a:r>
              <a:rPr lang="en-GB" dirty="0"/>
              <a:t> </a:t>
            </a:r>
            <a:r>
              <a:rPr lang="en-GB" dirty="0" err="1"/>
              <a:t>potențial</a:t>
            </a:r>
            <a:r>
              <a:rPr lang="en-GB" dirty="0"/>
              <a:t> al </a:t>
            </a:r>
            <a:r>
              <a:rPr lang="en-GB" dirty="0" err="1"/>
              <a:t>fenomenelor</a:t>
            </a:r>
            <a:r>
              <a:rPr lang="en-GB" dirty="0"/>
              <a:t> de </a:t>
            </a:r>
            <a:r>
              <a:rPr lang="en-GB" dirty="0" err="1"/>
              <a:t>risc</a:t>
            </a:r>
            <a:r>
              <a:rPr lang="en-GB" dirty="0"/>
              <a:t> climatic </a:t>
            </a:r>
            <a:r>
              <a:rPr lang="en-GB" dirty="0" err="1"/>
              <a:t>asupra</a:t>
            </a:r>
            <a:r>
              <a:rPr lang="en-GB" dirty="0"/>
              <a:t> </a:t>
            </a:r>
            <a:r>
              <a:rPr lang="en-GB" dirty="0" err="1"/>
              <a:t>unor</a:t>
            </a:r>
            <a:r>
              <a:rPr lang="en-GB" dirty="0"/>
              <a:t> </a:t>
            </a:r>
            <a:r>
              <a:rPr lang="en-GB" dirty="0" err="1"/>
              <a:t>sectoare</a:t>
            </a:r>
            <a:r>
              <a:rPr lang="en-GB" dirty="0"/>
              <a:t> </a:t>
            </a:r>
            <a:r>
              <a:rPr lang="en-GB" dirty="0" err="1"/>
              <a:t>cheie</a:t>
            </a:r>
            <a:r>
              <a:rPr lang="en-GB" dirty="0"/>
              <a:t> </a:t>
            </a:r>
            <a:r>
              <a:rPr lang="en-GB" dirty="0" err="1"/>
              <a:t>vulnerabile</a:t>
            </a:r>
            <a:r>
              <a:rPr lang="en-GB" dirty="0"/>
              <a:t> </a:t>
            </a:r>
            <a:r>
              <a:rPr lang="en-GB" dirty="0" err="1"/>
              <a:t>şi</a:t>
            </a:r>
            <a:r>
              <a:rPr lang="en-GB" dirty="0"/>
              <a:t> </a:t>
            </a:r>
            <a:r>
              <a:rPr lang="en-GB" dirty="0" err="1"/>
              <a:t>asupra</a:t>
            </a:r>
            <a:r>
              <a:rPr lang="en-GB" dirty="0"/>
              <a:t> </a:t>
            </a:r>
            <a:r>
              <a:rPr lang="en-GB" dirty="0" err="1" smtClean="0"/>
              <a:t>populației</a:t>
            </a:r>
            <a:endParaRPr lang="en-GB" dirty="0"/>
          </a:p>
          <a:p>
            <a:r>
              <a:rPr lang="en-GB" dirty="0"/>
              <a:t>6. </a:t>
            </a:r>
            <a:r>
              <a:rPr lang="en-GB" dirty="0" err="1"/>
              <a:t>Măsuri</a:t>
            </a:r>
            <a:r>
              <a:rPr lang="en-GB" dirty="0"/>
              <a:t> de </a:t>
            </a:r>
            <a:r>
              <a:rPr lang="en-GB" dirty="0" err="1"/>
              <a:t>prevenire</a:t>
            </a:r>
            <a:r>
              <a:rPr lang="en-GB" dirty="0"/>
              <a:t> </a:t>
            </a:r>
            <a:r>
              <a:rPr lang="en-GB" dirty="0" err="1"/>
              <a:t>și</a:t>
            </a:r>
            <a:r>
              <a:rPr lang="en-GB" dirty="0"/>
              <a:t> </a:t>
            </a:r>
            <a:r>
              <a:rPr lang="en-GB" dirty="0" err="1"/>
              <a:t>diminuare</a:t>
            </a:r>
            <a:r>
              <a:rPr lang="en-GB" dirty="0"/>
              <a:t> a </a:t>
            </a:r>
            <a:r>
              <a:rPr lang="en-GB" dirty="0" err="1"/>
              <a:t>impactului</a:t>
            </a:r>
            <a:r>
              <a:rPr lang="en-GB" dirty="0"/>
              <a:t> </a:t>
            </a:r>
            <a:r>
              <a:rPr lang="en-GB" dirty="0" err="1"/>
              <a:t>schimbărilor</a:t>
            </a:r>
            <a:r>
              <a:rPr lang="en-GB" dirty="0"/>
              <a:t> </a:t>
            </a:r>
            <a:r>
              <a:rPr lang="en-GB" dirty="0" err="1"/>
              <a:t>climatice</a:t>
            </a:r>
            <a:r>
              <a:rPr lang="en-GB" dirty="0"/>
              <a:t> </a:t>
            </a:r>
            <a:r>
              <a:rPr lang="en-GB" dirty="0" err="1"/>
              <a:t>în</a:t>
            </a:r>
            <a:r>
              <a:rPr lang="en-GB" dirty="0"/>
              <a:t> </a:t>
            </a:r>
            <a:r>
              <a:rPr lang="en-GB" dirty="0" err="1"/>
              <a:t>fiecare</a:t>
            </a:r>
            <a:r>
              <a:rPr lang="en-GB" dirty="0"/>
              <a:t> din </a:t>
            </a:r>
            <a:r>
              <a:rPr lang="en-GB" dirty="0" err="1"/>
              <a:t>sectoarele</a:t>
            </a:r>
            <a:r>
              <a:rPr lang="en-GB" dirty="0"/>
              <a:t> </a:t>
            </a:r>
            <a:r>
              <a:rPr lang="en-GB" dirty="0" err="1"/>
              <a:t>cheie</a:t>
            </a:r>
            <a:r>
              <a:rPr lang="en-GB" dirty="0"/>
              <a:t> </a:t>
            </a:r>
            <a:r>
              <a:rPr lang="en-GB" dirty="0" err="1"/>
              <a:t>vulnerabile</a:t>
            </a:r>
            <a:r>
              <a:rPr lang="en-GB" dirty="0"/>
              <a:t> </a:t>
            </a:r>
            <a:r>
              <a:rPr lang="en-GB" dirty="0" err="1"/>
              <a:t>şi</a:t>
            </a:r>
            <a:r>
              <a:rPr lang="en-GB" dirty="0"/>
              <a:t> </a:t>
            </a:r>
            <a:r>
              <a:rPr lang="en-GB" dirty="0" err="1"/>
              <a:t>asupra</a:t>
            </a:r>
            <a:r>
              <a:rPr lang="en-GB" dirty="0"/>
              <a:t> </a:t>
            </a:r>
            <a:r>
              <a:rPr lang="en-GB" dirty="0" err="1" smtClean="0"/>
              <a:t>populației</a:t>
            </a:r>
            <a:endParaRPr lang="en-GB" dirty="0"/>
          </a:p>
        </p:txBody>
      </p:sp>
      <p:sp>
        <p:nvSpPr>
          <p:cNvPr id="4" name="TextBox 3"/>
          <p:cNvSpPr txBox="1"/>
          <p:nvPr/>
        </p:nvSpPr>
        <p:spPr>
          <a:xfrm>
            <a:off x="0" y="0"/>
            <a:ext cx="12192000" cy="400110"/>
          </a:xfrm>
          <a:prstGeom prst="rect">
            <a:avLst/>
          </a:prstGeom>
          <a:solidFill>
            <a:schemeClr val="accent1">
              <a:lumMod val="50000"/>
            </a:schemeClr>
          </a:solidFill>
        </p:spPr>
        <p:txBody>
          <a:bodyPr wrap="square" rtlCol="0">
            <a:spAutoFit/>
          </a:bodyPr>
          <a:lstStyle/>
          <a:p>
            <a:pPr algn="ctr"/>
            <a:r>
              <a:rPr lang="ro-RO" sz="2000" dirty="0">
                <a:solidFill>
                  <a:schemeClr val="bg1">
                    <a:lumMod val="95000"/>
                  </a:schemeClr>
                </a:solidFill>
              </a:rPr>
              <a:t>Rezultate (fundamentare metodologică și științifică)</a:t>
            </a:r>
          </a:p>
        </p:txBody>
      </p:sp>
      <p:pic>
        <p:nvPicPr>
          <p:cNvPr id="5" name="Picture 4" descr="http://portal.meteoromania.ro/portal/avizier/Antete-2020/ANTETE%20ANM_10%20feb%202020/JPG/sigla%20ANM_%2010%20feb%20202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1"/>
            <a:ext cx="406399" cy="4063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04222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2079361003"/>
              </p:ext>
            </p:extLst>
          </p:nvPr>
        </p:nvGraphicFramePr>
        <p:xfrm>
          <a:off x="123014" y="246026"/>
          <a:ext cx="11948706" cy="6715864"/>
        </p:xfrm>
        <a:graphic>
          <a:graphicData uri="http://schemas.openxmlformats.org/drawingml/2006/table">
            <a:tbl>
              <a:tblPr>
                <a:tableStyleId>{5C22544A-7EE6-4342-B048-85BDC9FD1C3A}</a:tableStyleId>
              </a:tblPr>
              <a:tblGrid>
                <a:gridCol w="2173994"/>
                <a:gridCol w="9774712"/>
              </a:tblGrid>
              <a:tr h="264128">
                <a:tc>
                  <a:txBody>
                    <a:bodyPr/>
                    <a:lstStyle/>
                    <a:p>
                      <a:pPr marL="228600" indent="36000" algn="l">
                        <a:spcBef>
                          <a:spcPts val="200"/>
                        </a:spcBef>
                        <a:spcAft>
                          <a:spcPts val="0"/>
                        </a:spcAft>
                      </a:pPr>
                      <a:r>
                        <a:rPr lang="ro-RO" sz="1600" b="1" dirty="0">
                          <a:effectLst/>
                        </a:rPr>
                        <a:t>Fenomene </a:t>
                      </a:r>
                      <a:r>
                        <a:rPr lang="ro-RO" sz="1600" b="1" dirty="0" smtClean="0">
                          <a:effectLst/>
                        </a:rPr>
                        <a:t>de</a:t>
                      </a:r>
                      <a:r>
                        <a:rPr lang="ro-RO" sz="1600" b="1" baseline="0" dirty="0" smtClean="0">
                          <a:effectLst/>
                        </a:rPr>
                        <a:t> risc</a:t>
                      </a:r>
                      <a:endParaRPr lang="en-GB" sz="1600" b="1" dirty="0">
                        <a:effectLst/>
                        <a:latin typeface="Times New Roman" panose="02020603050405020304" pitchFamily="18" charset="0"/>
                        <a:ea typeface="Times New Roman" panose="02020603050405020304" pitchFamily="18" charset="0"/>
                      </a:endParaRPr>
                    </a:p>
                  </a:txBody>
                  <a:tcPr marL="20333" marR="20333" marT="20333" marB="20333"/>
                </a:tc>
                <a:tc>
                  <a:txBody>
                    <a:bodyPr/>
                    <a:lstStyle/>
                    <a:p>
                      <a:pPr marL="228600" indent="36000" algn="l">
                        <a:spcBef>
                          <a:spcPts val="200"/>
                        </a:spcBef>
                        <a:spcAft>
                          <a:spcPts val="0"/>
                        </a:spcAft>
                      </a:pPr>
                      <a:r>
                        <a:rPr lang="ro-RO" sz="1600" b="1" dirty="0" smtClean="0">
                          <a:effectLst/>
                        </a:rPr>
                        <a:t>Impact / Sector Forestier</a:t>
                      </a:r>
                      <a:endParaRPr lang="en-GB" sz="1600" b="1" dirty="0">
                        <a:effectLst/>
                        <a:latin typeface="Times New Roman" panose="02020603050405020304" pitchFamily="18" charset="0"/>
                        <a:ea typeface="Times New Roman" panose="02020603050405020304" pitchFamily="18" charset="0"/>
                      </a:endParaRPr>
                    </a:p>
                  </a:txBody>
                  <a:tcPr marL="20333" marR="20333" marT="20333" marB="20333"/>
                </a:tc>
              </a:tr>
              <a:tr h="684283">
                <a:tc>
                  <a:txBody>
                    <a:bodyPr/>
                    <a:lstStyle/>
                    <a:p>
                      <a:pPr marL="228600" indent="36000" algn="l">
                        <a:spcBef>
                          <a:spcPts val="200"/>
                        </a:spcBef>
                        <a:spcAft>
                          <a:spcPts val="0"/>
                        </a:spcAft>
                      </a:pPr>
                      <a:r>
                        <a:rPr lang="ro-RO" sz="1600" dirty="0" smtClean="0">
                          <a:effectLst/>
                        </a:rPr>
                        <a:t>Temperaturi </a:t>
                      </a:r>
                      <a:r>
                        <a:rPr lang="ro-RO" sz="1600" dirty="0">
                          <a:effectLst/>
                        </a:rPr>
                        <a:t>ridicate</a:t>
                      </a:r>
                      <a:endParaRPr lang="en-GB" sz="1600" dirty="0">
                        <a:effectLst/>
                        <a:latin typeface="Times New Roman" panose="02020603050405020304" pitchFamily="18" charset="0"/>
                        <a:ea typeface="Times New Roman" panose="02020603050405020304" pitchFamily="18" charset="0"/>
                      </a:endParaRPr>
                    </a:p>
                  </a:txBody>
                  <a:tcPr marL="20333" marR="20333" marT="20333" marB="20333"/>
                </a:tc>
                <a:tc>
                  <a:txBody>
                    <a:bodyPr/>
                    <a:lstStyle/>
                    <a:p>
                      <a:pPr marL="228600" indent="36000" algn="l">
                        <a:spcBef>
                          <a:spcPts val="200"/>
                        </a:spcBef>
                        <a:spcAft>
                          <a:spcPts val="0"/>
                        </a:spcAft>
                      </a:pPr>
                      <a:r>
                        <a:rPr lang="ro-RO" sz="1600" dirty="0">
                          <a:effectLst/>
                        </a:rPr>
                        <a:t>1.Limitarea capabilităților operaționale relaţionate cu tehnica şi forța de muncă în sectorul forestier;</a:t>
                      </a:r>
                      <a:endParaRPr lang="en-GB" sz="1600" dirty="0">
                        <a:effectLst/>
                      </a:endParaRPr>
                    </a:p>
                    <a:p>
                      <a:pPr marL="228600" indent="36000" algn="l">
                        <a:spcBef>
                          <a:spcPts val="200"/>
                        </a:spcBef>
                        <a:spcAft>
                          <a:spcPts val="0"/>
                        </a:spcAft>
                      </a:pPr>
                      <a:r>
                        <a:rPr lang="ro-RO" sz="1600" dirty="0">
                          <a:effectLst/>
                        </a:rPr>
                        <a:t>2.Efecte destabilizatoare asupra ecosistemelor forestiere;</a:t>
                      </a:r>
                      <a:endParaRPr lang="en-GB" sz="1600" dirty="0">
                        <a:effectLst/>
                      </a:endParaRPr>
                    </a:p>
                    <a:p>
                      <a:pPr marL="228600" indent="36000" algn="l">
                        <a:spcBef>
                          <a:spcPts val="200"/>
                        </a:spcBef>
                        <a:spcAft>
                          <a:spcPts val="0"/>
                        </a:spcAft>
                      </a:pPr>
                      <a:r>
                        <a:rPr lang="ro-RO" sz="1600" dirty="0">
                          <a:effectLst/>
                        </a:rPr>
                        <a:t>3.Risc de incendii forestiere mai ridicat;</a:t>
                      </a:r>
                      <a:endParaRPr lang="en-GB" sz="1600" dirty="0">
                        <a:effectLst/>
                      </a:endParaRPr>
                    </a:p>
                    <a:p>
                      <a:pPr marL="228600" indent="36000" algn="l">
                        <a:spcBef>
                          <a:spcPts val="200"/>
                        </a:spcBef>
                        <a:spcAft>
                          <a:spcPts val="0"/>
                        </a:spcAft>
                      </a:pPr>
                      <a:r>
                        <a:rPr lang="ro-RO" sz="1600" dirty="0">
                          <a:effectLst/>
                        </a:rPr>
                        <a:t>4.Riscuri de atacuri biotice mai ridicate;</a:t>
                      </a:r>
                      <a:endParaRPr lang="en-GB" sz="1600" dirty="0">
                        <a:effectLst/>
                      </a:endParaRPr>
                    </a:p>
                    <a:p>
                      <a:pPr marL="228600" indent="36000" algn="l">
                        <a:spcBef>
                          <a:spcPts val="200"/>
                        </a:spcBef>
                        <a:spcAft>
                          <a:spcPts val="0"/>
                        </a:spcAft>
                      </a:pPr>
                      <a:r>
                        <a:rPr lang="ro-RO" sz="1600" dirty="0">
                          <a:effectLst/>
                        </a:rPr>
                        <a:t>5.Riscuri pentru fauna cinegetică şi salmonicolă;</a:t>
                      </a:r>
                      <a:endParaRPr lang="en-GB" sz="1600" dirty="0">
                        <a:effectLst/>
                      </a:endParaRPr>
                    </a:p>
                    <a:p>
                      <a:pPr marL="228600" indent="36000" algn="l">
                        <a:spcBef>
                          <a:spcPts val="200"/>
                        </a:spcBef>
                        <a:spcAft>
                          <a:spcPts val="0"/>
                        </a:spcAft>
                      </a:pPr>
                      <a:r>
                        <a:rPr lang="ro-RO" sz="1600" dirty="0">
                          <a:effectLst/>
                        </a:rPr>
                        <a:t>6.Efecte economice negative generate de întârzieri operaționale şi/sau de necesitatea luării unor măsuri suplimentare.</a:t>
                      </a:r>
                      <a:endParaRPr lang="en-GB" sz="1600" dirty="0">
                        <a:effectLst/>
                        <a:latin typeface="Times New Roman" panose="02020603050405020304" pitchFamily="18" charset="0"/>
                        <a:ea typeface="Times New Roman" panose="02020603050405020304" pitchFamily="18" charset="0"/>
                      </a:endParaRPr>
                    </a:p>
                  </a:txBody>
                  <a:tcPr marL="20333" marR="20333" marT="20333" marB="20333"/>
                </a:tc>
              </a:tr>
              <a:tr h="792323">
                <a:tc>
                  <a:txBody>
                    <a:bodyPr/>
                    <a:lstStyle/>
                    <a:p>
                      <a:pPr marL="228600" indent="36000" algn="l">
                        <a:spcBef>
                          <a:spcPts val="200"/>
                        </a:spcBef>
                        <a:spcAft>
                          <a:spcPts val="0"/>
                        </a:spcAft>
                      </a:pPr>
                      <a:r>
                        <a:rPr lang="ro-RO" sz="1600" dirty="0" smtClean="0">
                          <a:effectLst/>
                        </a:rPr>
                        <a:t>Temperaturi </a:t>
                      </a:r>
                      <a:r>
                        <a:rPr lang="ro-RO" sz="1600" dirty="0">
                          <a:effectLst/>
                        </a:rPr>
                        <a:t>scăzute</a:t>
                      </a:r>
                      <a:endParaRPr lang="en-GB" sz="1600" dirty="0">
                        <a:effectLst/>
                        <a:latin typeface="Times New Roman" panose="02020603050405020304" pitchFamily="18" charset="0"/>
                        <a:ea typeface="Times New Roman" panose="02020603050405020304" pitchFamily="18" charset="0"/>
                      </a:endParaRPr>
                    </a:p>
                  </a:txBody>
                  <a:tcPr marL="20333" marR="20333" marT="20333" marB="20333"/>
                </a:tc>
                <a:tc>
                  <a:txBody>
                    <a:bodyPr/>
                    <a:lstStyle/>
                    <a:p>
                      <a:pPr marL="228600" indent="36000" algn="l">
                        <a:spcBef>
                          <a:spcPts val="200"/>
                        </a:spcBef>
                        <a:spcAft>
                          <a:spcPts val="0"/>
                        </a:spcAft>
                      </a:pPr>
                      <a:r>
                        <a:rPr lang="ro-RO" sz="1600" dirty="0">
                          <a:effectLst/>
                        </a:rPr>
                        <a:t>1.Limitarea capabilităților operaționale relaţionate cu tehnica şi forța de muncă în sectorul forestier;</a:t>
                      </a:r>
                      <a:endParaRPr lang="en-GB" sz="1600" dirty="0">
                        <a:effectLst/>
                      </a:endParaRPr>
                    </a:p>
                    <a:p>
                      <a:pPr marL="228600" indent="36000" algn="l">
                        <a:spcBef>
                          <a:spcPts val="200"/>
                        </a:spcBef>
                        <a:spcAft>
                          <a:spcPts val="0"/>
                        </a:spcAft>
                      </a:pPr>
                      <a:r>
                        <a:rPr lang="ro-RO" sz="1600" dirty="0">
                          <a:effectLst/>
                        </a:rPr>
                        <a:t>2.Efecte destabilizatoare asupra ecosistemelor forestiere;</a:t>
                      </a:r>
                      <a:endParaRPr lang="en-GB" sz="1600" dirty="0">
                        <a:effectLst/>
                      </a:endParaRPr>
                    </a:p>
                    <a:p>
                      <a:pPr marL="228600" indent="36000" algn="l">
                        <a:spcBef>
                          <a:spcPts val="200"/>
                        </a:spcBef>
                        <a:spcAft>
                          <a:spcPts val="0"/>
                        </a:spcAft>
                      </a:pPr>
                      <a:r>
                        <a:rPr lang="ro-RO" sz="1600" dirty="0">
                          <a:effectLst/>
                        </a:rPr>
                        <a:t>3.Efecte economice negative generate de întârzieri operaționale şi/sau de necesitatea luării unor măsuri suplimentare;</a:t>
                      </a:r>
                      <a:endParaRPr lang="en-GB" sz="1600" dirty="0">
                        <a:effectLst/>
                      </a:endParaRPr>
                    </a:p>
                    <a:p>
                      <a:pPr marL="228600" indent="36000" algn="l">
                        <a:spcBef>
                          <a:spcPts val="200"/>
                        </a:spcBef>
                        <a:spcAft>
                          <a:spcPts val="0"/>
                        </a:spcAft>
                      </a:pPr>
                      <a:r>
                        <a:rPr lang="ro-RO" sz="1600" dirty="0">
                          <a:effectLst/>
                        </a:rPr>
                        <a:t>4.Ciclurile frecvente de îngheț şi dezgheț afectează infrastructura de transport forestier;</a:t>
                      </a:r>
                      <a:endParaRPr lang="en-GB" sz="1600" dirty="0">
                        <a:effectLst/>
                      </a:endParaRPr>
                    </a:p>
                    <a:p>
                      <a:pPr marL="228600" indent="36000" algn="l">
                        <a:spcBef>
                          <a:spcPts val="200"/>
                        </a:spcBef>
                        <a:spcAft>
                          <a:spcPts val="0"/>
                        </a:spcAft>
                      </a:pPr>
                      <a:r>
                        <a:rPr lang="ro-RO" sz="1600" dirty="0">
                          <a:effectLst/>
                        </a:rPr>
                        <a:t>5.Riscuri pentru fauna cinegetică şi salmonicolă;</a:t>
                      </a:r>
                      <a:endParaRPr lang="en-GB" sz="1600" dirty="0">
                        <a:effectLst/>
                      </a:endParaRPr>
                    </a:p>
                    <a:p>
                      <a:pPr marL="228600" indent="36000" algn="l">
                        <a:spcBef>
                          <a:spcPts val="200"/>
                        </a:spcBef>
                        <a:spcAft>
                          <a:spcPts val="0"/>
                        </a:spcAft>
                      </a:pPr>
                      <a:r>
                        <a:rPr lang="ro-RO" sz="1600" dirty="0">
                          <a:effectLst/>
                        </a:rPr>
                        <a:t>6.Efecte economice negative generate de întârzieri operaționale şi/sau de necesitatea luării unor măsuri suplimentare</a:t>
                      </a:r>
                      <a:endParaRPr lang="en-GB" sz="1600" dirty="0">
                        <a:effectLst/>
                        <a:latin typeface="Times New Roman" panose="02020603050405020304" pitchFamily="18" charset="0"/>
                        <a:ea typeface="Times New Roman" panose="02020603050405020304" pitchFamily="18" charset="0"/>
                      </a:endParaRPr>
                    </a:p>
                  </a:txBody>
                  <a:tcPr marL="20333" marR="20333" marT="20333" marB="20333"/>
                </a:tc>
              </a:tr>
              <a:tr h="1098436">
                <a:tc>
                  <a:txBody>
                    <a:bodyPr/>
                    <a:lstStyle/>
                    <a:p>
                      <a:pPr marL="228600" indent="36000" algn="l">
                        <a:spcBef>
                          <a:spcPts val="200"/>
                        </a:spcBef>
                        <a:spcAft>
                          <a:spcPts val="0"/>
                        </a:spcAft>
                      </a:pPr>
                      <a:r>
                        <a:rPr lang="ro-RO" sz="1600" dirty="0" smtClean="0">
                          <a:effectLst/>
                        </a:rPr>
                        <a:t>Schimbarea </a:t>
                      </a:r>
                      <a:r>
                        <a:rPr lang="ro-RO" sz="1600" dirty="0">
                          <a:effectLst/>
                        </a:rPr>
                        <a:t>regimului temperaturilor</a:t>
                      </a:r>
                      <a:endParaRPr lang="en-GB" sz="1600" dirty="0">
                        <a:effectLst/>
                        <a:latin typeface="Times New Roman" panose="02020603050405020304" pitchFamily="18" charset="0"/>
                        <a:ea typeface="Times New Roman" panose="02020603050405020304" pitchFamily="18" charset="0"/>
                      </a:endParaRPr>
                    </a:p>
                  </a:txBody>
                  <a:tcPr marL="20333" marR="20333" marT="20333" marB="20333"/>
                </a:tc>
                <a:tc>
                  <a:txBody>
                    <a:bodyPr/>
                    <a:lstStyle/>
                    <a:p>
                      <a:pPr marL="228600" indent="36000" algn="l">
                        <a:spcBef>
                          <a:spcPts val="200"/>
                        </a:spcBef>
                        <a:spcAft>
                          <a:spcPts val="0"/>
                        </a:spcAft>
                      </a:pPr>
                      <a:r>
                        <a:rPr lang="ro-RO" sz="1600" dirty="0">
                          <a:effectLst/>
                        </a:rPr>
                        <a:t>1.Migrarea speciilor forestiere;</a:t>
                      </a:r>
                      <a:endParaRPr lang="en-GB" sz="1600" dirty="0">
                        <a:effectLst/>
                      </a:endParaRPr>
                    </a:p>
                    <a:p>
                      <a:pPr marL="228600" indent="36000" algn="l">
                        <a:spcBef>
                          <a:spcPts val="200"/>
                        </a:spcBef>
                        <a:spcAft>
                          <a:spcPts val="0"/>
                        </a:spcAft>
                      </a:pPr>
                      <a:r>
                        <a:rPr lang="ro-RO" sz="1600" dirty="0">
                          <a:effectLst/>
                        </a:rPr>
                        <a:t>2.Extincţia unor specii forestiere;</a:t>
                      </a:r>
                      <a:endParaRPr lang="en-GB" sz="1600" dirty="0">
                        <a:effectLst/>
                      </a:endParaRPr>
                    </a:p>
                    <a:p>
                      <a:pPr marL="228600" indent="36000" algn="l">
                        <a:spcBef>
                          <a:spcPts val="200"/>
                        </a:spcBef>
                        <a:spcAft>
                          <a:spcPts val="0"/>
                        </a:spcAft>
                      </a:pPr>
                      <a:r>
                        <a:rPr lang="ro-RO" sz="1600" dirty="0">
                          <a:effectLst/>
                        </a:rPr>
                        <a:t>3.Apariţia unor zone nefavorabile pentru ecosistemele forestiere (deșertificare);</a:t>
                      </a:r>
                      <a:endParaRPr lang="en-GB" sz="1600" dirty="0">
                        <a:effectLst/>
                      </a:endParaRPr>
                    </a:p>
                    <a:p>
                      <a:pPr marL="228600" indent="36000" algn="l">
                        <a:spcBef>
                          <a:spcPts val="200"/>
                        </a:spcBef>
                        <a:spcAft>
                          <a:spcPts val="0"/>
                        </a:spcAft>
                      </a:pPr>
                      <a:r>
                        <a:rPr lang="ro-RO" sz="1600" dirty="0">
                          <a:effectLst/>
                        </a:rPr>
                        <a:t>4.Efecte destabilizatoare asupra ecosistemelor forestiere;</a:t>
                      </a:r>
                      <a:endParaRPr lang="en-GB" sz="1600" dirty="0">
                        <a:effectLst/>
                      </a:endParaRPr>
                    </a:p>
                    <a:p>
                      <a:pPr marL="228600" indent="36000" algn="l">
                        <a:spcBef>
                          <a:spcPts val="200"/>
                        </a:spcBef>
                        <a:spcAft>
                          <a:spcPts val="0"/>
                        </a:spcAft>
                      </a:pPr>
                      <a:r>
                        <a:rPr lang="ro-RO" sz="1600" dirty="0">
                          <a:effectLst/>
                        </a:rPr>
                        <a:t>5.Schimbarea configurației actuale şi a proporției/distribuției </a:t>
                      </a:r>
                      <a:endParaRPr lang="en-GB" sz="1600" dirty="0">
                        <a:effectLst/>
                      </a:endParaRPr>
                    </a:p>
                    <a:p>
                      <a:pPr marL="228600" indent="36000" algn="l">
                        <a:spcBef>
                          <a:spcPts val="200"/>
                        </a:spcBef>
                        <a:spcAft>
                          <a:spcPts val="0"/>
                        </a:spcAft>
                      </a:pPr>
                      <a:r>
                        <a:rPr lang="ro-RO" sz="1600" dirty="0">
                          <a:effectLst/>
                        </a:rPr>
                        <a:t>speciilor forestiere;</a:t>
                      </a:r>
                      <a:endParaRPr lang="en-GB" sz="1600" dirty="0">
                        <a:effectLst/>
                      </a:endParaRPr>
                    </a:p>
                    <a:p>
                      <a:pPr marL="228600" indent="36000" algn="l">
                        <a:spcBef>
                          <a:spcPts val="200"/>
                        </a:spcBef>
                        <a:spcAft>
                          <a:spcPts val="0"/>
                        </a:spcAft>
                      </a:pPr>
                      <a:r>
                        <a:rPr lang="ro-RO" sz="1600" dirty="0">
                          <a:effectLst/>
                        </a:rPr>
                        <a:t>6.Efecte negative asupra productivităţii unor ecosisteme forestiere;</a:t>
                      </a:r>
                      <a:endParaRPr lang="en-GB" sz="1600" dirty="0">
                        <a:effectLst/>
                      </a:endParaRPr>
                    </a:p>
                    <a:p>
                      <a:pPr marL="228600" indent="36000" algn="l">
                        <a:spcBef>
                          <a:spcPts val="200"/>
                        </a:spcBef>
                        <a:spcAft>
                          <a:spcPts val="0"/>
                        </a:spcAft>
                      </a:pPr>
                      <a:r>
                        <a:rPr lang="ro-RO" sz="1600" dirty="0">
                          <a:effectLst/>
                        </a:rPr>
                        <a:t>7.Riscuri pentru fauna cinegetică şi salmonicolă, posibil migrare a unor specii;</a:t>
                      </a:r>
                      <a:endParaRPr lang="en-GB" sz="1600" dirty="0">
                        <a:effectLst/>
                      </a:endParaRPr>
                    </a:p>
                    <a:p>
                      <a:pPr marL="228600" indent="36000" algn="l">
                        <a:spcBef>
                          <a:spcPts val="200"/>
                        </a:spcBef>
                        <a:spcAft>
                          <a:spcPts val="0"/>
                        </a:spcAft>
                      </a:pPr>
                      <a:r>
                        <a:rPr lang="ro-RO" sz="1600" dirty="0">
                          <a:effectLst/>
                        </a:rPr>
                        <a:t>6.Efecte economice negative generate de reconfigurarea distribuțiilor speciilor şi descreșterea productivităţii.</a:t>
                      </a:r>
                      <a:endParaRPr lang="en-GB" sz="1600" dirty="0">
                        <a:effectLst/>
                        <a:latin typeface="Times New Roman" panose="02020603050405020304" pitchFamily="18" charset="0"/>
                        <a:ea typeface="Times New Roman" panose="02020603050405020304" pitchFamily="18" charset="0"/>
                      </a:endParaRPr>
                    </a:p>
                  </a:txBody>
                  <a:tcPr marL="20333" marR="20333" marT="20333" marB="20333"/>
                </a:tc>
              </a:tr>
            </a:tbl>
          </a:graphicData>
        </a:graphic>
      </p:graphicFrame>
    </p:spTree>
    <p:extLst>
      <p:ext uri="{BB962C8B-B14F-4D97-AF65-F5344CB8AC3E}">
        <p14:creationId xmlns:p14="http://schemas.microsoft.com/office/powerpoint/2010/main" val="7036601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215283100"/>
              </p:ext>
            </p:extLst>
          </p:nvPr>
        </p:nvGraphicFramePr>
        <p:xfrm>
          <a:off x="102512" y="246026"/>
          <a:ext cx="11977410" cy="8051930"/>
        </p:xfrm>
        <a:graphic>
          <a:graphicData uri="http://schemas.openxmlformats.org/drawingml/2006/table">
            <a:tbl>
              <a:tblPr>
                <a:tableStyleId>{5C22544A-7EE6-4342-B048-85BDC9FD1C3A}</a:tableStyleId>
              </a:tblPr>
              <a:tblGrid>
                <a:gridCol w="1880458"/>
                <a:gridCol w="10096952"/>
              </a:tblGrid>
              <a:tr h="264128">
                <a:tc>
                  <a:txBody>
                    <a:bodyPr/>
                    <a:lstStyle/>
                    <a:p>
                      <a:pPr marL="228600" indent="36000" algn="l">
                        <a:spcBef>
                          <a:spcPts val="200"/>
                        </a:spcBef>
                        <a:spcAft>
                          <a:spcPts val="0"/>
                        </a:spcAft>
                      </a:pPr>
                      <a:r>
                        <a:rPr lang="ro-RO" sz="1600" b="1" dirty="0">
                          <a:effectLst/>
                        </a:rPr>
                        <a:t>Fenomene </a:t>
                      </a:r>
                      <a:r>
                        <a:rPr lang="ro-RO" sz="1600" b="1" dirty="0" smtClean="0">
                          <a:effectLst/>
                        </a:rPr>
                        <a:t>de</a:t>
                      </a:r>
                      <a:r>
                        <a:rPr lang="ro-RO" sz="1600" b="1" baseline="0" dirty="0" smtClean="0">
                          <a:effectLst/>
                        </a:rPr>
                        <a:t> risc</a:t>
                      </a:r>
                      <a:endParaRPr lang="en-GB" sz="1600" b="1" dirty="0">
                        <a:effectLst/>
                        <a:latin typeface="Times New Roman" panose="02020603050405020304" pitchFamily="18" charset="0"/>
                        <a:ea typeface="Times New Roman" panose="02020603050405020304" pitchFamily="18" charset="0"/>
                      </a:endParaRPr>
                    </a:p>
                  </a:txBody>
                  <a:tcPr marL="20333" marR="20333" marT="20333" marB="20333"/>
                </a:tc>
                <a:tc>
                  <a:txBody>
                    <a:bodyPr/>
                    <a:lstStyle/>
                    <a:p>
                      <a:pPr marL="228600" indent="36000" algn="l">
                        <a:spcBef>
                          <a:spcPts val="200"/>
                        </a:spcBef>
                        <a:spcAft>
                          <a:spcPts val="0"/>
                        </a:spcAft>
                      </a:pPr>
                      <a:r>
                        <a:rPr lang="ro-RO" sz="1600" b="1" dirty="0" smtClean="0">
                          <a:effectLst/>
                        </a:rPr>
                        <a:t>Impact / Sector Forestier</a:t>
                      </a:r>
                      <a:endParaRPr lang="en-GB" sz="1600" b="1" dirty="0">
                        <a:effectLst/>
                        <a:latin typeface="Times New Roman" panose="02020603050405020304" pitchFamily="18" charset="0"/>
                        <a:ea typeface="Times New Roman" panose="02020603050405020304" pitchFamily="18" charset="0"/>
                      </a:endParaRPr>
                    </a:p>
                  </a:txBody>
                  <a:tcPr marL="20333" marR="20333" marT="20333" marB="20333"/>
                </a:tc>
              </a:tr>
              <a:tr h="684283">
                <a:tc>
                  <a:txBody>
                    <a:bodyPr/>
                    <a:lstStyle/>
                    <a:p>
                      <a:pPr marL="228600" indent="36000" algn="l">
                        <a:spcBef>
                          <a:spcPts val="200"/>
                        </a:spcBef>
                        <a:spcAft>
                          <a:spcPts val="0"/>
                        </a:spcAft>
                      </a:pPr>
                      <a:r>
                        <a:rPr lang="ro-RO" sz="1600" dirty="0" smtClean="0">
                          <a:effectLst/>
                        </a:rPr>
                        <a:t>Precipitații </a:t>
                      </a:r>
                      <a:r>
                        <a:rPr lang="ro-RO" sz="1600" dirty="0">
                          <a:effectLst/>
                        </a:rPr>
                        <a:t>extreme (abundente)</a:t>
                      </a:r>
                      <a:endParaRPr lang="en-GB" sz="1600" dirty="0">
                        <a:effectLst/>
                        <a:latin typeface="Times New Roman" panose="02020603050405020304" pitchFamily="18" charset="0"/>
                        <a:ea typeface="Times New Roman" panose="02020603050405020304" pitchFamily="18" charset="0"/>
                      </a:endParaRPr>
                    </a:p>
                  </a:txBody>
                  <a:tcPr marL="20333" marR="20333" marT="20333" marB="20333"/>
                </a:tc>
                <a:tc>
                  <a:txBody>
                    <a:bodyPr/>
                    <a:lstStyle/>
                    <a:p>
                      <a:pPr marL="228600" indent="36000" algn="l">
                        <a:spcBef>
                          <a:spcPts val="200"/>
                        </a:spcBef>
                        <a:spcAft>
                          <a:spcPts val="0"/>
                        </a:spcAft>
                      </a:pPr>
                      <a:r>
                        <a:rPr lang="ro-RO" sz="1600" dirty="0">
                          <a:effectLst/>
                        </a:rPr>
                        <a:t>1.Destabilizarea versanților, fenomene de torenţialitate şi alunecări de teren prin ploi abundente;</a:t>
                      </a:r>
                      <a:endParaRPr lang="en-GB" sz="1600" dirty="0">
                        <a:effectLst/>
                      </a:endParaRPr>
                    </a:p>
                    <a:p>
                      <a:pPr marL="228600" indent="36000" algn="l">
                        <a:spcBef>
                          <a:spcPts val="200"/>
                        </a:spcBef>
                        <a:spcAft>
                          <a:spcPts val="0"/>
                        </a:spcAft>
                      </a:pPr>
                      <a:r>
                        <a:rPr lang="ro-RO" sz="1600" dirty="0">
                          <a:effectLst/>
                        </a:rPr>
                        <a:t>2.Afectarea infrastructurii de transport forestier (drumuri forestiere auto) prin ploi abundente;</a:t>
                      </a:r>
                      <a:endParaRPr lang="en-GB" sz="1600" dirty="0">
                        <a:effectLst/>
                      </a:endParaRPr>
                    </a:p>
                    <a:p>
                      <a:pPr marL="228600" indent="36000" algn="l">
                        <a:spcBef>
                          <a:spcPts val="200"/>
                        </a:spcBef>
                        <a:spcAft>
                          <a:spcPts val="0"/>
                        </a:spcAft>
                      </a:pPr>
                      <a:r>
                        <a:rPr lang="ro-RO" sz="1600" dirty="0">
                          <a:effectLst/>
                        </a:rPr>
                        <a:t>3.Transport de sedimente crescut prin ploi abundente (afectarea solurilor forestiere);</a:t>
                      </a:r>
                      <a:endParaRPr lang="en-GB" sz="1600" dirty="0">
                        <a:effectLst/>
                      </a:endParaRPr>
                    </a:p>
                    <a:p>
                      <a:pPr marL="228600" indent="36000" algn="l">
                        <a:spcBef>
                          <a:spcPts val="200"/>
                        </a:spcBef>
                        <a:spcAft>
                          <a:spcPts val="0"/>
                        </a:spcAft>
                      </a:pPr>
                      <a:r>
                        <a:rPr lang="ro-RO" sz="1600" dirty="0">
                          <a:effectLst/>
                        </a:rPr>
                        <a:t>4.Efecte destabilizatoare asupra ecosistemelor forestiere (căderi abundente de zăpadă, freezing rain);</a:t>
                      </a:r>
                      <a:endParaRPr lang="en-GB" sz="1600" dirty="0">
                        <a:effectLst/>
                      </a:endParaRPr>
                    </a:p>
                    <a:p>
                      <a:pPr marL="228600" indent="36000" algn="l">
                        <a:spcBef>
                          <a:spcPts val="200"/>
                        </a:spcBef>
                        <a:spcAft>
                          <a:spcPts val="0"/>
                        </a:spcAft>
                      </a:pPr>
                      <a:r>
                        <a:rPr lang="ro-RO" sz="1600" dirty="0">
                          <a:effectLst/>
                        </a:rPr>
                        <a:t>5.Riscuri pentru fauna cinegetică (strat mare de zăpadă – dificultăți în apărarea faţă de prădători) şi salmonicolă (turbiditate ridicată a râurilor de munte, persistentă pentru mai mult timp);</a:t>
                      </a:r>
                      <a:endParaRPr lang="en-GB" sz="1600" dirty="0">
                        <a:effectLst/>
                      </a:endParaRPr>
                    </a:p>
                    <a:p>
                      <a:pPr marL="228600" indent="36000" algn="l">
                        <a:spcBef>
                          <a:spcPts val="200"/>
                        </a:spcBef>
                        <a:spcAft>
                          <a:spcPts val="0"/>
                        </a:spcAft>
                      </a:pPr>
                      <a:r>
                        <a:rPr lang="ro-RO" sz="1600" dirty="0">
                          <a:effectLst/>
                        </a:rPr>
                        <a:t>6.Efecte economice negative generate de fenomene asociate cu precipitațiile abundente, inclusiv afectarea unor tipuri de ecosisteme forestiere;</a:t>
                      </a:r>
                      <a:endParaRPr lang="en-GB" sz="1600" dirty="0">
                        <a:effectLst/>
                      </a:endParaRPr>
                    </a:p>
                    <a:p>
                      <a:pPr marL="228600" indent="36000" algn="l">
                        <a:spcBef>
                          <a:spcPts val="200"/>
                        </a:spcBef>
                        <a:spcAft>
                          <a:spcPts val="0"/>
                        </a:spcAft>
                      </a:pPr>
                      <a:r>
                        <a:rPr lang="ro-RO" sz="1600" dirty="0">
                          <a:effectLst/>
                        </a:rPr>
                        <a:t>7.Efecte economice negative asociate cu limitarea capacității operaționale în păduri în condiţii de umiditate mare/excesivă a solului.</a:t>
                      </a:r>
                      <a:endParaRPr lang="en-GB" sz="1600" dirty="0">
                        <a:effectLst/>
                        <a:latin typeface="Times New Roman" panose="02020603050405020304" pitchFamily="18" charset="0"/>
                        <a:ea typeface="Times New Roman" panose="02020603050405020304" pitchFamily="18" charset="0"/>
                      </a:endParaRPr>
                    </a:p>
                  </a:txBody>
                  <a:tcPr marL="20333" marR="20333" marT="20333" marB="20333"/>
                </a:tc>
              </a:tr>
              <a:tr h="792323">
                <a:tc>
                  <a:txBody>
                    <a:bodyPr/>
                    <a:lstStyle/>
                    <a:p>
                      <a:pPr marL="228600" indent="36000" algn="l">
                        <a:spcBef>
                          <a:spcPts val="200"/>
                        </a:spcBef>
                        <a:spcAft>
                          <a:spcPts val="0"/>
                        </a:spcAft>
                      </a:pPr>
                      <a:r>
                        <a:rPr lang="ro-RO" sz="1600" dirty="0" smtClean="0">
                          <a:effectLst/>
                        </a:rPr>
                        <a:t>Precipitații </a:t>
                      </a:r>
                      <a:r>
                        <a:rPr lang="ro-RO" sz="1600" dirty="0">
                          <a:effectLst/>
                        </a:rPr>
                        <a:t>reduse şi secetă</a:t>
                      </a:r>
                      <a:endParaRPr lang="en-GB" sz="1600" dirty="0">
                        <a:effectLst/>
                        <a:latin typeface="Times New Roman" panose="02020603050405020304" pitchFamily="18" charset="0"/>
                        <a:ea typeface="Times New Roman" panose="02020603050405020304" pitchFamily="18" charset="0"/>
                      </a:endParaRPr>
                    </a:p>
                  </a:txBody>
                  <a:tcPr marL="20333" marR="20333" marT="20333" marB="20333"/>
                </a:tc>
                <a:tc>
                  <a:txBody>
                    <a:bodyPr/>
                    <a:lstStyle/>
                    <a:p>
                      <a:pPr marL="228600" indent="36000" algn="l">
                        <a:spcBef>
                          <a:spcPts val="200"/>
                        </a:spcBef>
                        <a:spcAft>
                          <a:spcPts val="0"/>
                        </a:spcAft>
                      </a:pPr>
                      <a:r>
                        <a:rPr lang="ro-RO" sz="1600" dirty="0">
                          <a:effectLst/>
                        </a:rPr>
                        <a:t>1.Destabilizarea unor ecosisteme forestiere, inclusiv creșterea mortalității arborilor;</a:t>
                      </a:r>
                      <a:endParaRPr lang="en-GB" sz="1600" dirty="0">
                        <a:effectLst/>
                      </a:endParaRPr>
                    </a:p>
                    <a:p>
                      <a:pPr marL="228600" indent="36000" algn="l">
                        <a:spcBef>
                          <a:spcPts val="200"/>
                        </a:spcBef>
                        <a:spcAft>
                          <a:spcPts val="0"/>
                        </a:spcAft>
                      </a:pPr>
                      <a:r>
                        <a:rPr lang="ro-RO" sz="1600" dirty="0">
                          <a:effectLst/>
                        </a:rPr>
                        <a:t>2.Schimbări în frecvența şi intensitatea atacurilor biotice;</a:t>
                      </a:r>
                      <a:endParaRPr lang="en-GB" sz="1600" dirty="0">
                        <a:effectLst/>
                      </a:endParaRPr>
                    </a:p>
                    <a:p>
                      <a:pPr marL="228600" indent="36000" algn="l">
                        <a:spcBef>
                          <a:spcPts val="200"/>
                        </a:spcBef>
                        <a:spcAft>
                          <a:spcPts val="0"/>
                        </a:spcAft>
                      </a:pPr>
                      <a:r>
                        <a:rPr lang="ro-RO" sz="1600" dirty="0">
                          <a:effectLst/>
                        </a:rPr>
                        <a:t>3.Creşterea riscului şi frecvenței incendiilor forestiere;</a:t>
                      </a:r>
                      <a:endParaRPr lang="en-GB" sz="1600" dirty="0">
                        <a:effectLst/>
                      </a:endParaRPr>
                    </a:p>
                    <a:p>
                      <a:pPr marL="228600" indent="36000" algn="l">
                        <a:spcBef>
                          <a:spcPts val="200"/>
                        </a:spcBef>
                        <a:spcAft>
                          <a:spcPts val="0"/>
                        </a:spcAft>
                      </a:pPr>
                      <a:r>
                        <a:rPr lang="ro-RO" sz="1600" dirty="0">
                          <a:effectLst/>
                        </a:rPr>
                        <a:t>4.Afectarea altor componente ecosistemice, inclusiv cele din solurile forestiere.</a:t>
                      </a:r>
                      <a:endParaRPr lang="en-GB" sz="1600" dirty="0">
                        <a:effectLst/>
                      </a:endParaRPr>
                    </a:p>
                    <a:p>
                      <a:pPr marL="228600" indent="36000" algn="l">
                        <a:spcBef>
                          <a:spcPts val="200"/>
                        </a:spcBef>
                        <a:spcAft>
                          <a:spcPts val="0"/>
                        </a:spcAft>
                      </a:pPr>
                      <a:r>
                        <a:rPr lang="ro-RO" sz="1600" dirty="0">
                          <a:effectLst/>
                        </a:rPr>
                        <a:t>5.Efecte economice negative generate de pierderea de valoare sau declasarea lemnului.</a:t>
                      </a:r>
                      <a:endParaRPr lang="en-GB" sz="1600" dirty="0">
                        <a:effectLst/>
                        <a:latin typeface="Times New Roman" panose="02020603050405020304" pitchFamily="18" charset="0"/>
                        <a:ea typeface="Times New Roman" panose="02020603050405020304" pitchFamily="18" charset="0"/>
                      </a:endParaRPr>
                    </a:p>
                  </a:txBody>
                  <a:tcPr marL="20333" marR="20333" marT="20333" marB="20333"/>
                </a:tc>
              </a:tr>
              <a:tr h="1098436">
                <a:tc>
                  <a:txBody>
                    <a:bodyPr/>
                    <a:lstStyle/>
                    <a:p>
                      <a:pPr marL="228600" indent="36000" algn="l">
                        <a:spcBef>
                          <a:spcPts val="200"/>
                        </a:spcBef>
                        <a:spcAft>
                          <a:spcPts val="0"/>
                        </a:spcAft>
                      </a:pPr>
                      <a:r>
                        <a:rPr lang="ro-RO" sz="1600" dirty="0" smtClean="0">
                          <a:effectLst/>
                        </a:rPr>
                        <a:t>Schimbarea </a:t>
                      </a:r>
                      <a:r>
                        <a:rPr lang="ro-RO" sz="1600" dirty="0">
                          <a:effectLst/>
                        </a:rPr>
                        <a:t>regimului precipitațiilor</a:t>
                      </a:r>
                      <a:endParaRPr lang="en-GB" sz="1600" dirty="0">
                        <a:effectLst/>
                        <a:latin typeface="Times New Roman" panose="02020603050405020304" pitchFamily="18" charset="0"/>
                        <a:ea typeface="Times New Roman" panose="02020603050405020304" pitchFamily="18" charset="0"/>
                      </a:endParaRPr>
                    </a:p>
                  </a:txBody>
                  <a:tcPr marL="20333" marR="20333" marT="20333" marB="20333"/>
                </a:tc>
                <a:tc>
                  <a:txBody>
                    <a:bodyPr/>
                    <a:lstStyle/>
                    <a:p>
                      <a:pPr marL="228600" indent="36000" algn="l">
                        <a:spcBef>
                          <a:spcPts val="200"/>
                        </a:spcBef>
                        <a:spcAft>
                          <a:spcPts val="0"/>
                        </a:spcAft>
                      </a:pPr>
                      <a:r>
                        <a:rPr lang="ro-RO" sz="1600" dirty="0">
                          <a:effectLst/>
                        </a:rPr>
                        <a:t>1.Migrarea speciilor forestiere;</a:t>
                      </a:r>
                      <a:endParaRPr lang="en-GB" sz="1600" dirty="0">
                        <a:effectLst/>
                      </a:endParaRPr>
                    </a:p>
                    <a:p>
                      <a:pPr marL="228600" indent="36000" algn="l">
                        <a:spcBef>
                          <a:spcPts val="200"/>
                        </a:spcBef>
                        <a:spcAft>
                          <a:spcPts val="0"/>
                        </a:spcAft>
                      </a:pPr>
                      <a:r>
                        <a:rPr lang="ro-RO" sz="1600" dirty="0">
                          <a:effectLst/>
                        </a:rPr>
                        <a:t>2.Apariţia unor zone nefavorabile pentru ecosistemele forestiere (deșertificare);</a:t>
                      </a:r>
                      <a:endParaRPr lang="en-GB" sz="1600" dirty="0">
                        <a:effectLst/>
                      </a:endParaRPr>
                    </a:p>
                    <a:p>
                      <a:pPr marL="228600" indent="36000" algn="l">
                        <a:spcBef>
                          <a:spcPts val="200"/>
                        </a:spcBef>
                        <a:spcAft>
                          <a:spcPts val="0"/>
                        </a:spcAft>
                      </a:pPr>
                      <a:r>
                        <a:rPr lang="ro-RO" sz="1600" dirty="0">
                          <a:effectLst/>
                        </a:rPr>
                        <a:t>3.Efecte destabilizatoare asupra ecosistemelor forestiere;</a:t>
                      </a:r>
                      <a:endParaRPr lang="en-GB" sz="1600" dirty="0">
                        <a:effectLst/>
                      </a:endParaRPr>
                    </a:p>
                    <a:p>
                      <a:pPr marL="228600" indent="36000" algn="l">
                        <a:spcBef>
                          <a:spcPts val="200"/>
                        </a:spcBef>
                        <a:spcAft>
                          <a:spcPts val="0"/>
                        </a:spcAft>
                      </a:pPr>
                      <a:r>
                        <a:rPr lang="ro-RO" sz="1600" dirty="0">
                          <a:effectLst/>
                        </a:rPr>
                        <a:t>4.Schimbarea configurației actuale şi a proporției/distribuției speciilor forestiere;</a:t>
                      </a:r>
                      <a:endParaRPr lang="en-GB" sz="1600" dirty="0">
                        <a:effectLst/>
                      </a:endParaRPr>
                    </a:p>
                    <a:p>
                      <a:pPr marL="228600" indent="36000" algn="l">
                        <a:spcBef>
                          <a:spcPts val="200"/>
                        </a:spcBef>
                        <a:spcAft>
                          <a:spcPts val="0"/>
                        </a:spcAft>
                      </a:pPr>
                      <a:r>
                        <a:rPr lang="ro-RO" sz="1600" dirty="0">
                          <a:effectLst/>
                        </a:rPr>
                        <a:t>5.Efecte negative asupra productivităţii unor ecosisteme forestiere;</a:t>
                      </a:r>
                      <a:endParaRPr lang="en-GB" sz="1600" dirty="0">
                        <a:effectLst/>
                      </a:endParaRPr>
                    </a:p>
                    <a:p>
                      <a:pPr marL="228600" indent="36000" algn="l">
                        <a:spcBef>
                          <a:spcPts val="200"/>
                        </a:spcBef>
                        <a:spcAft>
                          <a:spcPts val="0"/>
                        </a:spcAft>
                      </a:pPr>
                      <a:r>
                        <a:rPr lang="ro-RO" sz="1600" dirty="0">
                          <a:effectLst/>
                        </a:rPr>
                        <a:t>6.Riscuri pentru fauna cinegetică şi salmonicolă, posibil migrare a unor specii;</a:t>
                      </a:r>
                      <a:endParaRPr lang="en-GB" sz="1600" dirty="0">
                        <a:effectLst/>
                      </a:endParaRPr>
                    </a:p>
                    <a:p>
                      <a:pPr marL="228600" indent="36000" algn="l">
                        <a:spcBef>
                          <a:spcPts val="200"/>
                        </a:spcBef>
                        <a:spcAft>
                          <a:spcPts val="0"/>
                        </a:spcAft>
                      </a:pPr>
                      <a:r>
                        <a:rPr lang="ro-RO" sz="1600" dirty="0">
                          <a:effectLst/>
                        </a:rPr>
                        <a:t>7.Efecte economice negative generate de reconfigurarea distribuțiilor speciilor şi descreșterea productivităţii.</a:t>
                      </a:r>
                      <a:endParaRPr lang="en-GB" sz="1600" dirty="0">
                        <a:effectLst/>
                        <a:latin typeface="Times New Roman" panose="02020603050405020304" pitchFamily="18" charset="0"/>
                        <a:ea typeface="Times New Roman" panose="02020603050405020304" pitchFamily="18" charset="0"/>
                      </a:endParaRPr>
                    </a:p>
                  </a:txBody>
                  <a:tcPr marL="20333" marR="20333" marT="20333" marB="20333"/>
                </a:tc>
              </a:tr>
              <a:tr h="1200473">
                <a:tc>
                  <a:txBody>
                    <a:bodyPr/>
                    <a:lstStyle/>
                    <a:p>
                      <a:pPr marL="228600" indent="36000" algn="l">
                        <a:spcBef>
                          <a:spcPts val="200"/>
                        </a:spcBef>
                        <a:spcAft>
                          <a:spcPts val="0"/>
                        </a:spcAft>
                      </a:pPr>
                      <a:r>
                        <a:rPr lang="ro-RO" sz="1600" dirty="0" smtClean="0">
                          <a:effectLst/>
                        </a:rPr>
                        <a:t>Intensitatea </a:t>
                      </a:r>
                      <a:r>
                        <a:rPr lang="ro-RO" sz="1600" dirty="0">
                          <a:effectLst/>
                        </a:rPr>
                        <a:t>vânturilor, creșterea frecvenței şi intensității furtunilor</a:t>
                      </a:r>
                      <a:endParaRPr lang="en-GB" sz="1600" dirty="0">
                        <a:effectLst/>
                        <a:latin typeface="Times New Roman" panose="02020603050405020304" pitchFamily="18" charset="0"/>
                        <a:ea typeface="Times New Roman" panose="02020603050405020304" pitchFamily="18" charset="0"/>
                      </a:endParaRPr>
                    </a:p>
                  </a:txBody>
                  <a:tcPr marL="20333" marR="20333" marT="20333" marB="20333"/>
                </a:tc>
                <a:tc>
                  <a:txBody>
                    <a:bodyPr/>
                    <a:lstStyle/>
                    <a:p>
                      <a:pPr marL="228600" indent="36000" algn="l">
                        <a:spcBef>
                          <a:spcPts val="200"/>
                        </a:spcBef>
                        <a:spcAft>
                          <a:spcPts val="0"/>
                        </a:spcAft>
                      </a:pPr>
                      <a:r>
                        <a:rPr lang="ro-RO" sz="1600" dirty="0">
                          <a:effectLst/>
                        </a:rPr>
                        <a:t>1.Creşterea frecvenței, severității şi amplorii unor fenomene cum sunt doborâturile de vânt;</a:t>
                      </a:r>
                      <a:endParaRPr lang="en-GB" sz="1600" dirty="0">
                        <a:effectLst/>
                      </a:endParaRPr>
                    </a:p>
                    <a:p>
                      <a:pPr marL="228600" indent="36000" algn="l">
                        <a:spcBef>
                          <a:spcPts val="200"/>
                        </a:spcBef>
                        <a:spcAft>
                          <a:spcPts val="0"/>
                        </a:spcAft>
                      </a:pPr>
                      <a:r>
                        <a:rPr lang="ro-RO" sz="1600" dirty="0">
                          <a:effectLst/>
                        </a:rPr>
                        <a:t>2.Efecte destabilizatoare asupra ecosistemelor forestiere;</a:t>
                      </a:r>
                      <a:endParaRPr lang="en-GB" sz="1600" dirty="0">
                        <a:effectLst/>
                      </a:endParaRPr>
                    </a:p>
                    <a:p>
                      <a:pPr marL="228600" indent="36000" algn="l">
                        <a:spcBef>
                          <a:spcPts val="200"/>
                        </a:spcBef>
                        <a:spcAft>
                          <a:spcPts val="0"/>
                        </a:spcAft>
                      </a:pPr>
                      <a:r>
                        <a:rPr lang="ro-RO" sz="1600" dirty="0">
                          <a:effectLst/>
                        </a:rPr>
                        <a:t>3.Deficiențe a capacităților operaționale pentru intervenție în caz de calamitate;</a:t>
                      </a:r>
                      <a:endParaRPr lang="en-GB" sz="1600" dirty="0">
                        <a:effectLst/>
                      </a:endParaRPr>
                    </a:p>
                    <a:p>
                      <a:pPr marL="228600" indent="36000" algn="l">
                        <a:spcBef>
                          <a:spcPts val="200"/>
                        </a:spcBef>
                        <a:spcAft>
                          <a:spcPts val="0"/>
                        </a:spcAft>
                      </a:pPr>
                      <a:r>
                        <a:rPr lang="ro-RO" sz="1600" dirty="0">
                          <a:effectLst/>
                        </a:rPr>
                        <a:t>4.Favorizarea declasării lemnului şi a apariției de pierderi economice;</a:t>
                      </a:r>
                      <a:endParaRPr lang="en-GB" sz="1600" dirty="0">
                        <a:effectLst/>
                      </a:endParaRPr>
                    </a:p>
                    <a:p>
                      <a:pPr marL="228600" indent="36000" algn="l">
                        <a:spcBef>
                          <a:spcPts val="200"/>
                        </a:spcBef>
                        <a:spcAft>
                          <a:spcPts val="0"/>
                        </a:spcAft>
                      </a:pPr>
                      <a:r>
                        <a:rPr lang="ro-RO" sz="1600" dirty="0">
                          <a:effectLst/>
                        </a:rPr>
                        <a:t>5.Favorizarea declanșării unor atacuri biotice;</a:t>
                      </a:r>
                      <a:endParaRPr lang="en-GB" sz="1600" dirty="0">
                        <a:effectLst/>
                      </a:endParaRPr>
                    </a:p>
                    <a:p>
                      <a:pPr marL="228600" indent="36000" algn="l">
                        <a:spcBef>
                          <a:spcPts val="200"/>
                        </a:spcBef>
                        <a:spcAft>
                          <a:spcPts val="0"/>
                        </a:spcAft>
                      </a:pPr>
                      <a:r>
                        <a:rPr lang="ro-RO" sz="1600" dirty="0">
                          <a:effectLst/>
                        </a:rPr>
                        <a:t>6.Efecte economice negative generate de furtuni şi vânturi intense, precum şi efectele pe care acestea le generează în ecosistemele forestiere</a:t>
                      </a:r>
                      <a:endParaRPr lang="en-GB" sz="1600" dirty="0">
                        <a:effectLst/>
                        <a:latin typeface="Times New Roman" panose="02020603050405020304" pitchFamily="18" charset="0"/>
                        <a:ea typeface="Times New Roman" panose="02020603050405020304" pitchFamily="18" charset="0"/>
                      </a:endParaRPr>
                    </a:p>
                  </a:txBody>
                  <a:tcPr marL="20333" marR="20333" marT="20333" marB="20333"/>
                </a:tc>
              </a:tr>
            </a:tbl>
          </a:graphicData>
        </a:graphic>
      </p:graphicFrame>
    </p:spTree>
    <p:extLst>
      <p:ext uri="{BB962C8B-B14F-4D97-AF65-F5344CB8AC3E}">
        <p14:creationId xmlns:p14="http://schemas.microsoft.com/office/powerpoint/2010/main" val="533557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87953" y="926701"/>
            <a:ext cx="11247530" cy="4801314"/>
          </a:xfrm>
          <a:prstGeom prst="rect">
            <a:avLst/>
          </a:prstGeom>
          <a:noFill/>
        </p:spPr>
        <p:txBody>
          <a:bodyPr wrap="square" rtlCol="0">
            <a:spAutoFit/>
          </a:bodyPr>
          <a:lstStyle/>
          <a:p>
            <a:r>
              <a:rPr lang="ro-RO" b="1" dirty="0" smtClean="0"/>
              <a:t>A2.5. Studiu </a:t>
            </a:r>
            <a:r>
              <a:rPr lang="ro-RO" b="1" dirty="0"/>
              <a:t>integrat asupra impactului potențial al fenomenelor de risc climatic asupra sectoarelor cheie vulnerabile (energetic, transporturi, resurse de apă, agricultură și dezvoltare rurală, sector forestier, turism, sisteme urbane, biodiversitate, etc.) și populației (calitatea aerului) studiu care să includă și analiza spațială pentru identificarea diferențierilor regionale ale posibilelor impacturi</a:t>
            </a:r>
            <a:endParaRPr lang="en-GB" dirty="0"/>
          </a:p>
          <a:p>
            <a:r>
              <a:rPr lang="ro-RO" dirty="0"/>
              <a:t> </a:t>
            </a:r>
            <a:endParaRPr lang="en-GB" dirty="0"/>
          </a:p>
          <a:p>
            <a:r>
              <a:rPr lang="ro-RO" b="1" dirty="0"/>
              <a:t>Raport 5. Analiza spațială pentru identificarea diferențierilor regionale ale posibilelor impacturi</a:t>
            </a:r>
            <a:endParaRPr lang="en-GB" dirty="0"/>
          </a:p>
          <a:p>
            <a:endParaRPr lang="en-GB" dirty="0"/>
          </a:p>
          <a:p>
            <a:endParaRPr lang="en-GB" dirty="0"/>
          </a:p>
          <a:p>
            <a:r>
              <a:rPr lang="en-GB" dirty="0"/>
              <a:t>1. </a:t>
            </a:r>
            <a:r>
              <a:rPr lang="en-GB" dirty="0" err="1" smtClean="0"/>
              <a:t>Introducere</a:t>
            </a:r>
            <a:endParaRPr lang="en-GB" dirty="0"/>
          </a:p>
          <a:p>
            <a:r>
              <a:rPr lang="en-GB" dirty="0"/>
              <a:t>2. </a:t>
            </a:r>
            <a:r>
              <a:rPr lang="en-GB" dirty="0" err="1"/>
              <a:t>Diferențieri</a:t>
            </a:r>
            <a:r>
              <a:rPr lang="en-GB" dirty="0"/>
              <a:t> </a:t>
            </a:r>
            <a:r>
              <a:rPr lang="en-GB" dirty="0" err="1"/>
              <a:t>regionale</a:t>
            </a:r>
            <a:r>
              <a:rPr lang="en-GB" dirty="0"/>
              <a:t> ale </a:t>
            </a:r>
            <a:r>
              <a:rPr lang="en-GB" dirty="0" err="1"/>
              <a:t>impactului</a:t>
            </a:r>
            <a:r>
              <a:rPr lang="en-GB" dirty="0"/>
              <a:t> </a:t>
            </a:r>
            <a:r>
              <a:rPr lang="en-GB" dirty="0" err="1"/>
              <a:t>potențial</a:t>
            </a:r>
            <a:r>
              <a:rPr lang="en-GB" dirty="0"/>
              <a:t> al </a:t>
            </a:r>
            <a:r>
              <a:rPr lang="en-GB" dirty="0" err="1"/>
              <a:t>fenomenelor</a:t>
            </a:r>
            <a:r>
              <a:rPr lang="en-GB" dirty="0"/>
              <a:t> de </a:t>
            </a:r>
            <a:r>
              <a:rPr lang="en-GB" dirty="0" err="1"/>
              <a:t>risc</a:t>
            </a:r>
            <a:r>
              <a:rPr lang="en-GB" dirty="0"/>
              <a:t> climatic </a:t>
            </a:r>
            <a:r>
              <a:rPr lang="en-GB" dirty="0" err="1"/>
              <a:t>în</a:t>
            </a:r>
            <a:r>
              <a:rPr lang="en-GB" dirty="0"/>
              <a:t> </a:t>
            </a:r>
            <a:r>
              <a:rPr lang="en-GB" dirty="0" err="1"/>
              <a:t>sectoarelor</a:t>
            </a:r>
            <a:r>
              <a:rPr lang="en-GB" dirty="0"/>
              <a:t> </a:t>
            </a:r>
            <a:r>
              <a:rPr lang="en-GB" dirty="0" err="1"/>
              <a:t>cheie</a:t>
            </a:r>
            <a:r>
              <a:rPr lang="en-GB" dirty="0"/>
              <a:t> </a:t>
            </a:r>
            <a:r>
              <a:rPr lang="en-GB" dirty="0" err="1" smtClean="0"/>
              <a:t>vulnerabile</a:t>
            </a:r>
            <a:endParaRPr lang="en-GB" dirty="0"/>
          </a:p>
          <a:p>
            <a:r>
              <a:rPr lang="en-GB" dirty="0"/>
              <a:t>3. </a:t>
            </a:r>
            <a:r>
              <a:rPr lang="en-GB" dirty="0" err="1"/>
              <a:t>Impactul</a:t>
            </a:r>
            <a:r>
              <a:rPr lang="en-GB" dirty="0"/>
              <a:t> </a:t>
            </a:r>
            <a:r>
              <a:rPr lang="en-GB" dirty="0" err="1"/>
              <a:t>riscurilor</a:t>
            </a:r>
            <a:r>
              <a:rPr lang="en-GB" dirty="0"/>
              <a:t> </a:t>
            </a:r>
            <a:r>
              <a:rPr lang="en-GB" dirty="0" err="1"/>
              <a:t>climatice</a:t>
            </a:r>
            <a:r>
              <a:rPr lang="en-GB" dirty="0"/>
              <a:t> </a:t>
            </a:r>
            <a:r>
              <a:rPr lang="en-GB" dirty="0" err="1"/>
              <a:t>în</a:t>
            </a:r>
            <a:r>
              <a:rPr lang="en-GB" dirty="0"/>
              <a:t> </a:t>
            </a:r>
            <a:r>
              <a:rPr lang="en-GB" dirty="0" err="1"/>
              <a:t>schimbările</a:t>
            </a:r>
            <a:r>
              <a:rPr lang="en-GB" dirty="0"/>
              <a:t> </a:t>
            </a:r>
            <a:r>
              <a:rPr lang="en-GB" dirty="0" err="1"/>
              <a:t>demografice</a:t>
            </a:r>
            <a:r>
              <a:rPr lang="en-GB" dirty="0"/>
              <a:t> din </a:t>
            </a:r>
            <a:r>
              <a:rPr lang="en-GB" dirty="0" err="1" smtClean="0"/>
              <a:t>România</a:t>
            </a:r>
            <a:endParaRPr lang="en-GB" dirty="0"/>
          </a:p>
          <a:p>
            <a:r>
              <a:rPr lang="en-GB" dirty="0"/>
              <a:t>4. </a:t>
            </a:r>
            <a:r>
              <a:rPr lang="en-GB" dirty="0" err="1"/>
              <a:t>Planificare</a:t>
            </a:r>
            <a:r>
              <a:rPr lang="en-GB" dirty="0"/>
              <a:t> </a:t>
            </a:r>
            <a:r>
              <a:rPr lang="en-GB" dirty="0" err="1" smtClean="0"/>
              <a:t>strategică</a:t>
            </a:r>
            <a:endParaRPr lang="en-GB" dirty="0"/>
          </a:p>
          <a:p>
            <a:r>
              <a:rPr lang="en-GB" dirty="0"/>
              <a:t>5. </a:t>
            </a:r>
            <a:r>
              <a:rPr lang="en-GB" dirty="0" err="1"/>
              <a:t>Economie</a:t>
            </a:r>
            <a:r>
              <a:rPr lang="en-GB" dirty="0"/>
              <a:t> </a:t>
            </a:r>
            <a:r>
              <a:rPr lang="en-GB" dirty="0" err="1" smtClean="0"/>
              <a:t>verde</a:t>
            </a:r>
            <a:endParaRPr lang="en-GB" dirty="0"/>
          </a:p>
          <a:p>
            <a:r>
              <a:rPr lang="en-GB" dirty="0"/>
              <a:t>6. </a:t>
            </a:r>
            <a:r>
              <a:rPr lang="en-GB" dirty="0" err="1"/>
              <a:t>Adaptarea</a:t>
            </a:r>
            <a:r>
              <a:rPr lang="en-GB" dirty="0"/>
              <a:t> </a:t>
            </a:r>
            <a:r>
              <a:rPr lang="en-GB" dirty="0" err="1"/>
              <a:t>și</a:t>
            </a:r>
            <a:r>
              <a:rPr lang="en-GB" dirty="0"/>
              <a:t> </a:t>
            </a:r>
            <a:r>
              <a:rPr lang="en-GB" dirty="0" err="1"/>
              <a:t>reziliența</a:t>
            </a:r>
            <a:r>
              <a:rPr lang="en-GB" dirty="0"/>
              <a:t> la </a:t>
            </a:r>
            <a:r>
              <a:rPr lang="en-GB" dirty="0" err="1"/>
              <a:t>schimbările</a:t>
            </a:r>
            <a:r>
              <a:rPr lang="en-GB" dirty="0"/>
              <a:t> </a:t>
            </a:r>
            <a:r>
              <a:rPr lang="en-GB" dirty="0" err="1"/>
              <a:t>climatice</a:t>
            </a:r>
            <a:r>
              <a:rPr lang="en-GB" dirty="0"/>
              <a:t> a </a:t>
            </a:r>
            <a:r>
              <a:rPr lang="en-GB" dirty="0" err="1"/>
              <a:t>sectoarelor</a:t>
            </a:r>
            <a:r>
              <a:rPr lang="en-GB" dirty="0"/>
              <a:t> </a:t>
            </a:r>
            <a:r>
              <a:rPr lang="en-GB" dirty="0" err="1"/>
              <a:t>cheie</a:t>
            </a:r>
            <a:r>
              <a:rPr lang="en-GB" dirty="0"/>
              <a:t> </a:t>
            </a:r>
            <a:r>
              <a:rPr lang="en-GB" dirty="0" err="1"/>
              <a:t>vulnerabile</a:t>
            </a:r>
            <a:r>
              <a:rPr lang="en-GB" dirty="0"/>
              <a:t> </a:t>
            </a:r>
            <a:r>
              <a:rPr lang="en-GB" dirty="0" err="1"/>
              <a:t>și</a:t>
            </a:r>
            <a:r>
              <a:rPr lang="en-GB" dirty="0"/>
              <a:t> </a:t>
            </a:r>
            <a:r>
              <a:rPr lang="en-GB" dirty="0" err="1"/>
              <a:t>populație</a:t>
            </a:r>
            <a:r>
              <a:rPr lang="en-GB" dirty="0"/>
              <a:t> (</a:t>
            </a:r>
            <a:r>
              <a:rPr lang="en-GB" dirty="0" err="1"/>
              <a:t>calitatea</a:t>
            </a:r>
            <a:r>
              <a:rPr lang="en-GB" dirty="0"/>
              <a:t> </a:t>
            </a:r>
            <a:r>
              <a:rPr lang="en-GB" dirty="0" err="1"/>
              <a:t>aerului</a:t>
            </a:r>
            <a:r>
              <a:rPr lang="en-GB" dirty="0" smtClean="0"/>
              <a:t>)</a:t>
            </a:r>
            <a:endParaRPr lang="en-GB" dirty="0"/>
          </a:p>
          <a:p>
            <a:r>
              <a:rPr lang="en-GB" dirty="0"/>
              <a:t>7. </a:t>
            </a:r>
            <a:r>
              <a:rPr lang="en-GB" dirty="0" err="1"/>
              <a:t>Corelații</a:t>
            </a:r>
            <a:r>
              <a:rPr lang="en-GB" dirty="0"/>
              <a:t> </a:t>
            </a:r>
            <a:r>
              <a:rPr lang="en-GB" dirty="0" err="1"/>
              <a:t>între</a:t>
            </a:r>
            <a:r>
              <a:rPr lang="en-GB" dirty="0"/>
              <a:t> </a:t>
            </a:r>
            <a:r>
              <a:rPr lang="en-GB" dirty="0" err="1"/>
              <a:t>fenomenele</a:t>
            </a:r>
            <a:r>
              <a:rPr lang="en-GB" dirty="0"/>
              <a:t> de </a:t>
            </a:r>
            <a:r>
              <a:rPr lang="en-GB" dirty="0" err="1"/>
              <a:t>risc</a:t>
            </a:r>
            <a:r>
              <a:rPr lang="en-GB" dirty="0"/>
              <a:t> climatic </a:t>
            </a:r>
            <a:r>
              <a:rPr lang="en-GB" dirty="0" err="1"/>
              <a:t>și</a:t>
            </a:r>
            <a:r>
              <a:rPr lang="en-GB" dirty="0"/>
              <a:t> </a:t>
            </a:r>
            <a:r>
              <a:rPr lang="en-GB" dirty="0" err="1"/>
              <a:t>ocuparea</a:t>
            </a:r>
            <a:r>
              <a:rPr lang="en-GB" dirty="0"/>
              <a:t> </a:t>
            </a:r>
            <a:r>
              <a:rPr lang="en-GB" dirty="0" err="1"/>
              <a:t>forței</a:t>
            </a:r>
            <a:r>
              <a:rPr lang="en-GB" dirty="0"/>
              <a:t> de </a:t>
            </a:r>
            <a:r>
              <a:rPr lang="en-GB" dirty="0" err="1"/>
              <a:t>muncă</a:t>
            </a:r>
            <a:r>
              <a:rPr lang="en-GB" dirty="0"/>
              <a:t> </a:t>
            </a:r>
            <a:r>
              <a:rPr lang="en-GB" dirty="0" err="1"/>
              <a:t>în</a:t>
            </a:r>
            <a:r>
              <a:rPr lang="en-GB" dirty="0"/>
              <a:t> </a:t>
            </a:r>
            <a:r>
              <a:rPr lang="en-GB" dirty="0" err="1"/>
              <a:t>sectoarele</a:t>
            </a:r>
            <a:r>
              <a:rPr lang="en-GB" dirty="0"/>
              <a:t> </a:t>
            </a:r>
            <a:r>
              <a:rPr lang="en-GB" dirty="0" err="1"/>
              <a:t>economice</a:t>
            </a:r>
            <a:r>
              <a:rPr lang="en-GB" dirty="0"/>
              <a:t> </a:t>
            </a:r>
            <a:r>
              <a:rPr lang="en-GB" dirty="0" err="1"/>
              <a:t>cheie</a:t>
            </a:r>
            <a:r>
              <a:rPr lang="en-GB" dirty="0"/>
              <a:t> din </a:t>
            </a:r>
            <a:r>
              <a:rPr lang="en-GB" dirty="0" err="1" smtClean="0"/>
              <a:t>România</a:t>
            </a:r>
            <a:endParaRPr lang="ro-RO" dirty="0" smtClean="0"/>
          </a:p>
          <a:p>
            <a:r>
              <a:rPr lang="en-GB" dirty="0" smtClean="0"/>
              <a:t>7.1. </a:t>
            </a:r>
            <a:r>
              <a:rPr lang="en-GB" dirty="0" err="1" smtClean="0"/>
              <a:t>Riscuri</a:t>
            </a:r>
            <a:r>
              <a:rPr lang="en-GB" dirty="0" smtClean="0"/>
              <a:t> </a:t>
            </a:r>
            <a:r>
              <a:rPr lang="en-GB" dirty="0" err="1" smtClean="0"/>
              <a:t>profesionale</a:t>
            </a:r>
            <a:r>
              <a:rPr lang="en-GB" dirty="0" smtClean="0"/>
              <a:t> </a:t>
            </a:r>
            <a:r>
              <a:rPr lang="en-GB" dirty="0" err="1" smtClean="0"/>
              <a:t>induse</a:t>
            </a:r>
            <a:r>
              <a:rPr lang="en-GB" dirty="0" smtClean="0"/>
              <a:t> de </a:t>
            </a:r>
            <a:r>
              <a:rPr lang="en-GB" dirty="0" err="1" smtClean="0"/>
              <a:t>schimbările</a:t>
            </a:r>
            <a:r>
              <a:rPr lang="en-GB" dirty="0" smtClean="0"/>
              <a:t> climatic</a:t>
            </a:r>
            <a:r>
              <a:rPr lang="ro-RO" dirty="0" smtClean="0"/>
              <a:t>e</a:t>
            </a:r>
            <a:endParaRPr lang="en-GB" dirty="0" smtClean="0"/>
          </a:p>
          <a:p>
            <a:r>
              <a:rPr lang="en-GB" dirty="0" smtClean="0"/>
              <a:t>7.2</a:t>
            </a:r>
            <a:r>
              <a:rPr lang="en-GB" dirty="0"/>
              <a:t>. </a:t>
            </a:r>
            <a:r>
              <a:rPr lang="en-GB" dirty="0" err="1"/>
              <a:t>Impactul</a:t>
            </a:r>
            <a:r>
              <a:rPr lang="en-GB" dirty="0"/>
              <a:t> </a:t>
            </a:r>
            <a:r>
              <a:rPr lang="en-GB" dirty="0" err="1"/>
              <a:t>riscurilor</a:t>
            </a:r>
            <a:r>
              <a:rPr lang="en-GB" dirty="0"/>
              <a:t> </a:t>
            </a:r>
            <a:r>
              <a:rPr lang="en-GB" dirty="0" err="1"/>
              <a:t>climatice</a:t>
            </a:r>
            <a:r>
              <a:rPr lang="en-GB" dirty="0"/>
              <a:t> </a:t>
            </a:r>
            <a:r>
              <a:rPr lang="en-GB" dirty="0" err="1"/>
              <a:t>asupra</a:t>
            </a:r>
            <a:r>
              <a:rPr lang="en-GB" dirty="0"/>
              <a:t> </a:t>
            </a:r>
            <a:r>
              <a:rPr lang="en-GB" dirty="0" err="1"/>
              <a:t>ocupării</a:t>
            </a:r>
            <a:r>
              <a:rPr lang="en-GB" dirty="0"/>
              <a:t> </a:t>
            </a:r>
            <a:r>
              <a:rPr lang="en-GB" dirty="0" err="1"/>
              <a:t>forței</a:t>
            </a:r>
            <a:r>
              <a:rPr lang="en-GB" dirty="0"/>
              <a:t> de </a:t>
            </a:r>
            <a:r>
              <a:rPr lang="en-GB" dirty="0" err="1"/>
              <a:t>muncă</a:t>
            </a:r>
            <a:r>
              <a:rPr lang="en-GB" dirty="0"/>
              <a:t> in </a:t>
            </a:r>
            <a:r>
              <a:rPr lang="en-GB" dirty="0" err="1"/>
              <a:t>sectoarele</a:t>
            </a:r>
            <a:r>
              <a:rPr lang="en-GB" dirty="0"/>
              <a:t> </a:t>
            </a:r>
            <a:r>
              <a:rPr lang="en-GB" dirty="0" err="1"/>
              <a:t>economice</a:t>
            </a:r>
            <a:r>
              <a:rPr lang="en-GB" dirty="0"/>
              <a:t> </a:t>
            </a:r>
            <a:r>
              <a:rPr lang="en-GB" dirty="0" err="1" smtClean="0"/>
              <a:t>cheie</a:t>
            </a:r>
            <a:endParaRPr lang="en-GB" dirty="0" smtClean="0"/>
          </a:p>
        </p:txBody>
      </p:sp>
      <p:sp>
        <p:nvSpPr>
          <p:cNvPr id="3" name="TextBox 2"/>
          <p:cNvSpPr txBox="1"/>
          <p:nvPr/>
        </p:nvSpPr>
        <p:spPr>
          <a:xfrm>
            <a:off x="0" y="0"/>
            <a:ext cx="12192000" cy="400110"/>
          </a:xfrm>
          <a:prstGeom prst="rect">
            <a:avLst/>
          </a:prstGeom>
          <a:solidFill>
            <a:schemeClr val="accent1">
              <a:lumMod val="50000"/>
            </a:schemeClr>
          </a:solidFill>
        </p:spPr>
        <p:txBody>
          <a:bodyPr wrap="square" rtlCol="0">
            <a:spAutoFit/>
          </a:bodyPr>
          <a:lstStyle/>
          <a:p>
            <a:pPr algn="ctr"/>
            <a:r>
              <a:rPr lang="ro-RO" sz="2000" dirty="0">
                <a:solidFill>
                  <a:schemeClr val="bg1">
                    <a:lumMod val="95000"/>
                  </a:schemeClr>
                </a:solidFill>
              </a:rPr>
              <a:t>Rezultate (fundamentare metodologică și științifică)</a:t>
            </a:r>
          </a:p>
        </p:txBody>
      </p:sp>
      <p:pic>
        <p:nvPicPr>
          <p:cNvPr id="4" name="Picture 3" descr="http://portal.meteoromania.ro/portal/avizier/Antete-2020/ANTETE%20ANM_10%20feb%202020/JPG/sigla%20ANM_%2010%20feb%20202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1"/>
            <a:ext cx="406399" cy="4063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31447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image7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18083" y="341852"/>
            <a:ext cx="6661842" cy="5611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282932" y="5895057"/>
            <a:ext cx="11743684" cy="923330"/>
          </a:xfrm>
          <a:prstGeom prst="rect">
            <a:avLst/>
          </a:prstGeom>
          <a:noFill/>
        </p:spPr>
        <p:txBody>
          <a:bodyPr wrap="square" rtlCol="0">
            <a:spAutoFit/>
          </a:bodyPr>
          <a:lstStyle/>
          <a:p>
            <a:pPr algn="ctr"/>
            <a:r>
              <a:rPr lang="ro-RO" dirty="0" smtClean="0"/>
              <a:t>Indicatorii </a:t>
            </a:r>
            <a:r>
              <a:rPr lang="en-US" dirty="0" smtClean="0"/>
              <a:t>de extreme </a:t>
            </a:r>
            <a:r>
              <a:rPr lang="en-US" dirty="0" err="1" smtClean="0"/>
              <a:t>climatice</a:t>
            </a:r>
            <a:r>
              <a:rPr lang="ro-RO" dirty="0" smtClean="0"/>
              <a:t> 1-6</a:t>
            </a:r>
            <a:r>
              <a:rPr lang="en-US" dirty="0" smtClean="0"/>
              <a:t>.</a:t>
            </a:r>
            <a:r>
              <a:rPr lang="en-US" dirty="0" smtClean="0"/>
              <a:t> </a:t>
            </a:r>
            <a:r>
              <a:rPr lang="en-US" b="1" dirty="0" smtClean="0"/>
              <a:t>D</a:t>
            </a:r>
            <a:r>
              <a:rPr lang="ro-RO" b="1" dirty="0" smtClean="0"/>
              <a:t>iferența </a:t>
            </a:r>
            <a:r>
              <a:rPr lang="ro-RO" b="1" dirty="0"/>
              <a:t>indicatorilor pentru perioada P1 (coloana 1 și 2) și perioada P2 (coloana 3 și 4) între scenariu (media multi-model) și perioada istorică (P0)</a:t>
            </a:r>
            <a:r>
              <a:rPr lang="ro-RO" dirty="0"/>
              <a:t>, astfel: </a:t>
            </a:r>
            <a:r>
              <a:rPr lang="ro-RO" dirty="0" smtClean="0"/>
              <a:t>(RCP45-HIST</a:t>
            </a:r>
            <a:r>
              <a:rPr lang="ro-RO" dirty="0"/>
              <a:t>):coloana 1 și 3; (RCP8.4-HIST): coloana 2,4. P1=2011-2040; P2=2041-2070; P0=1971-2000. P1, P2 corespund RCPs iar P0 simulării HIST</a:t>
            </a:r>
            <a:r>
              <a:rPr lang="ro-RO" dirty="0" smtClean="0"/>
              <a:t>.</a:t>
            </a:r>
            <a:endParaRPr lang="en-GB" dirty="0"/>
          </a:p>
        </p:txBody>
      </p:sp>
      <p:sp>
        <p:nvSpPr>
          <p:cNvPr id="5" name="TextBox 4"/>
          <p:cNvSpPr txBox="1"/>
          <p:nvPr/>
        </p:nvSpPr>
        <p:spPr>
          <a:xfrm>
            <a:off x="0" y="0"/>
            <a:ext cx="12192000" cy="400110"/>
          </a:xfrm>
          <a:prstGeom prst="rect">
            <a:avLst/>
          </a:prstGeom>
          <a:solidFill>
            <a:schemeClr val="accent1">
              <a:lumMod val="50000"/>
            </a:schemeClr>
          </a:solidFill>
        </p:spPr>
        <p:txBody>
          <a:bodyPr wrap="square" rtlCol="0">
            <a:spAutoFit/>
          </a:bodyPr>
          <a:lstStyle/>
          <a:p>
            <a:pPr algn="ctr"/>
            <a:r>
              <a:rPr lang="ro-RO" sz="2000" dirty="0">
                <a:solidFill>
                  <a:schemeClr val="bg1">
                    <a:lumMod val="95000"/>
                  </a:schemeClr>
                </a:solidFill>
              </a:rPr>
              <a:t>Rezultate (fundamentare metodologică și științifică)</a:t>
            </a:r>
          </a:p>
        </p:txBody>
      </p:sp>
      <p:pic>
        <p:nvPicPr>
          <p:cNvPr id="6" name="Picture 5" descr="http://portal.meteoromania.ro/portal/avizier/Antete-2020/ANTETE%20ANM_10%20feb%202020/JPG/sigla%20ANM_%2010%20feb%20202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1"/>
            <a:ext cx="406399" cy="4063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12665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12192000" cy="400110"/>
          </a:xfrm>
          <a:prstGeom prst="rect">
            <a:avLst/>
          </a:prstGeom>
          <a:solidFill>
            <a:schemeClr val="accent1">
              <a:lumMod val="50000"/>
            </a:schemeClr>
          </a:solidFill>
        </p:spPr>
        <p:txBody>
          <a:bodyPr wrap="square" rtlCol="0">
            <a:spAutoFit/>
          </a:bodyPr>
          <a:lstStyle/>
          <a:p>
            <a:pPr algn="ctr"/>
            <a:r>
              <a:rPr lang="ro-RO" sz="2000" dirty="0">
                <a:solidFill>
                  <a:schemeClr val="bg1">
                    <a:lumMod val="95000"/>
                  </a:schemeClr>
                </a:solidFill>
              </a:rPr>
              <a:t>Rezultate (fundamentare metodologică și științifică)</a:t>
            </a:r>
          </a:p>
        </p:txBody>
      </p:sp>
      <p:sp>
        <p:nvSpPr>
          <p:cNvPr id="3" name="TextBox 2"/>
          <p:cNvSpPr txBox="1"/>
          <p:nvPr/>
        </p:nvSpPr>
        <p:spPr>
          <a:xfrm>
            <a:off x="1422400" y="400110"/>
            <a:ext cx="2165035" cy="369332"/>
          </a:xfrm>
          <a:prstGeom prst="rect">
            <a:avLst/>
          </a:prstGeom>
          <a:noFill/>
        </p:spPr>
        <p:txBody>
          <a:bodyPr wrap="square" rtlCol="0">
            <a:spAutoFit/>
          </a:bodyPr>
          <a:lstStyle/>
          <a:p>
            <a:r>
              <a:rPr lang="ro-RO" b="1" dirty="0" smtClean="0"/>
              <a:t>Măsuri de adaptare</a:t>
            </a:r>
            <a:endParaRPr lang="en-GB" b="1" dirty="0"/>
          </a:p>
        </p:txBody>
      </p:sp>
      <p:pic>
        <p:nvPicPr>
          <p:cNvPr id="5" name="Picture 4" descr="http://portal.meteoromania.ro/portal/avizier/Antete-2020/ANTETE%20ANM_10%20feb%202020/JPG/sigla%20ANM_%2010%20feb%20202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1"/>
            <a:ext cx="406399" cy="40639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Table 5"/>
          <p:cNvGraphicFramePr>
            <a:graphicFrameLocks noGrp="1"/>
          </p:cNvGraphicFramePr>
          <p:nvPr>
            <p:extLst>
              <p:ext uri="{D42A27DB-BD31-4B8C-83A1-F6EECF244321}">
                <p14:modId xmlns:p14="http://schemas.microsoft.com/office/powerpoint/2010/main" val="3362327266"/>
              </p:ext>
            </p:extLst>
          </p:nvPr>
        </p:nvGraphicFramePr>
        <p:xfrm>
          <a:off x="690034" y="769442"/>
          <a:ext cx="10811932" cy="47288856"/>
        </p:xfrm>
        <a:graphic>
          <a:graphicData uri="http://schemas.openxmlformats.org/drawingml/2006/table">
            <a:tbl>
              <a:tblPr bandRow="1">
                <a:tableStyleId>{5C22544A-7EE6-4342-B048-85BDC9FD1C3A}</a:tableStyleId>
              </a:tblPr>
              <a:tblGrid>
                <a:gridCol w="6096071"/>
                <a:gridCol w="407161"/>
                <a:gridCol w="531425"/>
                <a:gridCol w="849391"/>
                <a:gridCol w="407161"/>
                <a:gridCol w="412998"/>
                <a:gridCol w="681344"/>
                <a:gridCol w="535175"/>
                <a:gridCol w="891206"/>
              </a:tblGrid>
              <a:tr h="196219">
                <a:tc>
                  <a:txBody>
                    <a:bodyPr/>
                    <a:lstStyle/>
                    <a:p>
                      <a:pPr algn="ctr">
                        <a:lnSpc>
                          <a:spcPct val="107000"/>
                        </a:lnSpc>
                        <a:spcAft>
                          <a:spcPts val="0"/>
                        </a:spcAft>
                      </a:pPr>
                      <a:r>
                        <a:rPr lang="ro-RO" sz="1200" b="1" i="1" dirty="0">
                          <a:effectLst/>
                        </a:rPr>
                        <a:t>Sectoare economice</a:t>
                      </a:r>
                      <a:endParaRPr lang="en-GB" sz="1600" b="1" i="1" dirty="0">
                        <a:effectLst/>
                        <a:latin typeface="Calibri" panose="020F0502020204030204" pitchFamily="34" charset="0"/>
                        <a:ea typeface="Calibri" panose="020F0502020204030204" pitchFamily="34" charset="0"/>
                      </a:endParaRPr>
                    </a:p>
                  </a:txBody>
                  <a:tcPr marL="16767" marR="16767" marT="0" marB="0"/>
                </a:tc>
                <a:tc gridSpan="8">
                  <a:txBody>
                    <a:bodyPr/>
                    <a:lstStyle/>
                    <a:p>
                      <a:pPr algn="ctr">
                        <a:lnSpc>
                          <a:spcPct val="107000"/>
                        </a:lnSpc>
                        <a:spcAft>
                          <a:spcPts val="0"/>
                        </a:spcAft>
                      </a:pPr>
                      <a:r>
                        <a:rPr lang="ro-RO" sz="1200" b="1" i="1" dirty="0">
                          <a:effectLst/>
                        </a:rPr>
                        <a:t>Regiuni de Dezvoltare </a:t>
                      </a:r>
                      <a:endParaRPr lang="en-GB" sz="1600" b="1" i="1" dirty="0">
                        <a:effectLst/>
                        <a:latin typeface="Calibri" panose="020F0502020204030204" pitchFamily="34" charset="0"/>
                        <a:ea typeface="Calibri" panose="020F0502020204030204" pitchFamily="34" charset="0"/>
                      </a:endParaRPr>
                    </a:p>
                  </a:txBody>
                  <a:tcPr marL="16767" marR="16767" marT="0" marB="0" anchor="ct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r>
              <a:tr h="784877">
                <a:tc>
                  <a:txBody>
                    <a:bodyPr/>
                    <a:lstStyle/>
                    <a:p>
                      <a:pPr algn="ctr">
                        <a:lnSpc>
                          <a:spcPct val="107000"/>
                        </a:lnSpc>
                        <a:spcAft>
                          <a:spcPts val="0"/>
                        </a:spcAft>
                      </a:pPr>
                      <a:r>
                        <a:rPr lang="ro-RO" sz="1200" b="1" dirty="0">
                          <a:effectLst/>
                        </a:rPr>
                        <a:t>Energetic</a:t>
                      </a:r>
                      <a:endParaRPr lang="en-GB" sz="1600" b="1" dirty="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b="1" dirty="0">
                          <a:effectLst/>
                        </a:rPr>
                        <a:t>Nord-Est</a:t>
                      </a:r>
                      <a:endParaRPr lang="en-GB" sz="1600" b="1" dirty="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b="1" dirty="0">
                          <a:effectLst/>
                        </a:rPr>
                        <a:t>Sud-Est</a:t>
                      </a:r>
                      <a:endParaRPr lang="en-GB" sz="1600" b="1" dirty="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b="1">
                          <a:effectLst/>
                        </a:rPr>
                        <a:t>Sud Muntenia</a:t>
                      </a:r>
                      <a:endParaRPr lang="en-GB" sz="1600" b="1">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b="1" dirty="0">
                          <a:effectLst/>
                        </a:rPr>
                        <a:t>Sud-Vest Oltenia</a:t>
                      </a:r>
                      <a:endParaRPr lang="en-GB" sz="1600" b="1" dirty="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b="1">
                          <a:effectLst/>
                        </a:rPr>
                        <a:t>Vest</a:t>
                      </a:r>
                      <a:endParaRPr lang="en-GB" sz="1600" b="1">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b="1" dirty="0">
                          <a:effectLst/>
                        </a:rPr>
                        <a:t>Nord-Vest</a:t>
                      </a:r>
                      <a:endParaRPr lang="en-GB" sz="1600" b="1" dirty="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b="1" dirty="0">
                          <a:effectLst/>
                        </a:rPr>
                        <a:t>Centru</a:t>
                      </a:r>
                      <a:endParaRPr lang="en-GB" sz="1600" b="1" dirty="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b="1" dirty="0">
                          <a:effectLst/>
                        </a:rPr>
                        <a:t>Bucuresti-Ilfov</a:t>
                      </a:r>
                      <a:endParaRPr lang="en-GB" sz="1600" b="1" dirty="0">
                        <a:effectLst/>
                        <a:latin typeface="Calibri" panose="020F0502020204030204" pitchFamily="34" charset="0"/>
                        <a:ea typeface="Calibri" panose="020F0502020204030204" pitchFamily="34" charset="0"/>
                      </a:endParaRPr>
                    </a:p>
                  </a:txBody>
                  <a:tcPr marL="16767" marR="16767" marT="0" marB="0" anchor="ctr"/>
                </a:tc>
              </a:tr>
              <a:tr h="392439">
                <a:tc>
                  <a:txBody>
                    <a:bodyPr/>
                    <a:lstStyle/>
                    <a:p>
                      <a:pPr>
                        <a:lnSpc>
                          <a:spcPct val="107000"/>
                        </a:lnSpc>
                        <a:spcAft>
                          <a:spcPts val="0"/>
                        </a:spcAft>
                      </a:pPr>
                      <a:r>
                        <a:rPr lang="ro-RO" sz="1200" dirty="0">
                          <a:effectLst/>
                        </a:rPr>
                        <a:t>Eliminarea treptata a surselor de producere a energiei electrice pe baza de carbune / Cresterea gradului de absorbtie GES</a:t>
                      </a:r>
                      <a:endParaRPr lang="en-GB" sz="1600" dirty="0">
                        <a:effectLst/>
                        <a:latin typeface="Calibri" panose="020F0502020204030204" pitchFamily="34" charset="0"/>
                        <a:ea typeface="Calibri" panose="020F0502020204030204" pitchFamily="34" charset="0"/>
                      </a:endParaRPr>
                    </a:p>
                  </a:txBody>
                  <a:tcPr marL="16767" marR="16767" marT="0" marB="0"/>
                </a:tc>
                <a:tc>
                  <a:txBody>
                    <a:bodyPr/>
                    <a:lstStyle/>
                    <a:p>
                      <a:pPr algn="ctr">
                        <a:lnSpc>
                          <a:spcPct val="107000"/>
                        </a:lnSpc>
                        <a:spcAft>
                          <a:spcPts val="0"/>
                        </a:spcAft>
                      </a:pPr>
                      <a:r>
                        <a:rPr lang="ro-RO" sz="1200">
                          <a:effectLst/>
                        </a:rPr>
                        <a:t>5</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0</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0</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5</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5</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0</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0</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dirty="0">
                          <a:effectLst/>
                        </a:rPr>
                        <a:t>0</a:t>
                      </a:r>
                      <a:endParaRPr lang="en-GB" sz="1600" dirty="0">
                        <a:effectLst/>
                        <a:latin typeface="Calibri" panose="020F0502020204030204" pitchFamily="34" charset="0"/>
                        <a:ea typeface="Calibri" panose="020F0502020204030204" pitchFamily="34" charset="0"/>
                      </a:endParaRPr>
                    </a:p>
                  </a:txBody>
                  <a:tcPr marL="16767" marR="16767" marT="0" marB="0" anchor="ctr"/>
                </a:tc>
              </a:tr>
              <a:tr h="196219">
                <a:tc>
                  <a:txBody>
                    <a:bodyPr/>
                    <a:lstStyle/>
                    <a:p>
                      <a:pPr>
                        <a:lnSpc>
                          <a:spcPct val="107000"/>
                        </a:lnSpc>
                        <a:spcAft>
                          <a:spcPts val="0"/>
                        </a:spcAft>
                      </a:pPr>
                      <a:r>
                        <a:rPr lang="ro-RO" sz="1200" dirty="0">
                          <a:effectLst/>
                        </a:rPr>
                        <a:t>Reducerea GES prin cresterea utilizarii energiei din surse regenerabile in transport</a:t>
                      </a:r>
                      <a:endParaRPr lang="en-GB" sz="1600" dirty="0">
                        <a:effectLst/>
                        <a:latin typeface="Calibri" panose="020F0502020204030204" pitchFamily="34" charset="0"/>
                        <a:ea typeface="Calibri" panose="020F0502020204030204" pitchFamily="34" charset="0"/>
                      </a:endParaRPr>
                    </a:p>
                  </a:txBody>
                  <a:tcPr marL="16767" marR="16767" marT="0" marB="0"/>
                </a:tc>
                <a:tc>
                  <a:txBody>
                    <a:bodyPr/>
                    <a:lstStyle/>
                    <a:p>
                      <a:pPr algn="ctr">
                        <a:lnSpc>
                          <a:spcPct val="107000"/>
                        </a:lnSpc>
                        <a:spcAft>
                          <a:spcPts val="0"/>
                        </a:spcAft>
                      </a:pPr>
                      <a:r>
                        <a:rPr lang="ro-RO" sz="1200">
                          <a:effectLst/>
                        </a:rPr>
                        <a:t>5</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5</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5</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5</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5</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5</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5</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5</a:t>
                      </a:r>
                      <a:endParaRPr lang="en-GB" sz="1600">
                        <a:effectLst/>
                        <a:latin typeface="Calibri" panose="020F0502020204030204" pitchFamily="34" charset="0"/>
                        <a:ea typeface="Calibri" panose="020F0502020204030204" pitchFamily="34" charset="0"/>
                      </a:endParaRPr>
                    </a:p>
                  </a:txBody>
                  <a:tcPr marL="16767" marR="16767" marT="0" marB="0" anchor="ctr"/>
                </a:tc>
              </a:tr>
              <a:tr h="392439">
                <a:tc>
                  <a:txBody>
                    <a:bodyPr/>
                    <a:lstStyle/>
                    <a:p>
                      <a:pPr>
                        <a:lnSpc>
                          <a:spcPct val="107000"/>
                        </a:lnSpc>
                        <a:spcAft>
                          <a:spcPts val="0"/>
                        </a:spcAft>
                      </a:pPr>
                      <a:r>
                        <a:rPr lang="ro-RO" sz="1200">
                          <a:effectLst/>
                        </a:rPr>
                        <a:t>Dezvoltarea unităților de producere a energiei electrice pe bază de surse regenerabile - fotovoltaice</a:t>
                      </a:r>
                      <a:endParaRPr lang="en-GB" sz="1600">
                        <a:effectLst/>
                        <a:latin typeface="Calibri" panose="020F0502020204030204" pitchFamily="34" charset="0"/>
                        <a:ea typeface="Calibri" panose="020F0502020204030204" pitchFamily="34" charset="0"/>
                      </a:endParaRPr>
                    </a:p>
                  </a:txBody>
                  <a:tcPr marL="16767" marR="16767" marT="0" marB="0"/>
                </a:tc>
                <a:tc>
                  <a:txBody>
                    <a:bodyPr/>
                    <a:lstStyle/>
                    <a:p>
                      <a:pPr algn="ctr">
                        <a:lnSpc>
                          <a:spcPct val="107000"/>
                        </a:lnSpc>
                        <a:spcAft>
                          <a:spcPts val="0"/>
                        </a:spcAft>
                      </a:pPr>
                      <a:r>
                        <a:rPr lang="ro-RO" sz="1200">
                          <a:effectLst/>
                        </a:rPr>
                        <a:t>0</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5</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5</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5</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5</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0</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4</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4</a:t>
                      </a:r>
                      <a:endParaRPr lang="en-GB" sz="1600">
                        <a:effectLst/>
                        <a:latin typeface="Calibri" panose="020F0502020204030204" pitchFamily="34" charset="0"/>
                        <a:ea typeface="Calibri" panose="020F0502020204030204" pitchFamily="34" charset="0"/>
                      </a:endParaRPr>
                    </a:p>
                  </a:txBody>
                  <a:tcPr marL="16767" marR="16767" marT="0" marB="0" anchor="ctr"/>
                </a:tc>
              </a:tr>
              <a:tr h="392439">
                <a:tc>
                  <a:txBody>
                    <a:bodyPr/>
                    <a:lstStyle/>
                    <a:p>
                      <a:pPr>
                        <a:lnSpc>
                          <a:spcPct val="107000"/>
                        </a:lnSpc>
                        <a:spcAft>
                          <a:spcPts val="0"/>
                        </a:spcAft>
                      </a:pPr>
                      <a:r>
                        <a:rPr lang="ro-RO" sz="1200">
                          <a:effectLst/>
                        </a:rPr>
                        <a:t>Dezvoltarea unităților de producere a energiei electrice pe bază de surse regenerabile - eoliene</a:t>
                      </a:r>
                      <a:endParaRPr lang="en-GB" sz="1600">
                        <a:effectLst/>
                        <a:latin typeface="Calibri" panose="020F0502020204030204" pitchFamily="34" charset="0"/>
                        <a:ea typeface="Calibri" panose="020F0502020204030204" pitchFamily="34" charset="0"/>
                      </a:endParaRPr>
                    </a:p>
                  </a:txBody>
                  <a:tcPr marL="16767" marR="16767" marT="0" marB="0"/>
                </a:tc>
                <a:tc>
                  <a:txBody>
                    <a:bodyPr/>
                    <a:lstStyle/>
                    <a:p>
                      <a:pPr algn="ctr">
                        <a:lnSpc>
                          <a:spcPct val="107000"/>
                        </a:lnSpc>
                        <a:spcAft>
                          <a:spcPts val="0"/>
                        </a:spcAft>
                      </a:pPr>
                      <a:r>
                        <a:rPr lang="ro-RO" sz="1200">
                          <a:effectLst/>
                        </a:rPr>
                        <a:t>5</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5</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4</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5</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4</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0</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0</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0</a:t>
                      </a:r>
                      <a:endParaRPr lang="en-GB" sz="1600">
                        <a:effectLst/>
                        <a:latin typeface="Calibri" panose="020F0502020204030204" pitchFamily="34" charset="0"/>
                        <a:ea typeface="Calibri" panose="020F0502020204030204" pitchFamily="34" charset="0"/>
                      </a:endParaRPr>
                    </a:p>
                  </a:txBody>
                  <a:tcPr marL="16767" marR="16767" marT="0" marB="0" anchor="ctr"/>
                </a:tc>
              </a:tr>
              <a:tr h="196219">
                <a:tc>
                  <a:txBody>
                    <a:bodyPr/>
                    <a:lstStyle/>
                    <a:p>
                      <a:pPr>
                        <a:lnSpc>
                          <a:spcPct val="107000"/>
                        </a:lnSpc>
                        <a:spcAft>
                          <a:spcPts val="0"/>
                        </a:spcAft>
                      </a:pPr>
                      <a:r>
                        <a:rPr lang="ro-RO" sz="1200" dirty="0">
                          <a:effectLst/>
                        </a:rPr>
                        <a:t>Dezvoltarea surselor de stocare (pentru asigurarea rezervelor in sistemul electroenergetic)</a:t>
                      </a:r>
                      <a:endParaRPr lang="en-GB" sz="1600" dirty="0">
                        <a:effectLst/>
                        <a:latin typeface="Calibri" panose="020F0502020204030204" pitchFamily="34" charset="0"/>
                        <a:ea typeface="Calibri" panose="020F0502020204030204" pitchFamily="34" charset="0"/>
                      </a:endParaRPr>
                    </a:p>
                  </a:txBody>
                  <a:tcPr marL="16767" marR="16767" marT="0" marB="0"/>
                </a:tc>
                <a:tc>
                  <a:txBody>
                    <a:bodyPr/>
                    <a:lstStyle/>
                    <a:p>
                      <a:pPr algn="ctr">
                        <a:lnSpc>
                          <a:spcPct val="107000"/>
                        </a:lnSpc>
                        <a:spcAft>
                          <a:spcPts val="0"/>
                        </a:spcAft>
                      </a:pPr>
                      <a:r>
                        <a:rPr lang="ro-RO" sz="1200">
                          <a:effectLst/>
                        </a:rPr>
                        <a:t>5</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5</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5</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5</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5</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5</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5</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5</a:t>
                      </a:r>
                      <a:endParaRPr lang="en-GB" sz="1600">
                        <a:effectLst/>
                        <a:latin typeface="Calibri" panose="020F0502020204030204" pitchFamily="34" charset="0"/>
                        <a:ea typeface="Calibri" panose="020F0502020204030204" pitchFamily="34" charset="0"/>
                      </a:endParaRPr>
                    </a:p>
                  </a:txBody>
                  <a:tcPr marL="16767" marR="16767" marT="0" marB="0" anchor="ctr"/>
                </a:tc>
              </a:tr>
              <a:tr h="196219">
                <a:tc>
                  <a:txBody>
                    <a:bodyPr/>
                    <a:lstStyle/>
                    <a:p>
                      <a:pPr>
                        <a:lnSpc>
                          <a:spcPct val="107000"/>
                        </a:lnSpc>
                        <a:spcAft>
                          <a:spcPts val="0"/>
                        </a:spcAft>
                      </a:pPr>
                      <a:r>
                        <a:rPr lang="ro-RO" sz="1200">
                          <a:effectLst/>
                        </a:rPr>
                        <a:t>Cresterea performantei energetice a cladirilor (reabilitarea termica a cladirilor existente)</a:t>
                      </a:r>
                      <a:endParaRPr lang="en-GB" sz="1600">
                        <a:effectLst/>
                        <a:latin typeface="Calibri" panose="020F0502020204030204" pitchFamily="34" charset="0"/>
                        <a:ea typeface="Calibri" panose="020F0502020204030204" pitchFamily="34" charset="0"/>
                      </a:endParaRPr>
                    </a:p>
                  </a:txBody>
                  <a:tcPr marL="16767" marR="16767" marT="0" marB="0"/>
                </a:tc>
                <a:tc>
                  <a:txBody>
                    <a:bodyPr/>
                    <a:lstStyle/>
                    <a:p>
                      <a:pPr algn="ctr">
                        <a:lnSpc>
                          <a:spcPct val="107000"/>
                        </a:lnSpc>
                        <a:spcAft>
                          <a:spcPts val="0"/>
                        </a:spcAft>
                      </a:pPr>
                      <a:r>
                        <a:rPr lang="ro-RO" sz="1200">
                          <a:effectLst/>
                        </a:rPr>
                        <a:t>5</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5</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5</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5</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5</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5</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5</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dirty="0">
                          <a:effectLst/>
                        </a:rPr>
                        <a:t>5</a:t>
                      </a:r>
                      <a:endParaRPr lang="en-GB" sz="1600" dirty="0">
                        <a:effectLst/>
                        <a:latin typeface="Calibri" panose="020F0502020204030204" pitchFamily="34" charset="0"/>
                        <a:ea typeface="Calibri" panose="020F0502020204030204" pitchFamily="34" charset="0"/>
                      </a:endParaRPr>
                    </a:p>
                  </a:txBody>
                  <a:tcPr marL="16767" marR="16767" marT="0" marB="0" anchor="ctr"/>
                </a:tc>
              </a:tr>
              <a:tr h="392439">
                <a:tc>
                  <a:txBody>
                    <a:bodyPr/>
                    <a:lstStyle/>
                    <a:p>
                      <a:pPr>
                        <a:lnSpc>
                          <a:spcPct val="107000"/>
                        </a:lnSpc>
                        <a:spcAft>
                          <a:spcPts val="0"/>
                        </a:spcAft>
                      </a:pPr>
                      <a:r>
                        <a:rPr lang="ro-RO" sz="1200" dirty="0">
                          <a:effectLst/>
                        </a:rPr>
                        <a:t>Cresterea eficientei utilizarii energiei electrice pe tot lantul producere - transport - distributie</a:t>
                      </a:r>
                      <a:endParaRPr lang="en-GB" sz="1600" dirty="0">
                        <a:effectLst/>
                        <a:latin typeface="Calibri" panose="020F0502020204030204" pitchFamily="34" charset="0"/>
                        <a:ea typeface="Calibri" panose="020F0502020204030204" pitchFamily="34" charset="0"/>
                      </a:endParaRPr>
                    </a:p>
                  </a:txBody>
                  <a:tcPr marL="16767" marR="16767" marT="0" marB="0"/>
                </a:tc>
                <a:tc>
                  <a:txBody>
                    <a:bodyPr/>
                    <a:lstStyle/>
                    <a:p>
                      <a:pPr algn="ctr">
                        <a:lnSpc>
                          <a:spcPct val="107000"/>
                        </a:lnSpc>
                        <a:spcAft>
                          <a:spcPts val="0"/>
                        </a:spcAft>
                      </a:pPr>
                      <a:r>
                        <a:rPr lang="ro-RO" sz="1200">
                          <a:effectLst/>
                        </a:rPr>
                        <a:t>5</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5</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5</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5</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dirty="0">
                          <a:effectLst/>
                        </a:rPr>
                        <a:t>5</a:t>
                      </a:r>
                      <a:endParaRPr lang="en-GB" sz="1600" dirty="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5</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5</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5</a:t>
                      </a:r>
                      <a:endParaRPr lang="en-GB" sz="1600">
                        <a:effectLst/>
                        <a:latin typeface="Calibri" panose="020F0502020204030204" pitchFamily="34" charset="0"/>
                        <a:ea typeface="Calibri" panose="020F0502020204030204" pitchFamily="34" charset="0"/>
                      </a:endParaRPr>
                    </a:p>
                  </a:txBody>
                  <a:tcPr marL="16767" marR="16767" marT="0" marB="0" anchor="ctr"/>
                </a:tc>
              </a:tr>
              <a:tr h="196219">
                <a:tc>
                  <a:txBody>
                    <a:bodyPr/>
                    <a:lstStyle/>
                    <a:p>
                      <a:pPr>
                        <a:lnSpc>
                          <a:spcPct val="107000"/>
                        </a:lnSpc>
                        <a:spcAft>
                          <a:spcPts val="0"/>
                        </a:spcAft>
                      </a:pPr>
                      <a:r>
                        <a:rPr lang="ro-RO" sz="1200" dirty="0">
                          <a:effectLst/>
                        </a:rPr>
                        <a:t>Indroducerea combustibililor altenativi - hidrogen</a:t>
                      </a:r>
                      <a:endParaRPr lang="en-GB" sz="1600" dirty="0">
                        <a:effectLst/>
                        <a:latin typeface="Calibri" panose="020F0502020204030204" pitchFamily="34" charset="0"/>
                        <a:ea typeface="Calibri" panose="020F0502020204030204" pitchFamily="34" charset="0"/>
                      </a:endParaRPr>
                    </a:p>
                  </a:txBody>
                  <a:tcPr marL="16767" marR="16767" marT="0" marB="0"/>
                </a:tc>
                <a:tc>
                  <a:txBody>
                    <a:bodyPr/>
                    <a:lstStyle/>
                    <a:p>
                      <a:pPr algn="ctr">
                        <a:lnSpc>
                          <a:spcPct val="107000"/>
                        </a:lnSpc>
                        <a:spcAft>
                          <a:spcPts val="0"/>
                        </a:spcAft>
                      </a:pPr>
                      <a:r>
                        <a:rPr lang="ro-RO" sz="1200">
                          <a:effectLst/>
                        </a:rPr>
                        <a:t>0</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0</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0</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5</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5</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0</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0</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0</a:t>
                      </a:r>
                      <a:endParaRPr lang="en-GB" sz="1600">
                        <a:effectLst/>
                        <a:latin typeface="Calibri" panose="020F0502020204030204" pitchFamily="34" charset="0"/>
                        <a:ea typeface="Calibri" panose="020F0502020204030204" pitchFamily="34" charset="0"/>
                      </a:endParaRPr>
                    </a:p>
                  </a:txBody>
                  <a:tcPr marL="16767" marR="16767" marT="0" marB="0" anchor="ctr"/>
                </a:tc>
              </a:tr>
              <a:tr h="196219">
                <a:tc>
                  <a:txBody>
                    <a:bodyPr/>
                    <a:lstStyle/>
                    <a:p>
                      <a:pPr>
                        <a:lnSpc>
                          <a:spcPct val="107000"/>
                        </a:lnSpc>
                        <a:spcAft>
                          <a:spcPts val="0"/>
                        </a:spcAft>
                      </a:pPr>
                      <a:r>
                        <a:rPr lang="ro-RO" sz="1200">
                          <a:effectLst/>
                        </a:rPr>
                        <a:t>Construirea Reactoarelor Nucleare nr.3 si 4</a:t>
                      </a:r>
                      <a:endParaRPr lang="en-GB" sz="1600">
                        <a:effectLst/>
                        <a:latin typeface="Calibri" panose="020F0502020204030204" pitchFamily="34" charset="0"/>
                        <a:ea typeface="Calibri" panose="020F0502020204030204" pitchFamily="34" charset="0"/>
                      </a:endParaRPr>
                    </a:p>
                  </a:txBody>
                  <a:tcPr marL="16767" marR="16767" marT="0" marB="0"/>
                </a:tc>
                <a:tc>
                  <a:txBody>
                    <a:bodyPr/>
                    <a:lstStyle/>
                    <a:p>
                      <a:pPr algn="ctr">
                        <a:lnSpc>
                          <a:spcPct val="107000"/>
                        </a:lnSpc>
                        <a:spcAft>
                          <a:spcPts val="0"/>
                        </a:spcAft>
                      </a:pPr>
                      <a:r>
                        <a:rPr lang="ro-RO" sz="1200">
                          <a:effectLst/>
                        </a:rPr>
                        <a:t>0</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5</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0</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0</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0</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0</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0</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0</a:t>
                      </a:r>
                      <a:endParaRPr lang="en-GB" sz="1600">
                        <a:effectLst/>
                        <a:latin typeface="Calibri" panose="020F0502020204030204" pitchFamily="34" charset="0"/>
                        <a:ea typeface="Calibri" panose="020F0502020204030204" pitchFamily="34" charset="0"/>
                      </a:endParaRPr>
                    </a:p>
                  </a:txBody>
                  <a:tcPr marL="16767" marR="16767" marT="0" marB="0" anchor="ctr"/>
                </a:tc>
              </a:tr>
              <a:tr h="196219">
                <a:tc>
                  <a:txBody>
                    <a:bodyPr/>
                    <a:lstStyle/>
                    <a:p>
                      <a:pPr>
                        <a:lnSpc>
                          <a:spcPct val="107000"/>
                        </a:lnSpc>
                        <a:spcAft>
                          <a:spcPts val="0"/>
                        </a:spcAft>
                      </a:pPr>
                      <a:r>
                        <a:rPr lang="ro-RO" sz="1200" dirty="0">
                          <a:effectLst/>
                        </a:rPr>
                        <a:t>Dezvoltarea sistemelor centralizate de incalzire si racire - pe baza de surse regenerabile</a:t>
                      </a:r>
                      <a:endParaRPr lang="en-GB" sz="1600" dirty="0">
                        <a:effectLst/>
                        <a:latin typeface="Calibri" panose="020F0502020204030204" pitchFamily="34" charset="0"/>
                        <a:ea typeface="Calibri" panose="020F0502020204030204" pitchFamily="34" charset="0"/>
                      </a:endParaRPr>
                    </a:p>
                  </a:txBody>
                  <a:tcPr marL="16767" marR="16767" marT="0" marB="0"/>
                </a:tc>
                <a:tc>
                  <a:txBody>
                    <a:bodyPr/>
                    <a:lstStyle/>
                    <a:p>
                      <a:pPr algn="ctr">
                        <a:lnSpc>
                          <a:spcPct val="107000"/>
                        </a:lnSpc>
                        <a:spcAft>
                          <a:spcPts val="0"/>
                        </a:spcAft>
                      </a:pPr>
                      <a:r>
                        <a:rPr lang="ro-RO" sz="1200">
                          <a:effectLst/>
                        </a:rPr>
                        <a:t>5</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5</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5</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5</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5</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5</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5</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5</a:t>
                      </a:r>
                      <a:endParaRPr lang="en-GB" sz="1600">
                        <a:effectLst/>
                        <a:latin typeface="Calibri" panose="020F0502020204030204" pitchFamily="34" charset="0"/>
                        <a:ea typeface="Calibri" panose="020F0502020204030204" pitchFamily="34" charset="0"/>
                      </a:endParaRPr>
                    </a:p>
                  </a:txBody>
                  <a:tcPr marL="16767" marR="16767" marT="0" marB="0" anchor="ctr"/>
                </a:tc>
              </a:tr>
              <a:tr h="196219">
                <a:tc>
                  <a:txBody>
                    <a:bodyPr/>
                    <a:lstStyle/>
                    <a:p>
                      <a:pPr>
                        <a:lnSpc>
                          <a:spcPct val="107000"/>
                        </a:lnSpc>
                        <a:spcAft>
                          <a:spcPts val="0"/>
                        </a:spcAft>
                      </a:pPr>
                      <a:r>
                        <a:rPr lang="ro-RO" sz="1200" dirty="0">
                          <a:effectLst/>
                        </a:rPr>
                        <a:t>Activitati de cercetare - inovare pentru digitalizarea sistemului energetic national</a:t>
                      </a:r>
                      <a:endParaRPr lang="en-GB" sz="1600" dirty="0">
                        <a:effectLst/>
                        <a:latin typeface="Calibri" panose="020F0502020204030204" pitchFamily="34" charset="0"/>
                        <a:ea typeface="Calibri" panose="020F0502020204030204" pitchFamily="34" charset="0"/>
                      </a:endParaRPr>
                    </a:p>
                  </a:txBody>
                  <a:tcPr marL="16767" marR="16767" marT="0" marB="0"/>
                </a:tc>
                <a:tc>
                  <a:txBody>
                    <a:bodyPr/>
                    <a:lstStyle/>
                    <a:p>
                      <a:pPr algn="ctr">
                        <a:lnSpc>
                          <a:spcPct val="107000"/>
                        </a:lnSpc>
                        <a:spcAft>
                          <a:spcPts val="0"/>
                        </a:spcAft>
                      </a:pPr>
                      <a:r>
                        <a:rPr lang="ro-RO" sz="1200">
                          <a:effectLst/>
                        </a:rPr>
                        <a:t>5</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5</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5</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5</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5</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5</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5</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5</a:t>
                      </a:r>
                      <a:endParaRPr lang="en-GB" sz="1600">
                        <a:effectLst/>
                        <a:latin typeface="Calibri" panose="020F0502020204030204" pitchFamily="34" charset="0"/>
                        <a:ea typeface="Calibri" panose="020F0502020204030204" pitchFamily="34" charset="0"/>
                      </a:endParaRPr>
                    </a:p>
                  </a:txBody>
                  <a:tcPr marL="16767" marR="16767" marT="0" marB="0" anchor="ctr"/>
                </a:tc>
              </a:tr>
              <a:tr h="196219">
                <a:tc>
                  <a:txBody>
                    <a:bodyPr/>
                    <a:lstStyle/>
                    <a:p>
                      <a:pPr algn="ctr">
                        <a:lnSpc>
                          <a:spcPct val="107000"/>
                        </a:lnSpc>
                        <a:spcAft>
                          <a:spcPts val="0"/>
                        </a:spcAft>
                      </a:pPr>
                      <a:r>
                        <a:rPr lang="ro-RO" sz="1200" b="1" dirty="0">
                          <a:effectLst/>
                        </a:rPr>
                        <a:t>Transporturi</a:t>
                      </a:r>
                      <a:endParaRPr lang="en-GB" sz="1600" b="1" dirty="0">
                        <a:effectLst/>
                        <a:latin typeface="Calibri" panose="020F0502020204030204" pitchFamily="34" charset="0"/>
                        <a:ea typeface="Calibri" panose="020F0502020204030204" pitchFamily="34" charset="0"/>
                      </a:endParaRPr>
                    </a:p>
                  </a:txBody>
                  <a:tcPr marL="16767" marR="16767" marT="0" marB="0"/>
                </a:tc>
                <a:tc gridSpan="8">
                  <a:txBody>
                    <a:bodyPr/>
                    <a:lstStyle/>
                    <a:p>
                      <a:pPr algn="ctr">
                        <a:lnSpc>
                          <a:spcPct val="107000"/>
                        </a:lnSpc>
                        <a:spcAft>
                          <a:spcPts val="0"/>
                        </a:spcAft>
                      </a:pPr>
                      <a:r>
                        <a:rPr lang="ro-RO" sz="1200" b="1" dirty="0">
                          <a:effectLst/>
                        </a:rPr>
                        <a:t> </a:t>
                      </a:r>
                      <a:endParaRPr lang="en-GB" sz="1600" b="1" dirty="0">
                        <a:effectLst/>
                        <a:latin typeface="Calibri" panose="020F0502020204030204" pitchFamily="34" charset="0"/>
                        <a:ea typeface="Calibri" panose="020F0502020204030204" pitchFamily="34" charset="0"/>
                      </a:endParaRPr>
                    </a:p>
                  </a:txBody>
                  <a:tcPr marL="16767" marR="16767" marT="0" marB="0" anchor="ct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r>
              <a:tr h="196219">
                <a:tc>
                  <a:txBody>
                    <a:bodyPr/>
                    <a:lstStyle/>
                    <a:p>
                      <a:pPr>
                        <a:lnSpc>
                          <a:spcPct val="107000"/>
                        </a:lnSpc>
                        <a:spcAft>
                          <a:spcPts val="0"/>
                        </a:spcAft>
                      </a:pPr>
                      <a:r>
                        <a:rPr lang="ro-RO" sz="1200">
                          <a:effectLst/>
                        </a:rPr>
                        <a:t>a) Segmentul de transport rutier și feroviar</a:t>
                      </a:r>
                      <a:endParaRPr lang="en-GB" sz="1600">
                        <a:effectLst/>
                        <a:latin typeface="Calibri" panose="020F0502020204030204" pitchFamily="34" charset="0"/>
                        <a:ea typeface="Calibri" panose="020F0502020204030204" pitchFamily="34" charset="0"/>
                      </a:endParaRPr>
                    </a:p>
                  </a:txBody>
                  <a:tcPr marL="16767" marR="16767" marT="0" marB="0"/>
                </a:tc>
                <a:tc gridSpan="8">
                  <a:txBody>
                    <a:bodyPr/>
                    <a:lstStyle/>
                    <a:p>
                      <a:pPr algn="ctr">
                        <a:lnSpc>
                          <a:spcPct val="107000"/>
                        </a:lnSpc>
                        <a:spcAft>
                          <a:spcPts val="0"/>
                        </a:spcAft>
                      </a:pPr>
                      <a:r>
                        <a:rPr lang="ro-RO" sz="1200">
                          <a:effectLst/>
                        </a:rPr>
                        <a:t> </a:t>
                      </a:r>
                      <a:endParaRPr lang="en-GB" sz="1600">
                        <a:effectLst/>
                        <a:latin typeface="Calibri" panose="020F0502020204030204" pitchFamily="34" charset="0"/>
                        <a:ea typeface="Calibri" panose="020F0502020204030204" pitchFamily="34" charset="0"/>
                      </a:endParaRPr>
                    </a:p>
                  </a:txBody>
                  <a:tcPr marL="16767" marR="16767" marT="0" marB="0" anchor="ct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r>
              <a:tr h="392439">
                <a:tc>
                  <a:txBody>
                    <a:bodyPr/>
                    <a:lstStyle/>
                    <a:p>
                      <a:pPr>
                        <a:lnSpc>
                          <a:spcPct val="107000"/>
                        </a:lnSpc>
                        <a:spcAft>
                          <a:spcPts val="0"/>
                        </a:spcAft>
                      </a:pPr>
                      <a:r>
                        <a:rPr lang="ro-RO" sz="1200">
                          <a:effectLst/>
                        </a:rPr>
                        <a:t>realizarea unor lucrări de reabilitare și adaptare, în vederea obținerii unui plus de eficiență și siguranță;</a:t>
                      </a:r>
                      <a:endParaRPr lang="en-GB" sz="1600">
                        <a:effectLst/>
                        <a:latin typeface="Calibri" panose="020F0502020204030204" pitchFamily="34" charset="0"/>
                        <a:ea typeface="Calibri" panose="020F0502020204030204" pitchFamily="34" charset="0"/>
                      </a:endParaRPr>
                    </a:p>
                  </a:txBody>
                  <a:tcPr marL="16767" marR="16767" marT="0" marB="0"/>
                </a:tc>
                <a:tc>
                  <a:txBody>
                    <a:bodyPr/>
                    <a:lstStyle/>
                    <a:p>
                      <a:pPr algn="ctr">
                        <a:lnSpc>
                          <a:spcPct val="107000"/>
                        </a:lnSpc>
                        <a:spcAft>
                          <a:spcPts val="0"/>
                        </a:spcAft>
                      </a:pPr>
                      <a:r>
                        <a:rPr lang="ro-RO" sz="1200">
                          <a:effectLst/>
                        </a:rPr>
                        <a:t>4</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5</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5</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dirty="0">
                          <a:effectLst/>
                        </a:rPr>
                        <a:t>5</a:t>
                      </a:r>
                      <a:endParaRPr lang="en-GB" sz="1600" dirty="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dirty="0">
                          <a:effectLst/>
                        </a:rPr>
                        <a:t>5</a:t>
                      </a:r>
                      <a:endParaRPr lang="en-GB" sz="1600" dirty="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4</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3</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5</a:t>
                      </a:r>
                      <a:endParaRPr lang="en-GB" sz="1600">
                        <a:effectLst/>
                        <a:latin typeface="Calibri" panose="020F0502020204030204" pitchFamily="34" charset="0"/>
                        <a:ea typeface="Calibri" panose="020F0502020204030204" pitchFamily="34" charset="0"/>
                      </a:endParaRPr>
                    </a:p>
                  </a:txBody>
                  <a:tcPr marL="16767" marR="16767" marT="0" marB="0" anchor="ctr"/>
                </a:tc>
              </a:tr>
              <a:tr h="392439">
                <a:tc>
                  <a:txBody>
                    <a:bodyPr/>
                    <a:lstStyle/>
                    <a:p>
                      <a:pPr>
                        <a:lnSpc>
                          <a:spcPct val="107000"/>
                        </a:lnSpc>
                        <a:spcAft>
                          <a:spcPts val="0"/>
                        </a:spcAft>
                      </a:pPr>
                      <a:r>
                        <a:rPr lang="ro-RO" sz="1200" dirty="0">
                          <a:effectLst/>
                        </a:rPr>
                        <a:t>realizarea unor lucrări de modernizare și înlocuire a șinelor, pe sectoarele cu vulnerabilitate maximă </a:t>
                      </a:r>
                      <a:endParaRPr lang="en-GB" sz="1600" dirty="0">
                        <a:effectLst/>
                        <a:latin typeface="Calibri" panose="020F0502020204030204" pitchFamily="34" charset="0"/>
                        <a:ea typeface="Calibri" panose="020F0502020204030204" pitchFamily="34" charset="0"/>
                      </a:endParaRPr>
                    </a:p>
                  </a:txBody>
                  <a:tcPr marL="16767" marR="16767" marT="0" marB="0"/>
                </a:tc>
                <a:tc>
                  <a:txBody>
                    <a:bodyPr/>
                    <a:lstStyle/>
                    <a:p>
                      <a:pPr algn="ctr">
                        <a:lnSpc>
                          <a:spcPct val="107000"/>
                        </a:lnSpc>
                        <a:spcAft>
                          <a:spcPts val="0"/>
                        </a:spcAft>
                      </a:pPr>
                      <a:r>
                        <a:rPr lang="ro-RO" sz="1200" dirty="0">
                          <a:effectLst/>
                        </a:rPr>
                        <a:t>5</a:t>
                      </a:r>
                      <a:endParaRPr lang="en-GB" sz="1600" dirty="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dirty="0">
                          <a:effectLst/>
                        </a:rPr>
                        <a:t>5</a:t>
                      </a:r>
                      <a:endParaRPr lang="en-GB" sz="1600" dirty="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dirty="0">
                          <a:effectLst/>
                        </a:rPr>
                        <a:t>5</a:t>
                      </a:r>
                      <a:endParaRPr lang="en-GB" sz="1600" dirty="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dirty="0">
                          <a:effectLst/>
                        </a:rPr>
                        <a:t>5</a:t>
                      </a:r>
                      <a:endParaRPr lang="en-GB" sz="1600" dirty="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dirty="0">
                          <a:effectLst/>
                        </a:rPr>
                        <a:t>5</a:t>
                      </a:r>
                      <a:endParaRPr lang="en-GB" sz="1600" dirty="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dirty="0">
                          <a:effectLst/>
                        </a:rPr>
                        <a:t>5</a:t>
                      </a:r>
                      <a:endParaRPr lang="en-GB" sz="1600" dirty="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4</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5</a:t>
                      </a:r>
                      <a:endParaRPr lang="en-GB" sz="1600">
                        <a:effectLst/>
                        <a:latin typeface="Calibri" panose="020F0502020204030204" pitchFamily="34" charset="0"/>
                        <a:ea typeface="Calibri" panose="020F0502020204030204" pitchFamily="34" charset="0"/>
                      </a:endParaRPr>
                    </a:p>
                  </a:txBody>
                  <a:tcPr marL="16767" marR="16767" marT="0" marB="0" anchor="ctr"/>
                </a:tc>
              </a:tr>
              <a:tr h="392439">
                <a:tc>
                  <a:txBody>
                    <a:bodyPr/>
                    <a:lstStyle/>
                    <a:p>
                      <a:pPr>
                        <a:lnSpc>
                          <a:spcPct val="107000"/>
                        </a:lnSpc>
                        <a:spcAft>
                          <a:spcPts val="0"/>
                        </a:spcAft>
                      </a:pPr>
                      <a:r>
                        <a:rPr lang="ro-RO" sz="1200">
                          <a:effectLst/>
                        </a:rPr>
                        <a:t>impunerea unor limite de viteză în zonele care prezintă probleme atunci când sunt supuse temperaturilor extreme și precipitațiilor abundente </a:t>
                      </a:r>
                      <a:endParaRPr lang="en-GB" sz="1600">
                        <a:effectLst/>
                        <a:latin typeface="Calibri" panose="020F0502020204030204" pitchFamily="34" charset="0"/>
                        <a:ea typeface="Calibri" panose="020F0502020204030204" pitchFamily="34" charset="0"/>
                      </a:endParaRPr>
                    </a:p>
                  </a:txBody>
                  <a:tcPr marL="16767" marR="16767" marT="0" marB="0"/>
                </a:tc>
                <a:tc>
                  <a:txBody>
                    <a:bodyPr/>
                    <a:lstStyle/>
                    <a:p>
                      <a:pPr algn="ctr">
                        <a:lnSpc>
                          <a:spcPct val="107000"/>
                        </a:lnSpc>
                        <a:spcAft>
                          <a:spcPts val="0"/>
                        </a:spcAft>
                      </a:pPr>
                      <a:r>
                        <a:rPr lang="ro-RO" sz="1200">
                          <a:effectLst/>
                        </a:rPr>
                        <a:t>5</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5</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5</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5</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5</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5</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5</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5</a:t>
                      </a:r>
                      <a:endParaRPr lang="en-GB" sz="1600">
                        <a:effectLst/>
                        <a:latin typeface="Calibri" panose="020F0502020204030204" pitchFamily="34" charset="0"/>
                        <a:ea typeface="Calibri" panose="020F0502020204030204" pitchFamily="34" charset="0"/>
                      </a:endParaRPr>
                    </a:p>
                  </a:txBody>
                  <a:tcPr marL="16767" marR="16767" marT="0" marB="0" anchor="ctr"/>
                </a:tc>
              </a:tr>
              <a:tr h="196219">
                <a:tc>
                  <a:txBody>
                    <a:bodyPr/>
                    <a:lstStyle/>
                    <a:p>
                      <a:pPr>
                        <a:lnSpc>
                          <a:spcPct val="107000"/>
                        </a:lnSpc>
                        <a:spcAft>
                          <a:spcPts val="0"/>
                        </a:spcAft>
                      </a:pPr>
                      <a:r>
                        <a:rPr lang="ro-RO" sz="1200">
                          <a:effectLst/>
                        </a:rPr>
                        <a:t>b) Segmentul de transport aerian:  </a:t>
                      </a:r>
                      <a:endParaRPr lang="en-GB" sz="1600">
                        <a:effectLst/>
                        <a:latin typeface="Calibri" panose="020F0502020204030204" pitchFamily="34" charset="0"/>
                        <a:ea typeface="Calibri" panose="020F0502020204030204" pitchFamily="34" charset="0"/>
                      </a:endParaRPr>
                    </a:p>
                  </a:txBody>
                  <a:tcPr marL="16767" marR="16767" marT="0" marB="0"/>
                </a:tc>
                <a:tc gridSpan="8">
                  <a:txBody>
                    <a:bodyPr/>
                    <a:lstStyle/>
                    <a:p>
                      <a:pPr algn="ctr">
                        <a:lnSpc>
                          <a:spcPct val="107000"/>
                        </a:lnSpc>
                        <a:spcAft>
                          <a:spcPts val="0"/>
                        </a:spcAft>
                      </a:pPr>
                      <a:r>
                        <a:rPr lang="ro-RO" sz="1200">
                          <a:effectLst/>
                        </a:rPr>
                        <a:t> </a:t>
                      </a:r>
                      <a:endParaRPr lang="en-GB" sz="1600">
                        <a:effectLst/>
                        <a:latin typeface="Calibri" panose="020F0502020204030204" pitchFamily="34" charset="0"/>
                        <a:ea typeface="Calibri" panose="020F0502020204030204" pitchFamily="34" charset="0"/>
                      </a:endParaRPr>
                    </a:p>
                  </a:txBody>
                  <a:tcPr marL="16767" marR="16767" marT="0" marB="0" anchor="ct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r>
              <a:tr h="588658">
                <a:tc>
                  <a:txBody>
                    <a:bodyPr/>
                    <a:lstStyle/>
                    <a:p>
                      <a:pPr>
                        <a:lnSpc>
                          <a:spcPct val="107000"/>
                        </a:lnSpc>
                        <a:spcAft>
                          <a:spcPts val="0"/>
                        </a:spcAft>
                      </a:pPr>
                      <a:r>
                        <a:rPr lang="ro-RO" sz="1200">
                          <a:effectLst/>
                        </a:rPr>
                        <a:t>acțiuni de consolidare a infrastructurii existente, împreună cu construcția de elemente suplimentare de protecție (diguri și șanțuri pentru protecția împotriva inundațiilor), precum și elevarea infrastructurii existente; </a:t>
                      </a:r>
                      <a:endParaRPr lang="en-GB" sz="1600">
                        <a:effectLst/>
                        <a:latin typeface="Calibri" panose="020F0502020204030204" pitchFamily="34" charset="0"/>
                        <a:ea typeface="Calibri" panose="020F0502020204030204" pitchFamily="34" charset="0"/>
                      </a:endParaRPr>
                    </a:p>
                  </a:txBody>
                  <a:tcPr marL="16767" marR="16767" marT="0" marB="0"/>
                </a:tc>
                <a:tc>
                  <a:txBody>
                    <a:bodyPr/>
                    <a:lstStyle/>
                    <a:p>
                      <a:pPr algn="ctr">
                        <a:lnSpc>
                          <a:spcPct val="107000"/>
                        </a:lnSpc>
                        <a:spcAft>
                          <a:spcPts val="0"/>
                        </a:spcAft>
                      </a:pPr>
                      <a:r>
                        <a:rPr lang="ro-RO" sz="1200">
                          <a:effectLst/>
                        </a:rPr>
                        <a:t>5</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5</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5</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5</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5</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5</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2</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5</a:t>
                      </a:r>
                      <a:endParaRPr lang="en-GB" sz="1600">
                        <a:effectLst/>
                        <a:latin typeface="Calibri" panose="020F0502020204030204" pitchFamily="34" charset="0"/>
                        <a:ea typeface="Calibri" panose="020F0502020204030204" pitchFamily="34" charset="0"/>
                      </a:endParaRPr>
                    </a:p>
                  </a:txBody>
                  <a:tcPr marL="16767" marR="16767" marT="0" marB="0" anchor="ctr"/>
                </a:tc>
              </a:tr>
              <a:tr h="981097">
                <a:tc>
                  <a:txBody>
                    <a:bodyPr/>
                    <a:lstStyle/>
                    <a:p>
                      <a:pPr>
                        <a:lnSpc>
                          <a:spcPct val="107000"/>
                        </a:lnSpc>
                        <a:spcAft>
                          <a:spcPts val="0"/>
                        </a:spcAft>
                      </a:pPr>
                      <a:r>
                        <a:rPr lang="ro-RO" sz="1200">
                          <a:effectLst/>
                        </a:rPr>
                        <a:t>adoptarea programului de funcționare, în funcție de evoluția schimbărilor climatice, fiind unicele metode viabile din punct de vedere financiar, sunt reprezentate de reparația, înlocuirea și reproiectarea infrastructurii existente, luând în calcul schimbările climatice la nivel regional. În acest fel, pot fi contracarate efectele negative cauzate de precipitațiile abundente și de intensificarea vânturilor. </a:t>
                      </a:r>
                      <a:endParaRPr lang="en-GB" sz="1600">
                        <a:effectLst/>
                        <a:latin typeface="Calibri" panose="020F0502020204030204" pitchFamily="34" charset="0"/>
                        <a:ea typeface="Calibri" panose="020F0502020204030204" pitchFamily="34" charset="0"/>
                      </a:endParaRPr>
                    </a:p>
                  </a:txBody>
                  <a:tcPr marL="16767" marR="16767" marT="0" marB="0"/>
                </a:tc>
                <a:tc>
                  <a:txBody>
                    <a:bodyPr/>
                    <a:lstStyle/>
                    <a:p>
                      <a:pPr algn="ctr">
                        <a:lnSpc>
                          <a:spcPct val="107000"/>
                        </a:lnSpc>
                        <a:spcAft>
                          <a:spcPts val="0"/>
                        </a:spcAft>
                      </a:pPr>
                      <a:r>
                        <a:rPr lang="ro-RO" sz="1200">
                          <a:effectLst/>
                        </a:rPr>
                        <a:t>5</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5</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5</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5</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5</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5</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5</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5</a:t>
                      </a:r>
                      <a:endParaRPr lang="en-GB" sz="1600">
                        <a:effectLst/>
                        <a:latin typeface="Calibri" panose="020F0502020204030204" pitchFamily="34" charset="0"/>
                        <a:ea typeface="Calibri" panose="020F0502020204030204" pitchFamily="34" charset="0"/>
                      </a:endParaRPr>
                    </a:p>
                  </a:txBody>
                  <a:tcPr marL="16767" marR="16767" marT="0" marB="0" anchor="ctr"/>
                </a:tc>
              </a:tr>
              <a:tr h="196219">
                <a:tc>
                  <a:txBody>
                    <a:bodyPr/>
                    <a:lstStyle/>
                    <a:p>
                      <a:pPr>
                        <a:lnSpc>
                          <a:spcPct val="107000"/>
                        </a:lnSpc>
                        <a:spcAft>
                          <a:spcPts val="0"/>
                        </a:spcAft>
                      </a:pPr>
                      <a:r>
                        <a:rPr lang="ro-RO" sz="1200">
                          <a:effectLst/>
                        </a:rPr>
                        <a:t>c) Segmentul de transport naval: </a:t>
                      </a:r>
                      <a:endParaRPr lang="en-GB" sz="1600">
                        <a:effectLst/>
                        <a:latin typeface="Calibri" panose="020F0502020204030204" pitchFamily="34" charset="0"/>
                        <a:ea typeface="Calibri" panose="020F0502020204030204" pitchFamily="34" charset="0"/>
                      </a:endParaRPr>
                    </a:p>
                  </a:txBody>
                  <a:tcPr marL="16767" marR="16767" marT="0" marB="0"/>
                </a:tc>
                <a:tc gridSpan="8">
                  <a:txBody>
                    <a:bodyPr/>
                    <a:lstStyle/>
                    <a:p>
                      <a:pPr>
                        <a:lnSpc>
                          <a:spcPct val="107000"/>
                        </a:lnSpc>
                        <a:spcAft>
                          <a:spcPts val="0"/>
                        </a:spcAft>
                      </a:pPr>
                      <a:r>
                        <a:rPr lang="ro-RO" sz="1200">
                          <a:effectLst/>
                        </a:rPr>
                        <a:t> </a:t>
                      </a:r>
                      <a:endParaRPr lang="en-GB" sz="1600">
                        <a:effectLst/>
                        <a:latin typeface="Calibri" panose="020F0502020204030204" pitchFamily="34" charset="0"/>
                        <a:ea typeface="Calibri" panose="020F0502020204030204" pitchFamily="34" charset="0"/>
                      </a:endParaRPr>
                    </a:p>
                  </a:txBody>
                  <a:tcPr marL="16767" marR="16767" marT="0" marB="0" anchor="ct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r>
              <a:tr h="588658">
                <a:tc>
                  <a:txBody>
                    <a:bodyPr/>
                    <a:lstStyle/>
                    <a:p>
                      <a:pPr>
                        <a:lnSpc>
                          <a:spcPct val="107000"/>
                        </a:lnSpc>
                        <a:spcAft>
                          <a:spcPts val="0"/>
                        </a:spcAft>
                      </a:pPr>
                      <a:r>
                        <a:rPr lang="ro-RO" sz="1200">
                          <a:effectLst/>
                        </a:rPr>
                        <a:t>dezvoltarea unor structuri ușoare și a unor nave de mici dimensiuni, cu forma plată a cocii, pentru a permite deplasarea acestora pe canale cu nivel scăzut, și pentru a spori capacitatea acestora de transport</a:t>
                      </a:r>
                      <a:endParaRPr lang="en-GB" sz="1600">
                        <a:effectLst/>
                        <a:latin typeface="Calibri" panose="020F0502020204030204" pitchFamily="34" charset="0"/>
                        <a:ea typeface="Calibri" panose="020F0502020204030204" pitchFamily="34" charset="0"/>
                      </a:endParaRPr>
                    </a:p>
                  </a:txBody>
                  <a:tcPr marL="16767" marR="16767" marT="0" marB="0"/>
                </a:tc>
                <a:tc>
                  <a:txBody>
                    <a:bodyPr/>
                    <a:lstStyle/>
                    <a:p>
                      <a:pPr algn="ctr">
                        <a:lnSpc>
                          <a:spcPct val="107000"/>
                        </a:lnSpc>
                        <a:spcAft>
                          <a:spcPts val="0"/>
                        </a:spcAft>
                      </a:pPr>
                      <a:r>
                        <a:rPr lang="ro-RO" sz="1200">
                          <a:effectLst/>
                        </a:rPr>
                        <a:t>0</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5</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5</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5</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2</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0</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0</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0</a:t>
                      </a:r>
                      <a:endParaRPr lang="en-GB" sz="1600">
                        <a:effectLst/>
                        <a:latin typeface="Calibri" panose="020F0502020204030204" pitchFamily="34" charset="0"/>
                        <a:ea typeface="Calibri" panose="020F0502020204030204" pitchFamily="34" charset="0"/>
                      </a:endParaRPr>
                    </a:p>
                  </a:txBody>
                  <a:tcPr marL="16767" marR="16767" marT="0" marB="0" anchor="ctr"/>
                </a:tc>
              </a:tr>
              <a:tr h="196219">
                <a:tc>
                  <a:txBody>
                    <a:bodyPr/>
                    <a:lstStyle/>
                    <a:p>
                      <a:pPr>
                        <a:lnSpc>
                          <a:spcPct val="107000"/>
                        </a:lnSpc>
                        <a:spcAft>
                          <a:spcPts val="0"/>
                        </a:spcAft>
                      </a:pPr>
                      <a:r>
                        <a:rPr lang="ro-RO" sz="1200">
                          <a:effectLst/>
                        </a:rPr>
                        <a:t>realizarea unor lucrări de modernizare la nivelul căilor navigabile</a:t>
                      </a:r>
                      <a:endParaRPr lang="en-GB" sz="1600">
                        <a:effectLst/>
                        <a:latin typeface="Calibri" panose="020F0502020204030204" pitchFamily="34" charset="0"/>
                        <a:ea typeface="Calibri" panose="020F0502020204030204" pitchFamily="34" charset="0"/>
                      </a:endParaRPr>
                    </a:p>
                  </a:txBody>
                  <a:tcPr marL="16767" marR="16767" marT="0" marB="0"/>
                </a:tc>
                <a:tc>
                  <a:txBody>
                    <a:bodyPr/>
                    <a:lstStyle/>
                    <a:p>
                      <a:pPr algn="ctr">
                        <a:lnSpc>
                          <a:spcPct val="107000"/>
                        </a:lnSpc>
                        <a:spcAft>
                          <a:spcPts val="0"/>
                        </a:spcAft>
                      </a:pPr>
                      <a:r>
                        <a:rPr lang="ro-RO" sz="1200">
                          <a:effectLst/>
                        </a:rPr>
                        <a:t>0</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5</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5</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5</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5</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0</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0</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0</a:t>
                      </a:r>
                      <a:endParaRPr lang="en-GB" sz="1600">
                        <a:effectLst/>
                        <a:latin typeface="Calibri" panose="020F0502020204030204" pitchFamily="34" charset="0"/>
                        <a:ea typeface="Calibri" panose="020F0502020204030204" pitchFamily="34" charset="0"/>
                      </a:endParaRPr>
                    </a:p>
                  </a:txBody>
                  <a:tcPr marL="16767" marR="16767" marT="0" marB="0" anchor="ctr"/>
                </a:tc>
              </a:tr>
              <a:tr h="392439">
                <a:tc>
                  <a:txBody>
                    <a:bodyPr/>
                    <a:lstStyle/>
                    <a:p>
                      <a:pPr>
                        <a:lnSpc>
                          <a:spcPct val="107000"/>
                        </a:lnSpc>
                        <a:spcAft>
                          <a:spcPts val="0"/>
                        </a:spcAft>
                      </a:pPr>
                      <a:r>
                        <a:rPr lang="ro-RO" sz="1200">
                          <a:effectLst/>
                        </a:rPr>
                        <a:t>operarea continuă a căilor navigabile, cu scopul de ca fluidiza traficul și de a crește capacitatea de transport</a:t>
                      </a:r>
                      <a:endParaRPr lang="en-GB" sz="1600">
                        <a:effectLst/>
                        <a:latin typeface="Calibri" panose="020F0502020204030204" pitchFamily="34" charset="0"/>
                        <a:ea typeface="Calibri" panose="020F0502020204030204" pitchFamily="34" charset="0"/>
                      </a:endParaRPr>
                    </a:p>
                  </a:txBody>
                  <a:tcPr marL="16767" marR="16767" marT="0" marB="0"/>
                </a:tc>
                <a:tc>
                  <a:txBody>
                    <a:bodyPr/>
                    <a:lstStyle/>
                    <a:p>
                      <a:pPr algn="ctr">
                        <a:lnSpc>
                          <a:spcPct val="107000"/>
                        </a:lnSpc>
                        <a:spcAft>
                          <a:spcPts val="0"/>
                        </a:spcAft>
                      </a:pPr>
                      <a:r>
                        <a:rPr lang="ro-RO" sz="1200">
                          <a:effectLst/>
                        </a:rPr>
                        <a:t>0</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5</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5</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5</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5</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0</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0</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0</a:t>
                      </a:r>
                      <a:endParaRPr lang="en-GB" sz="1600">
                        <a:effectLst/>
                        <a:latin typeface="Calibri" panose="020F0502020204030204" pitchFamily="34" charset="0"/>
                        <a:ea typeface="Calibri" panose="020F0502020204030204" pitchFamily="34" charset="0"/>
                      </a:endParaRPr>
                    </a:p>
                  </a:txBody>
                  <a:tcPr marL="16767" marR="16767" marT="0" marB="0" anchor="ctr"/>
                </a:tc>
              </a:tr>
              <a:tr h="392439">
                <a:tc>
                  <a:txBody>
                    <a:bodyPr/>
                    <a:lstStyle/>
                    <a:p>
                      <a:pPr>
                        <a:lnSpc>
                          <a:spcPct val="107000"/>
                        </a:lnSpc>
                        <a:spcAft>
                          <a:spcPts val="0"/>
                        </a:spcAft>
                      </a:pPr>
                      <a:r>
                        <a:rPr lang="ro-RO" sz="1200">
                          <a:effectLst/>
                        </a:rPr>
                        <a:t>impuneara operațiunilor de întreținere a canalelor navigabile și a porturilor, cu scopul de a preveni daune cauzate de fluctuațiile de nivel ale apelor</a:t>
                      </a:r>
                      <a:endParaRPr lang="en-GB" sz="1600">
                        <a:effectLst/>
                        <a:latin typeface="Calibri" panose="020F0502020204030204" pitchFamily="34" charset="0"/>
                        <a:ea typeface="Calibri" panose="020F0502020204030204" pitchFamily="34" charset="0"/>
                      </a:endParaRPr>
                    </a:p>
                  </a:txBody>
                  <a:tcPr marL="16767" marR="16767" marT="0" marB="0"/>
                </a:tc>
                <a:tc>
                  <a:txBody>
                    <a:bodyPr/>
                    <a:lstStyle/>
                    <a:p>
                      <a:pPr algn="ctr">
                        <a:lnSpc>
                          <a:spcPct val="107000"/>
                        </a:lnSpc>
                        <a:spcAft>
                          <a:spcPts val="0"/>
                        </a:spcAft>
                      </a:pPr>
                      <a:r>
                        <a:rPr lang="ro-RO" sz="1200">
                          <a:effectLst/>
                        </a:rPr>
                        <a:t>0</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5</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5</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5</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5</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0</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0</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0</a:t>
                      </a:r>
                      <a:endParaRPr lang="en-GB" sz="1600">
                        <a:effectLst/>
                        <a:latin typeface="Calibri" panose="020F0502020204030204" pitchFamily="34" charset="0"/>
                        <a:ea typeface="Calibri" panose="020F0502020204030204" pitchFamily="34" charset="0"/>
                      </a:endParaRPr>
                    </a:p>
                  </a:txBody>
                  <a:tcPr marL="16767" marR="16767" marT="0" marB="0" anchor="ctr"/>
                </a:tc>
              </a:tr>
              <a:tr h="588658">
                <a:tc>
                  <a:txBody>
                    <a:bodyPr/>
                    <a:lstStyle/>
                    <a:p>
                      <a:pPr>
                        <a:lnSpc>
                          <a:spcPct val="107000"/>
                        </a:lnSpc>
                        <a:spcAft>
                          <a:spcPts val="0"/>
                        </a:spcAft>
                      </a:pPr>
                      <a:r>
                        <a:rPr lang="ro-RO" sz="1200">
                          <a:effectLst/>
                        </a:rPr>
                        <a:t>îmbunătățirea capabilităților de predicție meteorologică, pentru a abilita autoritățile portuare în procesul de prevenire a daunelor cauzate de fenomenele meteorologice extreme.</a:t>
                      </a:r>
                      <a:endParaRPr lang="en-GB" sz="1600">
                        <a:effectLst/>
                        <a:latin typeface="Calibri" panose="020F0502020204030204" pitchFamily="34" charset="0"/>
                        <a:ea typeface="Calibri" panose="020F0502020204030204" pitchFamily="34" charset="0"/>
                      </a:endParaRPr>
                    </a:p>
                  </a:txBody>
                  <a:tcPr marL="16767" marR="16767" marT="0" marB="0"/>
                </a:tc>
                <a:tc>
                  <a:txBody>
                    <a:bodyPr/>
                    <a:lstStyle/>
                    <a:p>
                      <a:pPr algn="ctr">
                        <a:lnSpc>
                          <a:spcPct val="107000"/>
                        </a:lnSpc>
                        <a:spcAft>
                          <a:spcPts val="0"/>
                        </a:spcAft>
                      </a:pPr>
                      <a:r>
                        <a:rPr lang="ro-RO" sz="1200">
                          <a:effectLst/>
                        </a:rPr>
                        <a:t>0</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5</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5</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5</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5</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0</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0</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0</a:t>
                      </a:r>
                      <a:endParaRPr lang="en-GB" sz="1600">
                        <a:effectLst/>
                        <a:latin typeface="Calibri" panose="020F0502020204030204" pitchFamily="34" charset="0"/>
                        <a:ea typeface="Calibri" panose="020F0502020204030204" pitchFamily="34" charset="0"/>
                      </a:endParaRPr>
                    </a:p>
                  </a:txBody>
                  <a:tcPr marL="16767" marR="16767" marT="0" marB="0" anchor="ctr"/>
                </a:tc>
              </a:tr>
              <a:tr h="392439">
                <a:tc>
                  <a:txBody>
                    <a:bodyPr/>
                    <a:lstStyle/>
                    <a:p>
                      <a:pPr algn="ctr">
                        <a:lnSpc>
                          <a:spcPct val="107000"/>
                        </a:lnSpc>
                        <a:spcAft>
                          <a:spcPts val="0"/>
                        </a:spcAft>
                      </a:pPr>
                      <a:r>
                        <a:rPr lang="ro-RO" sz="1200">
                          <a:effectLst/>
                        </a:rPr>
                        <a:t>Resurse de apă (măsuri specifice adaptării la inundații - I; măsuri specifice adaptării la secetă - S)</a:t>
                      </a:r>
                      <a:endParaRPr lang="en-GB" sz="1600">
                        <a:effectLst/>
                        <a:latin typeface="Calibri" panose="020F0502020204030204" pitchFamily="34" charset="0"/>
                        <a:ea typeface="Calibri" panose="020F0502020204030204" pitchFamily="34" charset="0"/>
                      </a:endParaRPr>
                    </a:p>
                  </a:txBody>
                  <a:tcPr marL="16767" marR="16767" marT="0" marB="0" anchor="ctr"/>
                </a:tc>
                <a:tc gridSpan="8">
                  <a:txBody>
                    <a:bodyPr/>
                    <a:lstStyle/>
                    <a:p>
                      <a:pPr algn="ctr">
                        <a:lnSpc>
                          <a:spcPct val="107000"/>
                        </a:lnSpc>
                        <a:spcAft>
                          <a:spcPts val="0"/>
                        </a:spcAft>
                      </a:pPr>
                      <a:r>
                        <a:rPr lang="ro-RO" sz="1200">
                          <a:effectLst/>
                        </a:rPr>
                        <a:t> </a:t>
                      </a:r>
                      <a:endParaRPr lang="en-GB" sz="1600">
                        <a:effectLst/>
                        <a:latin typeface="Calibri" panose="020F0502020204030204" pitchFamily="34" charset="0"/>
                        <a:ea typeface="Calibri" panose="020F0502020204030204" pitchFamily="34" charset="0"/>
                      </a:endParaRPr>
                    </a:p>
                  </a:txBody>
                  <a:tcPr marL="16767" marR="16767" marT="0" marB="0" anchor="ct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r>
              <a:tr h="784877">
                <a:tc>
                  <a:txBody>
                    <a:bodyPr/>
                    <a:lstStyle/>
                    <a:p>
                      <a:pPr>
                        <a:lnSpc>
                          <a:spcPct val="107000"/>
                        </a:lnSpc>
                        <a:spcAft>
                          <a:spcPts val="0"/>
                        </a:spcAft>
                      </a:pPr>
                      <a:r>
                        <a:rPr lang="ro-RO" sz="1200">
                          <a:effectLst/>
                        </a:rPr>
                        <a:t>(I) reducerea locală a scurgerii pe versant prin lucrări terasiere sau utilizarea unor „bariere” ale scurgerii de suprafață (dâmburi / valuri de pământ / construcții din lemn de mici dimensiuni sau din piatră, garduri vii / gărdulețe) ; reducerea scurgerii pe versant prin perdele forestiere antierozionale (sisteme agrosilvice)</a:t>
                      </a:r>
                      <a:endParaRPr lang="en-GB" sz="1600">
                        <a:effectLst/>
                        <a:latin typeface="Calibri" panose="020F0502020204030204" pitchFamily="34" charset="0"/>
                        <a:ea typeface="Calibri" panose="020F0502020204030204" pitchFamily="34" charset="0"/>
                      </a:endParaRPr>
                    </a:p>
                  </a:txBody>
                  <a:tcPr marL="16767" marR="16767" marT="0" marB="0"/>
                </a:tc>
                <a:tc>
                  <a:txBody>
                    <a:bodyPr/>
                    <a:lstStyle/>
                    <a:p>
                      <a:pPr algn="ctr">
                        <a:lnSpc>
                          <a:spcPct val="107000"/>
                        </a:lnSpc>
                        <a:spcAft>
                          <a:spcPts val="0"/>
                        </a:spcAft>
                      </a:pPr>
                      <a:r>
                        <a:rPr lang="ro-RO" sz="1200">
                          <a:effectLst/>
                        </a:rPr>
                        <a:t>5</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5</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5</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5</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5</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5</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5</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5</a:t>
                      </a:r>
                      <a:endParaRPr lang="en-GB" sz="1600">
                        <a:effectLst/>
                        <a:latin typeface="Calibri" panose="020F0502020204030204" pitchFamily="34" charset="0"/>
                        <a:ea typeface="Calibri" panose="020F0502020204030204" pitchFamily="34" charset="0"/>
                      </a:endParaRPr>
                    </a:p>
                  </a:txBody>
                  <a:tcPr marL="16767" marR="16767" marT="0" marB="0" anchor="ctr"/>
                </a:tc>
              </a:tr>
              <a:tr h="588658">
                <a:tc>
                  <a:txBody>
                    <a:bodyPr/>
                    <a:lstStyle/>
                    <a:p>
                      <a:pPr>
                        <a:lnSpc>
                          <a:spcPct val="107000"/>
                        </a:lnSpc>
                        <a:spcAft>
                          <a:spcPts val="0"/>
                        </a:spcAft>
                      </a:pPr>
                      <a:r>
                        <a:rPr lang="ro-RO" sz="1200">
                          <a:effectLst/>
                        </a:rPr>
                        <a:t>(I) ameliorarea terenurilor afectate de eroziune de suprafață și / sau în adâncime prin împădurire – necesită lucrări ajutătoare de stabilizare a terenului (de tip terasare, bariere erozionale, etc)</a:t>
                      </a:r>
                      <a:endParaRPr lang="en-GB" sz="1600">
                        <a:effectLst/>
                        <a:latin typeface="Calibri" panose="020F0502020204030204" pitchFamily="34" charset="0"/>
                        <a:ea typeface="Calibri" panose="020F0502020204030204" pitchFamily="34" charset="0"/>
                      </a:endParaRPr>
                    </a:p>
                  </a:txBody>
                  <a:tcPr marL="16767" marR="16767" marT="0" marB="0"/>
                </a:tc>
                <a:tc>
                  <a:txBody>
                    <a:bodyPr/>
                    <a:lstStyle/>
                    <a:p>
                      <a:pPr algn="ctr">
                        <a:lnSpc>
                          <a:spcPct val="107000"/>
                        </a:lnSpc>
                        <a:spcAft>
                          <a:spcPts val="0"/>
                        </a:spcAft>
                      </a:pPr>
                      <a:r>
                        <a:rPr lang="ro-RO" sz="1200">
                          <a:effectLst/>
                        </a:rPr>
                        <a:t>5</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5</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5</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5</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5</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5</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5</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5</a:t>
                      </a:r>
                      <a:endParaRPr lang="en-GB" sz="1600">
                        <a:effectLst/>
                        <a:latin typeface="Calibri" panose="020F0502020204030204" pitchFamily="34" charset="0"/>
                        <a:ea typeface="Calibri" panose="020F0502020204030204" pitchFamily="34" charset="0"/>
                      </a:endParaRPr>
                    </a:p>
                  </a:txBody>
                  <a:tcPr marL="16767" marR="16767" marT="0" marB="0" anchor="ctr"/>
                </a:tc>
              </a:tr>
              <a:tr h="392439">
                <a:tc>
                  <a:txBody>
                    <a:bodyPr/>
                    <a:lstStyle/>
                    <a:p>
                      <a:pPr>
                        <a:lnSpc>
                          <a:spcPct val="107000"/>
                        </a:lnSpc>
                        <a:spcAft>
                          <a:spcPts val="0"/>
                        </a:spcAft>
                      </a:pPr>
                      <a:r>
                        <a:rPr lang="ro-RO" sz="1200">
                          <a:effectLst/>
                        </a:rPr>
                        <a:t>(I) consolidarea albiilor torențiale cu lucrări hidrotehnice de mici dimensiuni (până în 5m elevație)</a:t>
                      </a:r>
                      <a:endParaRPr lang="en-GB" sz="1600">
                        <a:effectLst/>
                        <a:latin typeface="Calibri" panose="020F0502020204030204" pitchFamily="34" charset="0"/>
                        <a:ea typeface="Calibri" panose="020F0502020204030204" pitchFamily="34" charset="0"/>
                      </a:endParaRPr>
                    </a:p>
                  </a:txBody>
                  <a:tcPr marL="16767" marR="16767" marT="0" marB="0"/>
                </a:tc>
                <a:tc>
                  <a:txBody>
                    <a:bodyPr/>
                    <a:lstStyle/>
                    <a:p>
                      <a:pPr algn="ctr">
                        <a:lnSpc>
                          <a:spcPct val="107000"/>
                        </a:lnSpc>
                        <a:spcAft>
                          <a:spcPts val="0"/>
                        </a:spcAft>
                      </a:pPr>
                      <a:r>
                        <a:rPr lang="ro-RO" sz="1200">
                          <a:effectLst/>
                        </a:rPr>
                        <a:t>5</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5</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5</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5</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5</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5</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5</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5</a:t>
                      </a:r>
                      <a:endParaRPr lang="en-GB" sz="1600">
                        <a:effectLst/>
                        <a:latin typeface="Calibri" panose="020F0502020204030204" pitchFamily="34" charset="0"/>
                        <a:ea typeface="Calibri" panose="020F0502020204030204" pitchFamily="34" charset="0"/>
                      </a:endParaRPr>
                    </a:p>
                  </a:txBody>
                  <a:tcPr marL="16767" marR="16767" marT="0" marB="0" anchor="ctr"/>
                </a:tc>
              </a:tr>
              <a:tr h="588658">
                <a:tc>
                  <a:txBody>
                    <a:bodyPr/>
                    <a:lstStyle/>
                    <a:p>
                      <a:pPr>
                        <a:lnSpc>
                          <a:spcPct val="107000"/>
                        </a:lnSpc>
                        <a:spcAft>
                          <a:spcPts val="0"/>
                        </a:spcAft>
                      </a:pPr>
                      <a:r>
                        <a:rPr lang="ro-RO" sz="1200">
                          <a:effectLst/>
                        </a:rPr>
                        <a:t>(I) remeandrarea cursului de apă, restaurarea cursurilor de apă și a luncii inundabile (incluzând reîmpădurirea malurilor cursului de apă pentru reducerea fenomenul erozional)</a:t>
                      </a:r>
                      <a:endParaRPr lang="en-GB" sz="1600">
                        <a:effectLst/>
                        <a:latin typeface="Calibri" panose="020F0502020204030204" pitchFamily="34" charset="0"/>
                        <a:ea typeface="Calibri" panose="020F0502020204030204" pitchFamily="34" charset="0"/>
                      </a:endParaRPr>
                    </a:p>
                  </a:txBody>
                  <a:tcPr marL="16767" marR="16767" marT="0" marB="0"/>
                </a:tc>
                <a:tc>
                  <a:txBody>
                    <a:bodyPr/>
                    <a:lstStyle/>
                    <a:p>
                      <a:pPr algn="ctr">
                        <a:lnSpc>
                          <a:spcPct val="107000"/>
                        </a:lnSpc>
                        <a:spcAft>
                          <a:spcPts val="0"/>
                        </a:spcAft>
                      </a:pPr>
                      <a:r>
                        <a:rPr lang="ro-RO" sz="1200">
                          <a:effectLst/>
                        </a:rPr>
                        <a:t>5</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5</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5</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5</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5</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5</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5</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5</a:t>
                      </a:r>
                      <a:endParaRPr lang="en-GB" sz="1600">
                        <a:effectLst/>
                        <a:latin typeface="Calibri" panose="020F0502020204030204" pitchFamily="34" charset="0"/>
                        <a:ea typeface="Calibri" panose="020F0502020204030204" pitchFamily="34" charset="0"/>
                      </a:endParaRPr>
                    </a:p>
                  </a:txBody>
                  <a:tcPr marL="16767" marR="16767" marT="0" marB="0" anchor="ctr"/>
                </a:tc>
              </a:tr>
              <a:tr h="588658">
                <a:tc>
                  <a:txBody>
                    <a:bodyPr/>
                    <a:lstStyle/>
                    <a:p>
                      <a:pPr>
                        <a:lnSpc>
                          <a:spcPct val="107000"/>
                        </a:lnSpc>
                        <a:spcAft>
                          <a:spcPts val="0"/>
                        </a:spcAft>
                      </a:pPr>
                      <a:r>
                        <a:rPr lang="ro-RO" sz="1200">
                          <a:effectLst/>
                        </a:rPr>
                        <a:t>(I) îmbunătățirea / reabilitarea sistemelor de canalizare, sistemelor de desecare și drenaj, stații pompare (incl. îmbunătățirea drenajului infrastructurilor liniare: drumuri, căi ferate, după caz)</a:t>
                      </a:r>
                      <a:endParaRPr lang="en-GB" sz="1600">
                        <a:effectLst/>
                        <a:latin typeface="Calibri" panose="020F0502020204030204" pitchFamily="34" charset="0"/>
                        <a:ea typeface="Calibri" panose="020F0502020204030204" pitchFamily="34" charset="0"/>
                      </a:endParaRPr>
                    </a:p>
                  </a:txBody>
                  <a:tcPr marL="16767" marR="16767" marT="0" marB="0"/>
                </a:tc>
                <a:tc>
                  <a:txBody>
                    <a:bodyPr/>
                    <a:lstStyle/>
                    <a:p>
                      <a:pPr algn="ctr">
                        <a:lnSpc>
                          <a:spcPct val="107000"/>
                        </a:lnSpc>
                        <a:spcAft>
                          <a:spcPts val="0"/>
                        </a:spcAft>
                      </a:pPr>
                      <a:r>
                        <a:rPr lang="ro-RO" sz="1200">
                          <a:effectLst/>
                        </a:rPr>
                        <a:t>5</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5</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5</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5</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5</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5</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5</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5</a:t>
                      </a:r>
                      <a:endParaRPr lang="en-GB" sz="1600">
                        <a:effectLst/>
                        <a:latin typeface="Calibri" panose="020F0502020204030204" pitchFamily="34" charset="0"/>
                        <a:ea typeface="Calibri" panose="020F0502020204030204" pitchFamily="34" charset="0"/>
                      </a:endParaRPr>
                    </a:p>
                  </a:txBody>
                  <a:tcPr marL="16767" marR="16767" marT="0" marB="0" anchor="ctr"/>
                </a:tc>
              </a:tr>
              <a:tr h="588658">
                <a:tc>
                  <a:txBody>
                    <a:bodyPr/>
                    <a:lstStyle/>
                    <a:p>
                      <a:pPr>
                        <a:lnSpc>
                          <a:spcPct val="107000"/>
                        </a:lnSpc>
                        <a:spcAft>
                          <a:spcPts val="0"/>
                        </a:spcAft>
                      </a:pPr>
                      <a:r>
                        <a:rPr lang="ro-RO" sz="1200">
                          <a:effectLst/>
                        </a:rPr>
                        <a:t>(I) îmbunătățirea capabilităților de monitorizare și detecție a fenomenelor hidrologice periculoase (scurgeri importante pe versanți, torenți pâraie, viituri rapide în bazine hidrografice mici, creșteri rapide de niveluri etc. și în zonele urbane)</a:t>
                      </a:r>
                      <a:endParaRPr lang="en-GB" sz="1600">
                        <a:effectLst/>
                        <a:latin typeface="Calibri" panose="020F0502020204030204" pitchFamily="34" charset="0"/>
                        <a:ea typeface="Calibri" panose="020F0502020204030204" pitchFamily="34" charset="0"/>
                      </a:endParaRPr>
                    </a:p>
                  </a:txBody>
                  <a:tcPr marL="16767" marR="16767" marT="0" marB="0"/>
                </a:tc>
                <a:tc>
                  <a:txBody>
                    <a:bodyPr/>
                    <a:lstStyle/>
                    <a:p>
                      <a:pPr algn="ctr">
                        <a:lnSpc>
                          <a:spcPct val="107000"/>
                        </a:lnSpc>
                        <a:spcAft>
                          <a:spcPts val="0"/>
                        </a:spcAft>
                      </a:pPr>
                      <a:r>
                        <a:rPr lang="ro-RO" sz="1200">
                          <a:effectLst/>
                        </a:rPr>
                        <a:t>5</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5</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5</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5</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5</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5</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5</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5</a:t>
                      </a:r>
                      <a:endParaRPr lang="en-GB" sz="1600">
                        <a:effectLst/>
                        <a:latin typeface="Calibri" panose="020F0502020204030204" pitchFamily="34" charset="0"/>
                        <a:ea typeface="Calibri" panose="020F0502020204030204" pitchFamily="34" charset="0"/>
                      </a:endParaRPr>
                    </a:p>
                  </a:txBody>
                  <a:tcPr marL="16767" marR="16767" marT="0" marB="0" anchor="ctr"/>
                </a:tc>
              </a:tr>
              <a:tr h="588658">
                <a:tc>
                  <a:txBody>
                    <a:bodyPr/>
                    <a:lstStyle/>
                    <a:p>
                      <a:pPr>
                        <a:lnSpc>
                          <a:spcPct val="107000"/>
                        </a:lnSpc>
                        <a:spcAft>
                          <a:spcPts val="0"/>
                        </a:spcAft>
                      </a:pPr>
                      <a:r>
                        <a:rPr lang="ro-RO" sz="1200">
                          <a:effectLst/>
                        </a:rPr>
                        <a:t>(I) lucrări de îndiguire (în zona localităților) sau construirea unei a doua linii de apărare ; supraînălțarea lucrărilor de îndiguire existente ; reabilitare diguri in vederea exploatarii in conditii de siguranta</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5</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5</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5</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5</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5</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5</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5</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5</a:t>
                      </a:r>
                      <a:endParaRPr lang="en-GB" sz="1600">
                        <a:effectLst/>
                        <a:latin typeface="Calibri" panose="020F0502020204030204" pitchFamily="34" charset="0"/>
                        <a:ea typeface="Calibri" panose="020F0502020204030204" pitchFamily="34" charset="0"/>
                      </a:endParaRPr>
                    </a:p>
                  </a:txBody>
                  <a:tcPr marL="16767" marR="16767" marT="0" marB="0" anchor="ctr"/>
                </a:tc>
              </a:tr>
              <a:tr h="392439">
                <a:tc>
                  <a:txBody>
                    <a:bodyPr/>
                    <a:lstStyle/>
                    <a:p>
                      <a:pPr>
                        <a:lnSpc>
                          <a:spcPct val="107000"/>
                        </a:lnSpc>
                        <a:spcAft>
                          <a:spcPts val="0"/>
                        </a:spcAft>
                      </a:pPr>
                      <a:r>
                        <a:rPr lang="ro-RO" sz="1200">
                          <a:effectLst/>
                        </a:rPr>
                        <a:t>(I) lucrări de barare (constructii din lemn, praguri din busteni, structuri din materiale vegetale)</a:t>
                      </a:r>
                      <a:endParaRPr lang="en-GB" sz="1600">
                        <a:effectLst/>
                        <a:latin typeface="Calibri" panose="020F0502020204030204" pitchFamily="34" charset="0"/>
                        <a:ea typeface="Calibri" panose="020F0502020204030204" pitchFamily="34" charset="0"/>
                      </a:endParaRPr>
                    </a:p>
                  </a:txBody>
                  <a:tcPr marL="16767" marR="16767" marT="0" marB="0"/>
                </a:tc>
                <a:tc>
                  <a:txBody>
                    <a:bodyPr/>
                    <a:lstStyle/>
                    <a:p>
                      <a:pPr algn="ctr">
                        <a:lnSpc>
                          <a:spcPct val="107000"/>
                        </a:lnSpc>
                        <a:spcAft>
                          <a:spcPts val="0"/>
                        </a:spcAft>
                      </a:pPr>
                      <a:r>
                        <a:rPr lang="ro-RO" sz="1200">
                          <a:effectLst/>
                        </a:rPr>
                        <a:t>5</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5</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5</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5</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5</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5</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5</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5</a:t>
                      </a:r>
                      <a:endParaRPr lang="en-GB" sz="1600">
                        <a:effectLst/>
                        <a:latin typeface="Calibri" panose="020F0502020204030204" pitchFamily="34" charset="0"/>
                        <a:ea typeface="Calibri" panose="020F0502020204030204" pitchFamily="34" charset="0"/>
                      </a:endParaRPr>
                    </a:p>
                  </a:txBody>
                  <a:tcPr marL="16767" marR="16767" marT="0" marB="0" anchor="ctr"/>
                </a:tc>
              </a:tr>
              <a:tr h="196219">
                <a:tc>
                  <a:txBody>
                    <a:bodyPr/>
                    <a:lstStyle/>
                    <a:p>
                      <a:pPr>
                        <a:lnSpc>
                          <a:spcPct val="107000"/>
                        </a:lnSpc>
                        <a:spcAft>
                          <a:spcPts val="0"/>
                        </a:spcAft>
                      </a:pPr>
                      <a:r>
                        <a:rPr lang="ro-RO" sz="1200">
                          <a:effectLst/>
                        </a:rPr>
                        <a:t>(I) lucrări de regularizare locala a albiei (incl. masuri de stabilizare a albiei)</a:t>
                      </a:r>
                      <a:endParaRPr lang="en-GB" sz="1600">
                        <a:effectLst/>
                        <a:latin typeface="Calibri" panose="020F0502020204030204" pitchFamily="34" charset="0"/>
                        <a:ea typeface="Calibri" panose="020F0502020204030204" pitchFamily="34" charset="0"/>
                      </a:endParaRPr>
                    </a:p>
                  </a:txBody>
                  <a:tcPr marL="16767" marR="16767" marT="0" marB="0"/>
                </a:tc>
                <a:tc>
                  <a:txBody>
                    <a:bodyPr/>
                    <a:lstStyle/>
                    <a:p>
                      <a:pPr algn="ctr">
                        <a:lnSpc>
                          <a:spcPct val="107000"/>
                        </a:lnSpc>
                        <a:spcAft>
                          <a:spcPts val="0"/>
                        </a:spcAft>
                      </a:pPr>
                      <a:r>
                        <a:rPr lang="ro-RO" sz="1200">
                          <a:effectLst/>
                        </a:rPr>
                        <a:t>5</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5</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5</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5</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5</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5</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5</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5</a:t>
                      </a:r>
                      <a:endParaRPr lang="en-GB" sz="1600">
                        <a:effectLst/>
                        <a:latin typeface="Calibri" panose="020F0502020204030204" pitchFamily="34" charset="0"/>
                        <a:ea typeface="Calibri" panose="020F0502020204030204" pitchFamily="34" charset="0"/>
                      </a:endParaRPr>
                    </a:p>
                  </a:txBody>
                  <a:tcPr marL="16767" marR="16767" marT="0" marB="0" anchor="ctr"/>
                </a:tc>
              </a:tr>
              <a:tr h="196219">
                <a:tc>
                  <a:txBody>
                    <a:bodyPr/>
                    <a:lstStyle/>
                    <a:p>
                      <a:pPr>
                        <a:lnSpc>
                          <a:spcPct val="107000"/>
                        </a:lnSpc>
                        <a:spcAft>
                          <a:spcPts val="0"/>
                        </a:spcAft>
                      </a:pPr>
                      <a:r>
                        <a:rPr lang="ro-RO" sz="1200">
                          <a:effectLst/>
                        </a:rPr>
                        <a:t>(I) implementarea sistemelor durabile de drenaj (SuDS)</a:t>
                      </a:r>
                      <a:endParaRPr lang="en-GB" sz="1600">
                        <a:effectLst/>
                        <a:latin typeface="Calibri" panose="020F0502020204030204" pitchFamily="34" charset="0"/>
                        <a:ea typeface="Calibri" panose="020F0502020204030204" pitchFamily="34" charset="0"/>
                      </a:endParaRPr>
                    </a:p>
                  </a:txBody>
                  <a:tcPr marL="16767" marR="16767" marT="0" marB="0"/>
                </a:tc>
                <a:tc>
                  <a:txBody>
                    <a:bodyPr/>
                    <a:lstStyle/>
                    <a:p>
                      <a:pPr algn="ctr">
                        <a:lnSpc>
                          <a:spcPct val="107000"/>
                        </a:lnSpc>
                        <a:spcAft>
                          <a:spcPts val="0"/>
                        </a:spcAft>
                      </a:pPr>
                      <a:r>
                        <a:rPr lang="ro-RO" sz="1200">
                          <a:effectLst/>
                        </a:rPr>
                        <a:t>5</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5</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5</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5</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5</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5</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5</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5</a:t>
                      </a:r>
                      <a:endParaRPr lang="en-GB" sz="1600">
                        <a:effectLst/>
                        <a:latin typeface="Calibri" panose="020F0502020204030204" pitchFamily="34" charset="0"/>
                        <a:ea typeface="Calibri" panose="020F0502020204030204" pitchFamily="34" charset="0"/>
                      </a:endParaRPr>
                    </a:p>
                  </a:txBody>
                  <a:tcPr marL="16767" marR="16767" marT="0" marB="0" anchor="ctr"/>
                </a:tc>
              </a:tr>
              <a:tr h="392439">
                <a:tc>
                  <a:txBody>
                    <a:bodyPr/>
                    <a:lstStyle/>
                    <a:p>
                      <a:pPr>
                        <a:lnSpc>
                          <a:spcPct val="107000"/>
                        </a:lnSpc>
                        <a:spcAft>
                          <a:spcPts val="0"/>
                        </a:spcAft>
                      </a:pPr>
                      <a:r>
                        <a:rPr lang="ro-RO" sz="1200">
                          <a:effectLst/>
                        </a:rPr>
                        <a:t>(I) realizarea de noi acumulări permanente sau nepermanente (frontale) ; realizarea de noi acumulări laterale (poldere) </a:t>
                      </a:r>
                      <a:endParaRPr lang="en-GB" sz="1600">
                        <a:effectLst/>
                        <a:latin typeface="Calibri" panose="020F0502020204030204" pitchFamily="34" charset="0"/>
                        <a:ea typeface="Calibri" panose="020F0502020204030204" pitchFamily="34" charset="0"/>
                      </a:endParaRPr>
                    </a:p>
                  </a:txBody>
                  <a:tcPr marL="16767" marR="16767" marT="0" marB="0"/>
                </a:tc>
                <a:tc>
                  <a:txBody>
                    <a:bodyPr/>
                    <a:lstStyle/>
                    <a:p>
                      <a:pPr algn="ctr">
                        <a:lnSpc>
                          <a:spcPct val="107000"/>
                        </a:lnSpc>
                        <a:spcAft>
                          <a:spcPts val="0"/>
                        </a:spcAft>
                      </a:pPr>
                      <a:r>
                        <a:rPr lang="ro-RO" sz="1200">
                          <a:effectLst/>
                        </a:rPr>
                        <a:t>5</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5</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5</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5</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5</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5</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5</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5</a:t>
                      </a:r>
                      <a:endParaRPr lang="en-GB" sz="1600">
                        <a:effectLst/>
                        <a:latin typeface="Calibri" panose="020F0502020204030204" pitchFamily="34" charset="0"/>
                        <a:ea typeface="Calibri" panose="020F0502020204030204" pitchFamily="34" charset="0"/>
                      </a:endParaRPr>
                    </a:p>
                  </a:txBody>
                  <a:tcPr marL="16767" marR="16767" marT="0" marB="0" anchor="ctr"/>
                </a:tc>
              </a:tr>
              <a:tr h="196219">
                <a:tc>
                  <a:txBody>
                    <a:bodyPr/>
                    <a:lstStyle/>
                    <a:p>
                      <a:pPr>
                        <a:lnSpc>
                          <a:spcPct val="107000"/>
                        </a:lnSpc>
                        <a:spcAft>
                          <a:spcPts val="0"/>
                        </a:spcAft>
                      </a:pPr>
                      <a:r>
                        <a:rPr lang="ro-RO" sz="1200">
                          <a:effectLst/>
                        </a:rPr>
                        <a:t>(I) supraînălțarea barajelor în vederea creșterii capacității de retenție / atenuare</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5</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5</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5</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5</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5</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5</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5</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5</a:t>
                      </a:r>
                      <a:endParaRPr lang="en-GB" sz="1600">
                        <a:effectLst/>
                        <a:latin typeface="Calibri" panose="020F0502020204030204" pitchFamily="34" charset="0"/>
                        <a:ea typeface="Calibri" panose="020F0502020204030204" pitchFamily="34" charset="0"/>
                      </a:endParaRPr>
                    </a:p>
                  </a:txBody>
                  <a:tcPr marL="16767" marR="16767" marT="0" marB="0" anchor="ctr"/>
                </a:tc>
              </a:tr>
              <a:tr h="196219">
                <a:tc>
                  <a:txBody>
                    <a:bodyPr/>
                    <a:lstStyle/>
                    <a:p>
                      <a:pPr>
                        <a:lnSpc>
                          <a:spcPct val="107000"/>
                        </a:lnSpc>
                        <a:spcAft>
                          <a:spcPts val="0"/>
                        </a:spcAft>
                      </a:pPr>
                      <a:r>
                        <a:rPr lang="ro-RO" sz="1200">
                          <a:effectLst/>
                        </a:rPr>
                        <a:t>(I) mărirea capacităţii de tranzitare a albiei prin redimensionarea podurilor</a:t>
                      </a:r>
                      <a:endParaRPr lang="en-GB" sz="1600">
                        <a:effectLst/>
                        <a:latin typeface="Calibri" panose="020F0502020204030204" pitchFamily="34" charset="0"/>
                        <a:ea typeface="Calibri" panose="020F0502020204030204" pitchFamily="34" charset="0"/>
                      </a:endParaRPr>
                    </a:p>
                  </a:txBody>
                  <a:tcPr marL="16767" marR="16767" marT="0" marB="0"/>
                </a:tc>
                <a:tc>
                  <a:txBody>
                    <a:bodyPr/>
                    <a:lstStyle/>
                    <a:p>
                      <a:pPr algn="ctr">
                        <a:lnSpc>
                          <a:spcPct val="107000"/>
                        </a:lnSpc>
                        <a:spcAft>
                          <a:spcPts val="0"/>
                        </a:spcAft>
                      </a:pPr>
                      <a:r>
                        <a:rPr lang="ro-RO" sz="1200">
                          <a:effectLst/>
                        </a:rPr>
                        <a:t>5</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5</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5</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5</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5</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5</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5</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5</a:t>
                      </a:r>
                      <a:endParaRPr lang="en-GB" sz="1600">
                        <a:effectLst/>
                        <a:latin typeface="Calibri" panose="020F0502020204030204" pitchFamily="34" charset="0"/>
                        <a:ea typeface="Calibri" panose="020F0502020204030204" pitchFamily="34" charset="0"/>
                      </a:endParaRPr>
                    </a:p>
                  </a:txBody>
                  <a:tcPr marL="16767" marR="16767" marT="0" marB="0" anchor="ctr"/>
                </a:tc>
              </a:tr>
              <a:tr h="588658">
                <a:tc>
                  <a:txBody>
                    <a:bodyPr/>
                    <a:lstStyle/>
                    <a:p>
                      <a:pPr>
                        <a:lnSpc>
                          <a:spcPct val="107000"/>
                        </a:lnSpc>
                        <a:spcAft>
                          <a:spcPts val="0"/>
                        </a:spcAft>
                      </a:pPr>
                      <a:r>
                        <a:rPr lang="ro-RO" sz="1200">
                          <a:effectLst/>
                        </a:rPr>
                        <a:t>(I) menținerea sau creșterea proporției de suprafață împădurită în bazinele superioare ale cursurilor de apă (nu numai APSFR) ; managementul pădurilor în lunca inundabilă și în zona ripariană, inclusiv perdele protectie diguri</a:t>
                      </a:r>
                      <a:endParaRPr lang="en-GB" sz="1600">
                        <a:effectLst/>
                        <a:latin typeface="Calibri" panose="020F0502020204030204" pitchFamily="34" charset="0"/>
                        <a:ea typeface="Calibri" panose="020F0502020204030204" pitchFamily="34" charset="0"/>
                      </a:endParaRPr>
                    </a:p>
                  </a:txBody>
                  <a:tcPr marL="16767" marR="16767" marT="0" marB="0"/>
                </a:tc>
                <a:tc>
                  <a:txBody>
                    <a:bodyPr/>
                    <a:lstStyle/>
                    <a:p>
                      <a:pPr algn="ctr">
                        <a:lnSpc>
                          <a:spcPct val="107000"/>
                        </a:lnSpc>
                        <a:spcAft>
                          <a:spcPts val="0"/>
                        </a:spcAft>
                      </a:pPr>
                      <a:r>
                        <a:rPr lang="ro-RO" sz="1200">
                          <a:effectLst/>
                        </a:rPr>
                        <a:t>5</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5</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5</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5</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5</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5</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5</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5</a:t>
                      </a:r>
                      <a:endParaRPr lang="en-GB" sz="1600">
                        <a:effectLst/>
                        <a:latin typeface="Calibri" panose="020F0502020204030204" pitchFamily="34" charset="0"/>
                        <a:ea typeface="Calibri" panose="020F0502020204030204" pitchFamily="34" charset="0"/>
                      </a:endParaRPr>
                    </a:p>
                  </a:txBody>
                  <a:tcPr marL="16767" marR="16767" marT="0" marB="0" anchor="ctr"/>
                </a:tc>
              </a:tr>
              <a:tr h="588658">
                <a:tc>
                  <a:txBody>
                    <a:bodyPr/>
                    <a:lstStyle/>
                    <a:p>
                      <a:pPr>
                        <a:lnSpc>
                          <a:spcPct val="107000"/>
                        </a:lnSpc>
                        <a:spcAft>
                          <a:spcPts val="0"/>
                        </a:spcAft>
                      </a:pPr>
                      <a:r>
                        <a:rPr lang="ro-RO" sz="1200">
                          <a:effectLst/>
                        </a:rPr>
                        <a:t>(I) zone de retentie naturala a apei (realizate prin amplasarea pragurilor din materiale locale sau prin deversarea unui mal cu o cotă mai joasă, cu scopul acumulării temporare a apei in lunca inundabila)</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5</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5</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5</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5</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5</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5</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5</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5</a:t>
                      </a:r>
                      <a:endParaRPr lang="en-GB" sz="1600">
                        <a:effectLst/>
                        <a:latin typeface="Calibri" panose="020F0502020204030204" pitchFamily="34" charset="0"/>
                        <a:ea typeface="Calibri" panose="020F0502020204030204" pitchFamily="34" charset="0"/>
                      </a:endParaRPr>
                    </a:p>
                  </a:txBody>
                  <a:tcPr marL="16767" marR="16767" marT="0" marB="0" anchor="ctr"/>
                </a:tc>
              </a:tr>
              <a:tr h="784877">
                <a:tc>
                  <a:txBody>
                    <a:bodyPr/>
                    <a:lstStyle/>
                    <a:p>
                      <a:pPr>
                        <a:lnSpc>
                          <a:spcPct val="107000"/>
                        </a:lnSpc>
                        <a:spcAft>
                          <a:spcPts val="0"/>
                        </a:spcAft>
                      </a:pPr>
                      <a:r>
                        <a:rPr lang="ro-RO" sz="1200">
                          <a:effectLst/>
                        </a:rPr>
                        <a:t>(I) măsuri de îmbunătățire a gradului de conștientizare a publicului în ceea ce privește gradul de pregătire împotriva inundațiilor, de creștere a percepției privind riscurile de inundații și a strategiilor de autoprotecție în rândul populației, al agenților sociali și economici)</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5</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5</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5</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5</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5</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5</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5</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5</a:t>
                      </a:r>
                      <a:endParaRPr lang="en-GB" sz="1600">
                        <a:effectLst/>
                        <a:latin typeface="Calibri" panose="020F0502020204030204" pitchFamily="34" charset="0"/>
                        <a:ea typeface="Calibri" panose="020F0502020204030204" pitchFamily="34" charset="0"/>
                      </a:endParaRPr>
                    </a:p>
                  </a:txBody>
                  <a:tcPr marL="16767" marR="16767" marT="0" marB="0" anchor="ctr"/>
                </a:tc>
              </a:tr>
              <a:tr h="981097">
                <a:tc>
                  <a:txBody>
                    <a:bodyPr/>
                    <a:lstStyle/>
                    <a:p>
                      <a:pPr>
                        <a:lnSpc>
                          <a:spcPct val="107000"/>
                        </a:lnSpc>
                        <a:spcAft>
                          <a:spcPts val="0"/>
                        </a:spcAft>
                      </a:pPr>
                      <a:r>
                        <a:rPr lang="ro-RO" sz="1200">
                          <a:effectLst/>
                        </a:rPr>
                        <a:t>(I) măsuri de îmbunătățire a pregătirii în vederea gestionarii evenimentelor de inundații, în vederea reducerii consecințelor adverse- pregătirea resurselor umane, materiale în situaţii de urgenţă și stimularea voluntariatului și măsuri de îmbunătățire a pregătirii în vederea gestionarii evenimentelor de inundații, în vederea reducerii consecințelor adverse – sistem asigurari)</a:t>
                      </a:r>
                      <a:endParaRPr lang="en-GB" sz="1600">
                        <a:effectLst/>
                        <a:latin typeface="Calibri" panose="020F0502020204030204" pitchFamily="34" charset="0"/>
                        <a:ea typeface="Calibri" panose="020F0502020204030204" pitchFamily="34" charset="0"/>
                      </a:endParaRPr>
                    </a:p>
                  </a:txBody>
                  <a:tcPr marL="16767" marR="16767" marT="0" marB="0"/>
                </a:tc>
                <a:tc>
                  <a:txBody>
                    <a:bodyPr/>
                    <a:lstStyle/>
                    <a:p>
                      <a:pPr algn="ctr">
                        <a:lnSpc>
                          <a:spcPct val="107000"/>
                        </a:lnSpc>
                        <a:spcAft>
                          <a:spcPts val="0"/>
                        </a:spcAft>
                      </a:pPr>
                      <a:r>
                        <a:rPr lang="ro-RO" sz="1200">
                          <a:effectLst/>
                        </a:rPr>
                        <a:t>5</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5</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5</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5</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5</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5</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5</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5</a:t>
                      </a:r>
                      <a:endParaRPr lang="en-GB" sz="1600">
                        <a:effectLst/>
                        <a:latin typeface="Calibri" panose="020F0502020204030204" pitchFamily="34" charset="0"/>
                        <a:ea typeface="Calibri" panose="020F0502020204030204" pitchFamily="34" charset="0"/>
                      </a:endParaRPr>
                    </a:p>
                  </a:txBody>
                  <a:tcPr marL="16767" marR="16767" marT="0" marB="0" anchor="ctr"/>
                </a:tc>
              </a:tr>
              <a:tr h="196219">
                <a:tc>
                  <a:txBody>
                    <a:bodyPr/>
                    <a:lstStyle/>
                    <a:p>
                      <a:pPr>
                        <a:lnSpc>
                          <a:spcPct val="107000"/>
                        </a:lnSpc>
                        <a:spcAft>
                          <a:spcPts val="0"/>
                        </a:spcAft>
                      </a:pPr>
                      <a:r>
                        <a:rPr lang="ro-RO" sz="1200">
                          <a:effectLst/>
                        </a:rPr>
                        <a:t>(S) servicii de monitorizare şi avertizare privind scăderea debitelor/secetă la nivel naţional</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5</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5</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5</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5</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4</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4</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4</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5</a:t>
                      </a:r>
                      <a:endParaRPr lang="en-GB" sz="1600">
                        <a:effectLst/>
                        <a:latin typeface="Calibri" panose="020F0502020204030204" pitchFamily="34" charset="0"/>
                        <a:ea typeface="Calibri" panose="020F0502020204030204" pitchFamily="34" charset="0"/>
                      </a:endParaRPr>
                    </a:p>
                  </a:txBody>
                  <a:tcPr marL="16767" marR="16767" marT="0" marB="0" anchor="ctr"/>
                </a:tc>
              </a:tr>
              <a:tr h="196219">
                <a:tc>
                  <a:txBody>
                    <a:bodyPr/>
                    <a:lstStyle/>
                    <a:p>
                      <a:pPr>
                        <a:lnSpc>
                          <a:spcPct val="107000"/>
                        </a:lnSpc>
                        <a:spcAft>
                          <a:spcPts val="0"/>
                        </a:spcAft>
                      </a:pPr>
                      <a:r>
                        <a:rPr lang="ro-RO" sz="1200">
                          <a:effectLst/>
                        </a:rPr>
                        <a:t>(S) diminuarea scurgerilor în reţelele de distribuţie a apei</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5</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5</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5</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5</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4</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4</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4</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5</a:t>
                      </a:r>
                      <a:endParaRPr lang="en-GB" sz="1600">
                        <a:effectLst/>
                        <a:latin typeface="Calibri" panose="020F0502020204030204" pitchFamily="34" charset="0"/>
                        <a:ea typeface="Calibri" panose="020F0502020204030204" pitchFamily="34" charset="0"/>
                      </a:endParaRPr>
                    </a:p>
                  </a:txBody>
                  <a:tcPr marL="16767" marR="16767" marT="0" marB="0" anchor="ctr"/>
                </a:tc>
              </a:tr>
              <a:tr h="196219">
                <a:tc>
                  <a:txBody>
                    <a:bodyPr/>
                    <a:lstStyle/>
                    <a:p>
                      <a:pPr>
                        <a:lnSpc>
                          <a:spcPct val="107000"/>
                        </a:lnSpc>
                        <a:spcAft>
                          <a:spcPts val="0"/>
                        </a:spcAft>
                      </a:pPr>
                      <a:r>
                        <a:rPr lang="ro-RO" sz="1200">
                          <a:effectLst/>
                        </a:rPr>
                        <a:t>(S) măsuri de economisire şi folosire eficientă a apei: irigaţii, industrie</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5</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5</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5</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5</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4</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4</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4</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5</a:t>
                      </a:r>
                      <a:endParaRPr lang="en-GB" sz="1600">
                        <a:effectLst/>
                        <a:latin typeface="Calibri" panose="020F0502020204030204" pitchFamily="34" charset="0"/>
                        <a:ea typeface="Calibri" panose="020F0502020204030204" pitchFamily="34" charset="0"/>
                      </a:endParaRPr>
                    </a:p>
                  </a:txBody>
                  <a:tcPr marL="16767" marR="16767" marT="0" marB="0" anchor="ctr"/>
                </a:tc>
              </a:tr>
              <a:tr h="196219">
                <a:tc>
                  <a:txBody>
                    <a:bodyPr/>
                    <a:lstStyle/>
                    <a:p>
                      <a:pPr>
                        <a:lnSpc>
                          <a:spcPct val="107000"/>
                        </a:lnSpc>
                        <a:spcAft>
                          <a:spcPts val="0"/>
                        </a:spcAft>
                      </a:pPr>
                      <a:r>
                        <a:rPr lang="ro-RO" sz="1200">
                          <a:effectLst/>
                        </a:rPr>
                        <a:t>(S) cooperarea cu alte ţări vizând schimbul de experienţă în combaterea secetei</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5</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5</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5</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5</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4</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4</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4</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5</a:t>
                      </a:r>
                      <a:endParaRPr lang="en-GB" sz="1600">
                        <a:effectLst/>
                        <a:latin typeface="Calibri" panose="020F0502020204030204" pitchFamily="34" charset="0"/>
                        <a:ea typeface="Calibri" panose="020F0502020204030204" pitchFamily="34" charset="0"/>
                      </a:endParaRPr>
                    </a:p>
                  </a:txBody>
                  <a:tcPr marL="16767" marR="16767" marT="0" marB="0" anchor="ctr"/>
                </a:tc>
              </a:tr>
              <a:tr h="392439">
                <a:tc>
                  <a:txBody>
                    <a:bodyPr/>
                    <a:lstStyle/>
                    <a:p>
                      <a:pPr>
                        <a:lnSpc>
                          <a:spcPct val="107000"/>
                        </a:lnSpc>
                        <a:spcAft>
                          <a:spcPts val="0"/>
                        </a:spcAft>
                      </a:pPr>
                      <a:r>
                        <a:rPr lang="ro-RO" sz="1200">
                          <a:effectLst/>
                        </a:rPr>
                        <a:t>(S) planuri de aprovizionare prioritară cu apă a populaţiei şi animalelor/ierarhizarea restricţiilor de folosire a apei în perioade deficitare</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5</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5</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5</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5</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4</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4</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4</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5</a:t>
                      </a:r>
                      <a:endParaRPr lang="en-GB" sz="1600">
                        <a:effectLst/>
                        <a:latin typeface="Calibri" panose="020F0502020204030204" pitchFamily="34" charset="0"/>
                        <a:ea typeface="Calibri" panose="020F0502020204030204" pitchFamily="34" charset="0"/>
                      </a:endParaRPr>
                    </a:p>
                  </a:txBody>
                  <a:tcPr marL="16767" marR="16767" marT="0" marB="0" anchor="ctr"/>
                </a:tc>
              </a:tr>
              <a:tr h="196219">
                <a:tc>
                  <a:txBody>
                    <a:bodyPr/>
                    <a:lstStyle/>
                    <a:p>
                      <a:pPr>
                        <a:lnSpc>
                          <a:spcPct val="107000"/>
                        </a:lnSpc>
                        <a:spcAft>
                          <a:spcPts val="0"/>
                        </a:spcAft>
                      </a:pPr>
                      <a:r>
                        <a:rPr lang="ro-RO" sz="1200">
                          <a:effectLst/>
                        </a:rPr>
                        <a:t>(S) stabilirea de metodologii pentru pragurile de secetă şi cartografierea secetei</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5</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5</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5</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5</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4</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4</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4</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5</a:t>
                      </a:r>
                      <a:endParaRPr lang="en-GB" sz="1600">
                        <a:effectLst/>
                        <a:latin typeface="Calibri" panose="020F0502020204030204" pitchFamily="34" charset="0"/>
                        <a:ea typeface="Calibri" panose="020F0502020204030204" pitchFamily="34" charset="0"/>
                      </a:endParaRPr>
                    </a:p>
                  </a:txBody>
                  <a:tcPr marL="16767" marR="16767" marT="0" marB="0" anchor="ctr"/>
                </a:tc>
              </a:tr>
              <a:tr h="196219">
                <a:tc>
                  <a:txBody>
                    <a:bodyPr/>
                    <a:lstStyle/>
                    <a:p>
                      <a:pPr>
                        <a:lnSpc>
                          <a:spcPct val="107000"/>
                        </a:lnSpc>
                        <a:spcAft>
                          <a:spcPts val="0"/>
                        </a:spcAft>
                      </a:pPr>
                      <a:r>
                        <a:rPr lang="ro-RO" sz="1200">
                          <a:effectLst/>
                        </a:rPr>
                        <a:t>(S) mărirea capacităţii de stocare a apei</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5</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5</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5</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5</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4</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4</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4</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5</a:t>
                      </a:r>
                      <a:endParaRPr lang="en-GB" sz="1600">
                        <a:effectLst/>
                        <a:latin typeface="Calibri" panose="020F0502020204030204" pitchFamily="34" charset="0"/>
                        <a:ea typeface="Calibri" panose="020F0502020204030204" pitchFamily="34" charset="0"/>
                      </a:endParaRPr>
                    </a:p>
                  </a:txBody>
                  <a:tcPr marL="16767" marR="16767" marT="0" marB="0" anchor="ctr"/>
                </a:tc>
              </a:tr>
              <a:tr h="196219">
                <a:tc>
                  <a:txBody>
                    <a:bodyPr/>
                    <a:lstStyle/>
                    <a:p>
                      <a:pPr algn="ctr">
                        <a:lnSpc>
                          <a:spcPct val="107000"/>
                        </a:lnSpc>
                        <a:spcAft>
                          <a:spcPts val="0"/>
                        </a:spcAft>
                      </a:pPr>
                      <a:r>
                        <a:rPr lang="ro-RO" sz="1200">
                          <a:effectLst/>
                        </a:rPr>
                        <a:t>Forestier</a:t>
                      </a:r>
                      <a:endParaRPr lang="en-GB" sz="1600">
                        <a:effectLst/>
                        <a:latin typeface="Calibri" panose="020F0502020204030204" pitchFamily="34" charset="0"/>
                        <a:ea typeface="Calibri" panose="020F0502020204030204" pitchFamily="34" charset="0"/>
                      </a:endParaRPr>
                    </a:p>
                  </a:txBody>
                  <a:tcPr marL="16767" marR="16767" marT="0" marB="0" anchor="ctr"/>
                </a:tc>
                <a:tc gridSpan="8">
                  <a:txBody>
                    <a:bodyPr/>
                    <a:lstStyle/>
                    <a:p>
                      <a:pPr algn="ctr">
                        <a:lnSpc>
                          <a:spcPct val="107000"/>
                        </a:lnSpc>
                        <a:spcAft>
                          <a:spcPts val="0"/>
                        </a:spcAft>
                      </a:pPr>
                      <a:r>
                        <a:rPr lang="ro-RO" sz="1200">
                          <a:effectLst/>
                        </a:rPr>
                        <a:t> </a:t>
                      </a:r>
                      <a:endParaRPr lang="en-GB" sz="1600">
                        <a:effectLst/>
                        <a:latin typeface="Calibri" panose="020F0502020204030204" pitchFamily="34" charset="0"/>
                        <a:ea typeface="Calibri" panose="020F0502020204030204" pitchFamily="34" charset="0"/>
                      </a:endParaRPr>
                    </a:p>
                  </a:txBody>
                  <a:tcPr marL="16767" marR="16767" marT="0" marB="0" anchor="ct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r>
              <a:tr h="196219">
                <a:tc>
                  <a:txBody>
                    <a:bodyPr/>
                    <a:lstStyle/>
                    <a:p>
                      <a:pPr>
                        <a:lnSpc>
                          <a:spcPct val="107000"/>
                        </a:lnSpc>
                        <a:spcAft>
                          <a:spcPts val="0"/>
                        </a:spcAft>
                      </a:pPr>
                      <a:r>
                        <a:rPr lang="ro-RO" sz="1200">
                          <a:effectLst/>
                        </a:rPr>
                        <a:t>Îmbunătățirea capacităților de monitorizare a resurselor forestiere</a:t>
                      </a:r>
                      <a:endParaRPr lang="en-GB" sz="1600">
                        <a:effectLst/>
                        <a:latin typeface="Calibri" panose="020F0502020204030204" pitchFamily="34" charset="0"/>
                        <a:ea typeface="Calibri" panose="020F0502020204030204" pitchFamily="34" charset="0"/>
                      </a:endParaRPr>
                    </a:p>
                  </a:txBody>
                  <a:tcPr marL="16767" marR="16767" marT="0" marB="0"/>
                </a:tc>
                <a:tc>
                  <a:txBody>
                    <a:bodyPr/>
                    <a:lstStyle/>
                    <a:p>
                      <a:pPr algn="ctr">
                        <a:lnSpc>
                          <a:spcPct val="107000"/>
                        </a:lnSpc>
                        <a:spcAft>
                          <a:spcPts val="0"/>
                        </a:spcAft>
                      </a:pPr>
                      <a:r>
                        <a:rPr lang="ro-RO" sz="1200">
                          <a:effectLst/>
                        </a:rPr>
                        <a:t>0</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0</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0</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0</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0</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0</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0</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0</a:t>
                      </a:r>
                      <a:endParaRPr lang="en-GB" sz="1600">
                        <a:effectLst/>
                        <a:latin typeface="Calibri" panose="020F0502020204030204" pitchFamily="34" charset="0"/>
                        <a:ea typeface="Calibri" panose="020F0502020204030204" pitchFamily="34" charset="0"/>
                      </a:endParaRPr>
                    </a:p>
                  </a:txBody>
                  <a:tcPr marL="16767" marR="16767" marT="0" marB="0" anchor="ctr"/>
                </a:tc>
              </a:tr>
              <a:tr h="196219">
                <a:tc>
                  <a:txBody>
                    <a:bodyPr/>
                    <a:lstStyle/>
                    <a:p>
                      <a:pPr>
                        <a:lnSpc>
                          <a:spcPct val="107000"/>
                        </a:lnSpc>
                        <a:spcAft>
                          <a:spcPts val="0"/>
                        </a:spcAft>
                      </a:pPr>
                      <a:r>
                        <a:rPr lang="ro-RO" sz="1200">
                          <a:effectLst/>
                        </a:rPr>
                        <a:t>Împăduriri active</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2</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2</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2</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2</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2</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2</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2</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2</a:t>
                      </a:r>
                      <a:endParaRPr lang="en-GB" sz="1600">
                        <a:effectLst/>
                        <a:latin typeface="Calibri" panose="020F0502020204030204" pitchFamily="34" charset="0"/>
                        <a:ea typeface="Calibri" panose="020F0502020204030204" pitchFamily="34" charset="0"/>
                      </a:endParaRPr>
                    </a:p>
                  </a:txBody>
                  <a:tcPr marL="16767" marR="16767" marT="0" marB="0" anchor="ctr"/>
                </a:tc>
              </a:tr>
              <a:tr h="588658">
                <a:tc>
                  <a:txBody>
                    <a:bodyPr/>
                    <a:lstStyle/>
                    <a:p>
                      <a:pPr>
                        <a:lnSpc>
                          <a:spcPct val="107000"/>
                        </a:lnSpc>
                        <a:spcAft>
                          <a:spcPts val="0"/>
                        </a:spcAft>
                      </a:pPr>
                      <a:r>
                        <a:rPr lang="ro-RO" sz="1200">
                          <a:effectLst/>
                        </a:rPr>
                        <a:t>Creşterea capacității pădurilor de a se adapta la schimbările climatice previzionate, prin dimensionarea adecvată a intervențiilor silvotehnice şi a celor de regenerare, având la bază cercetarea ştiinţifică</a:t>
                      </a:r>
                      <a:endParaRPr lang="en-GB" sz="1600">
                        <a:effectLst/>
                        <a:latin typeface="Calibri" panose="020F0502020204030204" pitchFamily="34" charset="0"/>
                        <a:ea typeface="Calibri" panose="020F0502020204030204" pitchFamily="34" charset="0"/>
                      </a:endParaRPr>
                    </a:p>
                  </a:txBody>
                  <a:tcPr marL="16767" marR="16767" marT="0" marB="0"/>
                </a:tc>
                <a:tc>
                  <a:txBody>
                    <a:bodyPr/>
                    <a:lstStyle/>
                    <a:p>
                      <a:pPr algn="ctr">
                        <a:lnSpc>
                          <a:spcPct val="107000"/>
                        </a:lnSpc>
                        <a:spcAft>
                          <a:spcPts val="0"/>
                        </a:spcAft>
                      </a:pPr>
                      <a:r>
                        <a:rPr lang="ro-RO" sz="1200">
                          <a:effectLst/>
                        </a:rPr>
                        <a:t>2</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2</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2</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2</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2</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2</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2</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2</a:t>
                      </a:r>
                      <a:endParaRPr lang="en-GB" sz="1600">
                        <a:effectLst/>
                        <a:latin typeface="Calibri" panose="020F0502020204030204" pitchFamily="34" charset="0"/>
                        <a:ea typeface="Calibri" panose="020F0502020204030204" pitchFamily="34" charset="0"/>
                      </a:endParaRPr>
                    </a:p>
                  </a:txBody>
                  <a:tcPr marL="16767" marR="16767" marT="0" marB="0" anchor="ctr"/>
                </a:tc>
              </a:tr>
              <a:tr h="392439">
                <a:tc>
                  <a:txBody>
                    <a:bodyPr/>
                    <a:lstStyle/>
                    <a:p>
                      <a:pPr>
                        <a:lnSpc>
                          <a:spcPct val="107000"/>
                        </a:lnSpc>
                        <a:spcAft>
                          <a:spcPts val="0"/>
                        </a:spcAft>
                      </a:pPr>
                      <a:r>
                        <a:rPr lang="ro-RO" sz="1200">
                          <a:effectLst/>
                        </a:rPr>
                        <a:t>Susţinerea cercetării ştiinţifice de profil pentru a testa, valida şi extinde dacă este cazul rezultatele cercetării internaţionale de profil</a:t>
                      </a:r>
                      <a:endParaRPr lang="en-GB" sz="1600">
                        <a:effectLst/>
                        <a:latin typeface="Calibri" panose="020F0502020204030204" pitchFamily="34" charset="0"/>
                        <a:ea typeface="Calibri" panose="020F0502020204030204" pitchFamily="34" charset="0"/>
                      </a:endParaRPr>
                    </a:p>
                  </a:txBody>
                  <a:tcPr marL="16767" marR="16767" marT="0" marB="0"/>
                </a:tc>
                <a:tc>
                  <a:txBody>
                    <a:bodyPr/>
                    <a:lstStyle/>
                    <a:p>
                      <a:pPr algn="ctr">
                        <a:lnSpc>
                          <a:spcPct val="107000"/>
                        </a:lnSpc>
                        <a:spcAft>
                          <a:spcPts val="0"/>
                        </a:spcAft>
                      </a:pPr>
                      <a:r>
                        <a:rPr lang="ro-RO" sz="1200">
                          <a:effectLst/>
                        </a:rPr>
                        <a:t>1</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1</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1</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1</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1</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1</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1</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1</a:t>
                      </a:r>
                      <a:endParaRPr lang="en-GB" sz="1600">
                        <a:effectLst/>
                        <a:latin typeface="Calibri" panose="020F0502020204030204" pitchFamily="34" charset="0"/>
                        <a:ea typeface="Calibri" panose="020F0502020204030204" pitchFamily="34" charset="0"/>
                      </a:endParaRPr>
                    </a:p>
                  </a:txBody>
                  <a:tcPr marL="16767" marR="16767" marT="0" marB="0" anchor="ctr"/>
                </a:tc>
              </a:tr>
              <a:tr h="784877">
                <a:tc>
                  <a:txBody>
                    <a:bodyPr/>
                    <a:lstStyle/>
                    <a:p>
                      <a:pPr>
                        <a:lnSpc>
                          <a:spcPct val="107000"/>
                        </a:lnSpc>
                        <a:spcAft>
                          <a:spcPts val="0"/>
                        </a:spcAft>
                      </a:pPr>
                      <a:r>
                        <a:rPr lang="ro-RO" sz="1200">
                          <a:effectLst/>
                        </a:rPr>
                        <a:t>Reducerea sensibilității pădurilor la schimbări climatice prin practici forestiere precum identificarea şi promovarea unor specii sau proveniențe mai adaptate la regimurile climatice din viitor precum şi adaptarea practicilor cu privire la aplicarea lucrărilor de îngrijire şi a tratamentelor silvice</a:t>
                      </a:r>
                      <a:endParaRPr lang="en-GB" sz="1600">
                        <a:effectLst/>
                        <a:latin typeface="Calibri" panose="020F0502020204030204" pitchFamily="34" charset="0"/>
                        <a:ea typeface="Calibri" panose="020F0502020204030204" pitchFamily="34" charset="0"/>
                      </a:endParaRPr>
                    </a:p>
                  </a:txBody>
                  <a:tcPr marL="16767" marR="16767" marT="0" marB="0"/>
                </a:tc>
                <a:tc>
                  <a:txBody>
                    <a:bodyPr/>
                    <a:lstStyle/>
                    <a:p>
                      <a:pPr algn="ctr">
                        <a:lnSpc>
                          <a:spcPct val="107000"/>
                        </a:lnSpc>
                        <a:spcAft>
                          <a:spcPts val="0"/>
                        </a:spcAft>
                      </a:pPr>
                      <a:r>
                        <a:rPr lang="ro-RO" sz="1200">
                          <a:effectLst/>
                        </a:rPr>
                        <a:t>2</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2</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2</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2</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2</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2</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2</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2</a:t>
                      </a:r>
                      <a:endParaRPr lang="en-GB" sz="1600">
                        <a:effectLst/>
                        <a:latin typeface="Calibri" panose="020F0502020204030204" pitchFamily="34" charset="0"/>
                        <a:ea typeface="Calibri" panose="020F0502020204030204" pitchFamily="34" charset="0"/>
                      </a:endParaRPr>
                    </a:p>
                  </a:txBody>
                  <a:tcPr marL="16767" marR="16767" marT="0" marB="0" anchor="ctr"/>
                </a:tc>
              </a:tr>
              <a:tr h="588658">
                <a:tc>
                  <a:txBody>
                    <a:bodyPr/>
                    <a:lstStyle/>
                    <a:p>
                      <a:pPr>
                        <a:lnSpc>
                          <a:spcPct val="107000"/>
                        </a:lnSpc>
                        <a:spcAft>
                          <a:spcPts val="0"/>
                        </a:spcAft>
                      </a:pPr>
                      <a:r>
                        <a:rPr lang="ro-RO" sz="1200">
                          <a:effectLst/>
                        </a:rPr>
                        <a:t>Dezvoltarea şi modernizarea reţelei de transport forestier ca primă necesitate pentru asigurarea accesului cu tehnică operaţională atât pentru creșterea eficienţei sectorului cât şi pentru reducerea timpului de răspuns în caz de calamitate</a:t>
                      </a:r>
                      <a:endParaRPr lang="en-GB" sz="1600">
                        <a:effectLst/>
                        <a:latin typeface="Calibri" panose="020F0502020204030204" pitchFamily="34" charset="0"/>
                        <a:ea typeface="Calibri" panose="020F0502020204030204" pitchFamily="34" charset="0"/>
                      </a:endParaRPr>
                    </a:p>
                  </a:txBody>
                  <a:tcPr marL="16767" marR="16767" marT="0" marB="0"/>
                </a:tc>
                <a:tc>
                  <a:txBody>
                    <a:bodyPr/>
                    <a:lstStyle/>
                    <a:p>
                      <a:pPr algn="ctr">
                        <a:lnSpc>
                          <a:spcPct val="107000"/>
                        </a:lnSpc>
                        <a:spcAft>
                          <a:spcPts val="0"/>
                        </a:spcAft>
                      </a:pPr>
                      <a:r>
                        <a:rPr lang="ro-RO" sz="1200">
                          <a:effectLst/>
                        </a:rPr>
                        <a:t>1</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1</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1</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1</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1</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1</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1</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1</a:t>
                      </a:r>
                      <a:endParaRPr lang="en-GB" sz="1600">
                        <a:effectLst/>
                        <a:latin typeface="Calibri" panose="020F0502020204030204" pitchFamily="34" charset="0"/>
                        <a:ea typeface="Calibri" panose="020F0502020204030204" pitchFamily="34" charset="0"/>
                      </a:endParaRPr>
                    </a:p>
                  </a:txBody>
                  <a:tcPr marL="16767" marR="16767" marT="0" marB="0" anchor="ctr"/>
                </a:tc>
              </a:tr>
              <a:tr h="392439">
                <a:tc>
                  <a:txBody>
                    <a:bodyPr/>
                    <a:lstStyle/>
                    <a:p>
                      <a:pPr>
                        <a:lnSpc>
                          <a:spcPct val="107000"/>
                        </a:lnSpc>
                        <a:spcAft>
                          <a:spcPts val="0"/>
                        </a:spcAft>
                      </a:pPr>
                      <a:r>
                        <a:rPr lang="ro-RO" sz="1200">
                          <a:effectLst/>
                        </a:rPr>
                        <a:t>Retehnologizarea logistică şi operaţională, inclusiv alte aspecte pe care aceasta le presupune (training, acceptare instituțională)</a:t>
                      </a:r>
                      <a:endParaRPr lang="en-GB" sz="1600">
                        <a:effectLst/>
                        <a:latin typeface="Calibri" panose="020F0502020204030204" pitchFamily="34" charset="0"/>
                        <a:ea typeface="Calibri" panose="020F0502020204030204" pitchFamily="34" charset="0"/>
                      </a:endParaRPr>
                    </a:p>
                  </a:txBody>
                  <a:tcPr marL="16767" marR="16767" marT="0" marB="0"/>
                </a:tc>
                <a:tc>
                  <a:txBody>
                    <a:bodyPr/>
                    <a:lstStyle/>
                    <a:p>
                      <a:pPr algn="ctr">
                        <a:lnSpc>
                          <a:spcPct val="107000"/>
                        </a:lnSpc>
                        <a:spcAft>
                          <a:spcPts val="0"/>
                        </a:spcAft>
                      </a:pPr>
                      <a:r>
                        <a:rPr lang="ro-RO" sz="1200">
                          <a:effectLst/>
                        </a:rPr>
                        <a:t>2</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2</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2</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2</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2</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2</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2</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2</a:t>
                      </a:r>
                      <a:endParaRPr lang="en-GB" sz="1600">
                        <a:effectLst/>
                        <a:latin typeface="Calibri" panose="020F0502020204030204" pitchFamily="34" charset="0"/>
                        <a:ea typeface="Calibri" panose="020F0502020204030204" pitchFamily="34" charset="0"/>
                      </a:endParaRPr>
                    </a:p>
                  </a:txBody>
                  <a:tcPr marL="16767" marR="16767" marT="0" marB="0" anchor="ctr"/>
                </a:tc>
              </a:tr>
              <a:tr h="588658">
                <a:tc>
                  <a:txBody>
                    <a:bodyPr/>
                    <a:lstStyle/>
                    <a:p>
                      <a:pPr>
                        <a:lnSpc>
                          <a:spcPct val="107000"/>
                        </a:lnSpc>
                        <a:spcAft>
                          <a:spcPts val="0"/>
                        </a:spcAft>
                      </a:pPr>
                      <a:r>
                        <a:rPr lang="ro-RO" sz="1200">
                          <a:effectLst/>
                        </a:rPr>
                        <a:t>Susţinerea cercetării ştiinţifice de profil pentru a dezvolta sau, după caz, testa, valida şi extinde rezultatele cercetării internaţionale de profil şi a soluțiilor existente de natură logistică şi operaţională la nivelul sectorului forestier românesc</a:t>
                      </a:r>
                      <a:endParaRPr lang="en-GB" sz="1600">
                        <a:effectLst/>
                        <a:latin typeface="Calibri" panose="020F0502020204030204" pitchFamily="34" charset="0"/>
                        <a:ea typeface="Calibri" panose="020F0502020204030204" pitchFamily="34" charset="0"/>
                      </a:endParaRPr>
                    </a:p>
                  </a:txBody>
                  <a:tcPr marL="16767" marR="16767" marT="0" marB="0"/>
                </a:tc>
                <a:tc>
                  <a:txBody>
                    <a:bodyPr/>
                    <a:lstStyle/>
                    <a:p>
                      <a:pPr algn="ctr">
                        <a:lnSpc>
                          <a:spcPct val="107000"/>
                        </a:lnSpc>
                        <a:spcAft>
                          <a:spcPts val="0"/>
                        </a:spcAft>
                      </a:pPr>
                      <a:r>
                        <a:rPr lang="ro-RO" sz="1200">
                          <a:effectLst/>
                        </a:rPr>
                        <a:t>1</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1</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1</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1</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1</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1</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1</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1</a:t>
                      </a:r>
                      <a:endParaRPr lang="en-GB" sz="1600">
                        <a:effectLst/>
                        <a:latin typeface="Calibri" panose="020F0502020204030204" pitchFamily="34" charset="0"/>
                        <a:ea typeface="Calibri" panose="020F0502020204030204" pitchFamily="34" charset="0"/>
                      </a:endParaRPr>
                    </a:p>
                  </a:txBody>
                  <a:tcPr marL="16767" marR="16767" marT="0" marB="0" anchor="ctr"/>
                </a:tc>
              </a:tr>
              <a:tr h="588658">
                <a:tc>
                  <a:txBody>
                    <a:bodyPr/>
                    <a:lstStyle/>
                    <a:p>
                      <a:pPr>
                        <a:lnSpc>
                          <a:spcPct val="107000"/>
                        </a:lnSpc>
                        <a:spcAft>
                          <a:spcPts val="0"/>
                        </a:spcAft>
                      </a:pPr>
                      <a:r>
                        <a:rPr lang="ro-RO" sz="1200">
                          <a:effectLst/>
                        </a:rPr>
                        <a:t>Debirocratizarea sectorului forestier, ca măsură de îmbunătățire a timpului de răspuns în caz de necesitate şi găsirea de soluții tehnice de inventariere, estimare şi evaluare rapide, inclusiv a unor măsuri de propagare rapidă a informației necesare între actorii din sector</a:t>
                      </a:r>
                      <a:endParaRPr lang="en-GB" sz="1600">
                        <a:effectLst/>
                        <a:latin typeface="Calibri" panose="020F0502020204030204" pitchFamily="34" charset="0"/>
                        <a:ea typeface="Calibri" panose="020F0502020204030204" pitchFamily="34" charset="0"/>
                      </a:endParaRPr>
                    </a:p>
                  </a:txBody>
                  <a:tcPr marL="16767" marR="16767" marT="0" marB="0"/>
                </a:tc>
                <a:tc>
                  <a:txBody>
                    <a:bodyPr/>
                    <a:lstStyle/>
                    <a:p>
                      <a:pPr algn="ctr">
                        <a:lnSpc>
                          <a:spcPct val="107000"/>
                        </a:lnSpc>
                        <a:spcAft>
                          <a:spcPts val="0"/>
                        </a:spcAft>
                      </a:pPr>
                      <a:r>
                        <a:rPr lang="ro-RO" sz="1200">
                          <a:effectLst/>
                        </a:rPr>
                        <a:t>2</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2</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2</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2</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2</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2</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2</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2</a:t>
                      </a:r>
                      <a:endParaRPr lang="en-GB" sz="1600">
                        <a:effectLst/>
                        <a:latin typeface="Calibri" panose="020F0502020204030204" pitchFamily="34" charset="0"/>
                        <a:ea typeface="Calibri" panose="020F0502020204030204" pitchFamily="34" charset="0"/>
                      </a:endParaRPr>
                    </a:p>
                  </a:txBody>
                  <a:tcPr marL="16767" marR="16767" marT="0" marB="0" anchor="ctr"/>
                </a:tc>
              </a:tr>
              <a:tr h="392439">
                <a:tc>
                  <a:txBody>
                    <a:bodyPr/>
                    <a:lstStyle/>
                    <a:p>
                      <a:pPr>
                        <a:lnSpc>
                          <a:spcPct val="107000"/>
                        </a:lnSpc>
                        <a:spcAft>
                          <a:spcPts val="0"/>
                        </a:spcAft>
                      </a:pPr>
                      <a:r>
                        <a:rPr lang="ro-RO" sz="1200">
                          <a:effectLst/>
                        </a:rPr>
                        <a:t>Găsirea de soluții de corelare tactică şi operaţională rapidă cu alte sectoare pentru intervenția în caz de calamitate (de ex. în caz de incendii forestiere)</a:t>
                      </a:r>
                      <a:endParaRPr lang="en-GB" sz="1600">
                        <a:effectLst/>
                        <a:latin typeface="Calibri" panose="020F0502020204030204" pitchFamily="34" charset="0"/>
                        <a:ea typeface="Calibri" panose="020F0502020204030204" pitchFamily="34" charset="0"/>
                      </a:endParaRPr>
                    </a:p>
                  </a:txBody>
                  <a:tcPr marL="16767" marR="16767" marT="0" marB="0"/>
                </a:tc>
                <a:tc>
                  <a:txBody>
                    <a:bodyPr/>
                    <a:lstStyle/>
                    <a:p>
                      <a:pPr algn="ctr">
                        <a:lnSpc>
                          <a:spcPct val="107000"/>
                        </a:lnSpc>
                        <a:spcAft>
                          <a:spcPts val="0"/>
                        </a:spcAft>
                      </a:pPr>
                      <a:r>
                        <a:rPr lang="ro-RO" sz="1200">
                          <a:effectLst/>
                        </a:rPr>
                        <a:t>1</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1</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1</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1</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1</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1</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1</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1</a:t>
                      </a:r>
                      <a:endParaRPr lang="en-GB" sz="1600">
                        <a:effectLst/>
                        <a:latin typeface="Calibri" panose="020F0502020204030204" pitchFamily="34" charset="0"/>
                        <a:ea typeface="Calibri" panose="020F0502020204030204" pitchFamily="34" charset="0"/>
                      </a:endParaRPr>
                    </a:p>
                  </a:txBody>
                  <a:tcPr marL="16767" marR="16767" marT="0" marB="0" anchor="ctr"/>
                </a:tc>
              </a:tr>
              <a:tr h="588658">
                <a:tc>
                  <a:txBody>
                    <a:bodyPr/>
                    <a:lstStyle/>
                    <a:p>
                      <a:pPr>
                        <a:lnSpc>
                          <a:spcPct val="107000"/>
                        </a:lnSpc>
                        <a:spcAft>
                          <a:spcPts val="0"/>
                        </a:spcAft>
                      </a:pPr>
                      <a:r>
                        <a:rPr lang="ro-RO" sz="1200">
                          <a:effectLst/>
                        </a:rPr>
                        <a:t>Găsirea de soluții pentru valorificarea lemnului de calitate mai salbă cum este cel din rărituri, pentru încurajarea unei economii bazate pe lemn şi pentru îmbunătățirea imaginii sectorului</a:t>
                      </a:r>
                      <a:endParaRPr lang="en-GB" sz="1600">
                        <a:effectLst/>
                        <a:latin typeface="Calibri" panose="020F0502020204030204" pitchFamily="34" charset="0"/>
                        <a:ea typeface="Calibri" panose="020F0502020204030204" pitchFamily="34" charset="0"/>
                      </a:endParaRPr>
                    </a:p>
                  </a:txBody>
                  <a:tcPr marL="16767" marR="16767" marT="0" marB="0"/>
                </a:tc>
                <a:tc>
                  <a:txBody>
                    <a:bodyPr/>
                    <a:lstStyle/>
                    <a:p>
                      <a:pPr algn="ctr">
                        <a:lnSpc>
                          <a:spcPct val="107000"/>
                        </a:lnSpc>
                        <a:spcAft>
                          <a:spcPts val="0"/>
                        </a:spcAft>
                      </a:pPr>
                      <a:r>
                        <a:rPr lang="ro-RO" sz="1200">
                          <a:effectLst/>
                        </a:rPr>
                        <a:t>2</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2</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2</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2</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2</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2</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2</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2</a:t>
                      </a:r>
                      <a:endParaRPr lang="en-GB" sz="1600">
                        <a:effectLst/>
                        <a:latin typeface="Calibri" panose="020F0502020204030204" pitchFamily="34" charset="0"/>
                        <a:ea typeface="Calibri" panose="020F0502020204030204" pitchFamily="34" charset="0"/>
                      </a:endParaRPr>
                    </a:p>
                  </a:txBody>
                  <a:tcPr marL="16767" marR="16767" marT="0" marB="0" anchor="ctr"/>
                </a:tc>
              </a:tr>
              <a:tr h="392439">
                <a:tc>
                  <a:txBody>
                    <a:bodyPr/>
                    <a:lstStyle/>
                    <a:p>
                      <a:pPr>
                        <a:lnSpc>
                          <a:spcPct val="107000"/>
                        </a:lnSpc>
                        <a:spcAft>
                          <a:spcPts val="0"/>
                        </a:spcAft>
                      </a:pPr>
                      <a:r>
                        <a:rPr lang="ro-RO" sz="1200">
                          <a:effectLst/>
                        </a:rPr>
                        <a:t>Susținerea companiilor de exploatare a lemnului care sunt, în mare majoritate, mici şi mijlocii</a:t>
                      </a:r>
                      <a:endParaRPr lang="en-GB" sz="1600">
                        <a:effectLst/>
                        <a:latin typeface="Calibri" panose="020F0502020204030204" pitchFamily="34" charset="0"/>
                        <a:ea typeface="Calibri" panose="020F0502020204030204" pitchFamily="34" charset="0"/>
                      </a:endParaRPr>
                    </a:p>
                  </a:txBody>
                  <a:tcPr marL="16767" marR="16767" marT="0" marB="0"/>
                </a:tc>
                <a:tc>
                  <a:txBody>
                    <a:bodyPr/>
                    <a:lstStyle/>
                    <a:p>
                      <a:pPr algn="ctr">
                        <a:lnSpc>
                          <a:spcPct val="107000"/>
                        </a:lnSpc>
                        <a:spcAft>
                          <a:spcPts val="0"/>
                        </a:spcAft>
                      </a:pPr>
                      <a:r>
                        <a:rPr lang="ro-RO" sz="1200">
                          <a:effectLst/>
                        </a:rPr>
                        <a:t>1</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1</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1</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1</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1</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1</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1</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1</a:t>
                      </a:r>
                      <a:endParaRPr lang="en-GB" sz="1600">
                        <a:effectLst/>
                        <a:latin typeface="Calibri" panose="020F0502020204030204" pitchFamily="34" charset="0"/>
                        <a:ea typeface="Calibri" panose="020F0502020204030204" pitchFamily="34" charset="0"/>
                      </a:endParaRPr>
                    </a:p>
                  </a:txBody>
                  <a:tcPr marL="16767" marR="16767" marT="0" marB="0" anchor="ctr"/>
                </a:tc>
              </a:tr>
              <a:tr h="588658">
                <a:tc>
                  <a:txBody>
                    <a:bodyPr/>
                    <a:lstStyle/>
                    <a:p>
                      <a:pPr>
                        <a:lnSpc>
                          <a:spcPct val="107000"/>
                        </a:lnSpc>
                        <a:spcAft>
                          <a:spcPts val="0"/>
                        </a:spcAft>
                      </a:pPr>
                      <a:r>
                        <a:rPr lang="ro-RO" sz="1200">
                          <a:effectLst/>
                        </a:rPr>
                        <a:t>Găsirea de soluții pentru reducerea emisiilor în sectorul forestier, abordare care trebuie împărtășită de către toate sectoarele de activitate. Reducerea emisiilor este relaționată cu retehnologizarea sectorului</a:t>
                      </a:r>
                      <a:endParaRPr lang="en-GB" sz="1600">
                        <a:effectLst/>
                        <a:latin typeface="Calibri" panose="020F0502020204030204" pitchFamily="34" charset="0"/>
                        <a:ea typeface="Calibri" panose="020F0502020204030204" pitchFamily="34" charset="0"/>
                      </a:endParaRPr>
                    </a:p>
                  </a:txBody>
                  <a:tcPr marL="16767" marR="16767" marT="0" marB="0"/>
                </a:tc>
                <a:tc>
                  <a:txBody>
                    <a:bodyPr/>
                    <a:lstStyle/>
                    <a:p>
                      <a:pPr algn="ctr">
                        <a:lnSpc>
                          <a:spcPct val="107000"/>
                        </a:lnSpc>
                        <a:spcAft>
                          <a:spcPts val="0"/>
                        </a:spcAft>
                      </a:pPr>
                      <a:r>
                        <a:rPr lang="ro-RO" sz="1200">
                          <a:effectLst/>
                        </a:rPr>
                        <a:t>1</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1</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1</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1</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1</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1</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1</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1</a:t>
                      </a:r>
                      <a:endParaRPr lang="en-GB" sz="1600">
                        <a:effectLst/>
                        <a:latin typeface="Calibri" panose="020F0502020204030204" pitchFamily="34" charset="0"/>
                        <a:ea typeface="Calibri" panose="020F0502020204030204" pitchFamily="34" charset="0"/>
                      </a:endParaRPr>
                    </a:p>
                  </a:txBody>
                  <a:tcPr marL="16767" marR="16767" marT="0" marB="0" anchor="ctr"/>
                </a:tc>
              </a:tr>
              <a:tr h="784877">
                <a:tc>
                  <a:txBody>
                    <a:bodyPr/>
                    <a:lstStyle/>
                    <a:p>
                      <a:pPr>
                        <a:lnSpc>
                          <a:spcPct val="107000"/>
                        </a:lnSpc>
                        <a:spcAft>
                          <a:spcPts val="0"/>
                        </a:spcAft>
                      </a:pPr>
                      <a:r>
                        <a:rPr lang="ro-RO" sz="1200">
                          <a:effectLst/>
                        </a:rPr>
                        <a:t>Responsabilitate comună sectorială şi internațională: fără angajarea efectivă a tuturor, atenuarea efectelor schimbărilor climatice va crea dezechilibre economice pentru cei care se angajează în astfel de măsuri iar efectele pozitive vor fi eliminate parțial de cei ce nu adoptă măsuri. Efortul trebuie să fie proporționat la nivel sectorial şi la nivel internaţional</a:t>
                      </a:r>
                      <a:endParaRPr lang="en-GB" sz="1600">
                        <a:effectLst/>
                        <a:latin typeface="Calibri" panose="020F0502020204030204" pitchFamily="34" charset="0"/>
                        <a:ea typeface="Calibri" panose="020F0502020204030204" pitchFamily="34" charset="0"/>
                      </a:endParaRPr>
                    </a:p>
                  </a:txBody>
                  <a:tcPr marL="16767" marR="16767" marT="0" marB="0"/>
                </a:tc>
                <a:tc>
                  <a:txBody>
                    <a:bodyPr/>
                    <a:lstStyle/>
                    <a:p>
                      <a:pPr algn="ctr">
                        <a:lnSpc>
                          <a:spcPct val="107000"/>
                        </a:lnSpc>
                        <a:spcAft>
                          <a:spcPts val="0"/>
                        </a:spcAft>
                      </a:pPr>
                      <a:r>
                        <a:rPr lang="ro-RO" sz="1200">
                          <a:effectLst/>
                        </a:rPr>
                        <a:t>0</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0</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0</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0</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0</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0</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0</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0</a:t>
                      </a:r>
                      <a:endParaRPr lang="en-GB" sz="1600">
                        <a:effectLst/>
                        <a:latin typeface="Calibri" panose="020F0502020204030204" pitchFamily="34" charset="0"/>
                        <a:ea typeface="Calibri" panose="020F0502020204030204" pitchFamily="34" charset="0"/>
                      </a:endParaRPr>
                    </a:p>
                  </a:txBody>
                  <a:tcPr marL="16767" marR="16767" marT="0" marB="0" anchor="ctr"/>
                </a:tc>
              </a:tr>
              <a:tr h="196219">
                <a:tc>
                  <a:txBody>
                    <a:bodyPr/>
                    <a:lstStyle/>
                    <a:p>
                      <a:pPr algn="ctr">
                        <a:lnSpc>
                          <a:spcPct val="107000"/>
                        </a:lnSpc>
                        <a:spcAft>
                          <a:spcPts val="0"/>
                        </a:spcAft>
                      </a:pPr>
                      <a:r>
                        <a:rPr lang="ro-RO" sz="1200">
                          <a:effectLst/>
                        </a:rPr>
                        <a:t>Turism</a:t>
                      </a:r>
                      <a:endParaRPr lang="en-GB" sz="1600">
                        <a:effectLst/>
                        <a:latin typeface="Calibri" panose="020F0502020204030204" pitchFamily="34" charset="0"/>
                        <a:ea typeface="Calibri" panose="020F0502020204030204" pitchFamily="34" charset="0"/>
                      </a:endParaRPr>
                    </a:p>
                  </a:txBody>
                  <a:tcPr marL="16767" marR="16767" marT="0" marB="0" anchor="ctr"/>
                </a:tc>
                <a:tc gridSpan="8">
                  <a:txBody>
                    <a:bodyPr/>
                    <a:lstStyle/>
                    <a:p>
                      <a:pPr algn="ctr">
                        <a:lnSpc>
                          <a:spcPct val="107000"/>
                        </a:lnSpc>
                        <a:spcAft>
                          <a:spcPts val="0"/>
                        </a:spcAft>
                      </a:pPr>
                      <a:r>
                        <a:rPr lang="ro-RO" sz="1200">
                          <a:effectLst/>
                        </a:rPr>
                        <a:t> </a:t>
                      </a:r>
                      <a:endParaRPr lang="en-GB" sz="1600">
                        <a:effectLst/>
                        <a:latin typeface="Calibri" panose="020F0502020204030204" pitchFamily="34" charset="0"/>
                        <a:ea typeface="Calibri" panose="020F0502020204030204" pitchFamily="34" charset="0"/>
                      </a:endParaRPr>
                    </a:p>
                  </a:txBody>
                  <a:tcPr marL="16767" marR="16767" marT="0" marB="0" anchor="ct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r>
              <a:tr h="196219">
                <a:tc>
                  <a:txBody>
                    <a:bodyPr/>
                    <a:lstStyle/>
                    <a:p>
                      <a:pPr>
                        <a:lnSpc>
                          <a:spcPct val="107000"/>
                        </a:lnSpc>
                        <a:spcAft>
                          <a:spcPts val="0"/>
                        </a:spcAft>
                      </a:pPr>
                      <a:r>
                        <a:rPr lang="ro-RO" sz="1200">
                          <a:effectLst/>
                        </a:rPr>
                        <a:t>Protecția și extinderea zonelor recreative naturale în oraşe şi în împrejurimile acestora</a:t>
                      </a:r>
                      <a:endParaRPr lang="en-GB" sz="1600">
                        <a:effectLst/>
                        <a:latin typeface="Calibri" panose="020F0502020204030204" pitchFamily="34" charset="0"/>
                        <a:ea typeface="Calibri" panose="020F0502020204030204" pitchFamily="34" charset="0"/>
                      </a:endParaRPr>
                    </a:p>
                  </a:txBody>
                  <a:tcPr marL="16767" marR="16767" marT="0" marB="0"/>
                </a:tc>
                <a:tc>
                  <a:txBody>
                    <a:bodyPr/>
                    <a:lstStyle/>
                    <a:p>
                      <a:pPr algn="ctr">
                        <a:lnSpc>
                          <a:spcPct val="107000"/>
                        </a:lnSpc>
                        <a:spcAft>
                          <a:spcPts val="0"/>
                        </a:spcAft>
                      </a:pPr>
                      <a:r>
                        <a:rPr lang="ro-RO" sz="1200">
                          <a:effectLst/>
                        </a:rPr>
                        <a:t>5</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5</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5</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5</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5</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5</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5</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5</a:t>
                      </a:r>
                      <a:endParaRPr lang="en-GB" sz="1600">
                        <a:effectLst/>
                        <a:latin typeface="Calibri" panose="020F0502020204030204" pitchFamily="34" charset="0"/>
                        <a:ea typeface="Calibri" panose="020F0502020204030204" pitchFamily="34" charset="0"/>
                      </a:endParaRPr>
                    </a:p>
                  </a:txBody>
                  <a:tcPr marL="16767" marR="16767" marT="0" marB="0" anchor="ctr"/>
                </a:tc>
              </a:tr>
              <a:tr h="392439">
                <a:tc>
                  <a:txBody>
                    <a:bodyPr/>
                    <a:lstStyle/>
                    <a:p>
                      <a:pPr>
                        <a:lnSpc>
                          <a:spcPct val="107000"/>
                        </a:lnSpc>
                        <a:spcAft>
                          <a:spcPts val="0"/>
                        </a:spcAft>
                      </a:pPr>
                      <a:r>
                        <a:rPr lang="ro-RO" sz="1200">
                          <a:effectLst/>
                        </a:rPr>
                        <a:t>Dezvoltarea destinaţiilor turistice mai puţin dependente de schimbările climatice (balneoturism, turism cultural, turism ecologic, de afaceri) </a:t>
                      </a:r>
                      <a:endParaRPr lang="en-GB" sz="1600">
                        <a:effectLst/>
                        <a:latin typeface="Calibri" panose="020F0502020204030204" pitchFamily="34" charset="0"/>
                        <a:ea typeface="Calibri" panose="020F0502020204030204" pitchFamily="34" charset="0"/>
                      </a:endParaRPr>
                    </a:p>
                  </a:txBody>
                  <a:tcPr marL="16767" marR="16767" marT="0" marB="0" anchor="b"/>
                </a:tc>
                <a:tc>
                  <a:txBody>
                    <a:bodyPr/>
                    <a:lstStyle/>
                    <a:p>
                      <a:pPr algn="ctr">
                        <a:lnSpc>
                          <a:spcPct val="107000"/>
                        </a:lnSpc>
                        <a:spcAft>
                          <a:spcPts val="0"/>
                        </a:spcAft>
                      </a:pPr>
                      <a:r>
                        <a:rPr lang="ro-RO" sz="1200">
                          <a:effectLst/>
                        </a:rPr>
                        <a:t>5</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5</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5</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5</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5</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5</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5</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5</a:t>
                      </a:r>
                      <a:endParaRPr lang="en-GB" sz="1600">
                        <a:effectLst/>
                        <a:latin typeface="Calibri" panose="020F0502020204030204" pitchFamily="34" charset="0"/>
                        <a:ea typeface="Calibri" panose="020F0502020204030204" pitchFamily="34" charset="0"/>
                      </a:endParaRPr>
                    </a:p>
                  </a:txBody>
                  <a:tcPr marL="16767" marR="16767" marT="0" marB="0" anchor="ctr"/>
                </a:tc>
              </a:tr>
              <a:tr h="784877">
                <a:tc>
                  <a:txBody>
                    <a:bodyPr/>
                    <a:lstStyle/>
                    <a:p>
                      <a:pPr>
                        <a:lnSpc>
                          <a:spcPct val="107000"/>
                        </a:lnSpc>
                        <a:spcAft>
                          <a:spcPts val="0"/>
                        </a:spcAft>
                      </a:pPr>
                      <a:r>
                        <a:rPr lang="ro-RO" sz="1200">
                          <a:effectLst/>
                        </a:rPr>
                        <a:t>Planificarea pe termen lung în cazul staţiunilor montane ecologice sezoniere, cu integrarea principiilor de durabilitate în planificarea şi operaţionalizarea acestor destinaţii nu numai pentru un consum eficient de energie şi apă, dar şi pentru a poziţiona destinaţiile pe o piaţă europeană foarte competitivă</a:t>
                      </a:r>
                      <a:endParaRPr lang="en-GB" sz="1600">
                        <a:effectLst/>
                        <a:latin typeface="Calibri" panose="020F0502020204030204" pitchFamily="34" charset="0"/>
                        <a:ea typeface="Calibri" panose="020F0502020204030204" pitchFamily="34" charset="0"/>
                      </a:endParaRPr>
                    </a:p>
                  </a:txBody>
                  <a:tcPr marL="16767" marR="16767" marT="0" marB="0" anchor="b"/>
                </a:tc>
                <a:tc>
                  <a:txBody>
                    <a:bodyPr/>
                    <a:lstStyle/>
                    <a:p>
                      <a:pPr algn="ctr">
                        <a:lnSpc>
                          <a:spcPct val="107000"/>
                        </a:lnSpc>
                        <a:spcAft>
                          <a:spcPts val="0"/>
                        </a:spcAft>
                      </a:pPr>
                      <a:r>
                        <a:rPr lang="ro-RO" sz="1200">
                          <a:effectLst/>
                        </a:rPr>
                        <a:t>5</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5</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5</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5</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5</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5</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5</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5</a:t>
                      </a:r>
                      <a:endParaRPr lang="en-GB" sz="1600">
                        <a:effectLst/>
                        <a:latin typeface="Calibri" panose="020F0502020204030204" pitchFamily="34" charset="0"/>
                        <a:ea typeface="Calibri" panose="020F0502020204030204" pitchFamily="34" charset="0"/>
                      </a:endParaRPr>
                    </a:p>
                  </a:txBody>
                  <a:tcPr marL="16767" marR="16767" marT="0" marB="0" anchor="ctr"/>
                </a:tc>
              </a:tr>
              <a:tr h="196219">
                <a:tc>
                  <a:txBody>
                    <a:bodyPr/>
                    <a:lstStyle/>
                    <a:p>
                      <a:pPr>
                        <a:lnSpc>
                          <a:spcPct val="107000"/>
                        </a:lnSpc>
                        <a:spcAft>
                          <a:spcPts val="0"/>
                        </a:spcAft>
                      </a:pPr>
                      <a:r>
                        <a:rPr lang="ro-RO" sz="1200">
                          <a:effectLst/>
                        </a:rPr>
                        <a:t>Adaptarea şi protejarea infrastructurii turismului de litoral la schimbările climatice</a:t>
                      </a:r>
                      <a:endParaRPr lang="en-GB" sz="1600">
                        <a:effectLst/>
                        <a:latin typeface="Calibri" panose="020F0502020204030204" pitchFamily="34" charset="0"/>
                        <a:ea typeface="Calibri" panose="020F0502020204030204" pitchFamily="34" charset="0"/>
                      </a:endParaRPr>
                    </a:p>
                  </a:txBody>
                  <a:tcPr marL="16767" marR="16767" marT="0" marB="0" anchor="b"/>
                </a:tc>
                <a:tc>
                  <a:txBody>
                    <a:bodyPr/>
                    <a:lstStyle/>
                    <a:p>
                      <a:pPr algn="ctr">
                        <a:lnSpc>
                          <a:spcPct val="107000"/>
                        </a:lnSpc>
                        <a:spcAft>
                          <a:spcPts val="0"/>
                        </a:spcAft>
                      </a:pPr>
                      <a:r>
                        <a:rPr lang="ro-RO" sz="1200">
                          <a:effectLst/>
                        </a:rPr>
                        <a:t>0</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5</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0</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0</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0</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0</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0</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0</a:t>
                      </a:r>
                      <a:endParaRPr lang="en-GB" sz="1600">
                        <a:effectLst/>
                        <a:latin typeface="Calibri" panose="020F0502020204030204" pitchFamily="34" charset="0"/>
                        <a:ea typeface="Calibri" panose="020F0502020204030204" pitchFamily="34" charset="0"/>
                      </a:endParaRPr>
                    </a:p>
                  </a:txBody>
                  <a:tcPr marL="16767" marR="16767" marT="0" marB="0" anchor="ctr"/>
                </a:tc>
              </a:tr>
              <a:tr h="392439">
                <a:tc>
                  <a:txBody>
                    <a:bodyPr/>
                    <a:lstStyle/>
                    <a:p>
                      <a:pPr>
                        <a:lnSpc>
                          <a:spcPct val="107000"/>
                        </a:lnSpc>
                        <a:spcAft>
                          <a:spcPts val="0"/>
                        </a:spcAft>
                      </a:pPr>
                      <a:r>
                        <a:rPr lang="ro-RO" sz="1200">
                          <a:effectLst/>
                        </a:rPr>
                        <a:t>Dezvoltarea unei educaţii pe termen lung pentru ca turismul, prin activitățile aferente, să ia în calcul consecinţele schimbărilor climatice</a:t>
                      </a:r>
                      <a:endParaRPr lang="en-GB" sz="1600">
                        <a:effectLst/>
                        <a:latin typeface="Calibri" panose="020F0502020204030204" pitchFamily="34" charset="0"/>
                        <a:ea typeface="Calibri" panose="020F0502020204030204" pitchFamily="34" charset="0"/>
                      </a:endParaRPr>
                    </a:p>
                  </a:txBody>
                  <a:tcPr marL="16767" marR="16767" marT="0" marB="0" anchor="b"/>
                </a:tc>
                <a:tc>
                  <a:txBody>
                    <a:bodyPr/>
                    <a:lstStyle/>
                    <a:p>
                      <a:pPr algn="ctr">
                        <a:lnSpc>
                          <a:spcPct val="107000"/>
                        </a:lnSpc>
                        <a:spcAft>
                          <a:spcPts val="0"/>
                        </a:spcAft>
                      </a:pPr>
                      <a:r>
                        <a:rPr lang="ro-RO" sz="1200">
                          <a:effectLst/>
                        </a:rPr>
                        <a:t>5</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5</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5</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5</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5</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5</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5</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5</a:t>
                      </a:r>
                      <a:endParaRPr lang="en-GB" sz="1600">
                        <a:effectLst/>
                        <a:latin typeface="Calibri" panose="020F0502020204030204" pitchFamily="34" charset="0"/>
                        <a:ea typeface="Calibri" panose="020F0502020204030204" pitchFamily="34" charset="0"/>
                      </a:endParaRPr>
                    </a:p>
                  </a:txBody>
                  <a:tcPr marL="16767" marR="16767" marT="0" marB="0" anchor="ctr"/>
                </a:tc>
              </a:tr>
              <a:tr h="392439">
                <a:tc>
                  <a:txBody>
                    <a:bodyPr/>
                    <a:lstStyle/>
                    <a:p>
                      <a:pPr>
                        <a:lnSpc>
                          <a:spcPct val="107000"/>
                        </a:lnSpc>
                        <a:spcAft>
                          <a:spcPts val="0"/>
                        </a:spcAft>
                      </a:pPr>
                      <a:r>
                        <a:rPr lang="ro-RO" sz="1200">
                          <a:effectLst/>
                        </a:rPr>
                        <a:t>Adaptarea politicii naţionale de marketing şi comunicare în domeniul turismului la schimbările globale în ceea ce priveşte cererea turistică</a:t>
                      </a:r>
                      <a:endParaRPr lang="en-GB" sz="1600">
                        <a:effectLst/>
                        <a:latin typeface="Calibri" panose="020F0502020204030204" pitchFamily="34" charset="0"/>
                        <a:ea typeface="Calibri" panose="020F0502020204030204" pitchFamily="34" charset="0"/>
                      </a:endParaRPr>
                    </a:p>
                  </a:txBody>
                  <a:tcPr marL="16767" marR="16767" marT="0" marB="0" anchor="b"/>
                </a:tc>
                <a:tc>
                  <a:txBody>
                    <a:bodyPr/>
                    <a:lstStyle/>
                    <a:p>
                      <a:pPr algn="ctr">
                        <a:lnSpc>
                          <a:spcPct val="107000"/>
                        </a:lnSpc>
                        <a:spcAft>
                          <a:spcPts val="0"/>
                        </a:spcAft>
                      </a:pPr>
                      <a:r>
                        <a:rPr lang="ro-RO" sz="1200">
                          <a:effectLst/>
                        </a:rPr>
                        <a:t>5</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5</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5</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5</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5</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5</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5</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5</a:t>
                      </a:r>
                      <a:endParaRPr lang="en-GB" sz="1600">
                        <a:effectLst/>
                        <a:latin typeface="Calibri" panose="020F0502020204030204" pitchFamily="34" charset="0"/>
                        <a:ea typeface="Calibri" panose="020F0502020204030204" pitchFamily="34" charset="0"/>
                      </a:endParaRPr>
                    </a:p>
                  </a:txBody>
                  <a:tcPr marL="16767" marR="16767" marT="0" marB="0" anchor="ctr"/>
                </a:tc>
              </a:tr>
              <a:tr h="196219">
                <a:tc>
                  <a:txBody>
                    <a:bodyPr/>
                    <a:lstStyle/>
                    <a:p>
                      <a:pPr>
                        <a:lnSpc>
                          <a:spcPct val="107000"/>
                        </a:lnSpc>
                        <a:spcAft>
                          <a:spcPts val="0"/>
                        </a:spcAft>
                      </a:pPr>
                      <a:r>
                        <a:rPr lang="ro-RO" sz="1200">
                          <a:effectLst/>
                        </a:rPr>
                        <a:t>Adaptarea Organizaţiilor de Management al Destinaţiei</a:t>
                      </a:r>
                      <a:endParaRPr lang="en-GB" sz="1600">
                        <a:effectLst/>
                        <a:latin typeface="Calibri" panose="020F0502020204030204" pitchFamily="34" charset="0"/>
                        <a:ea typeface="Calibri" panose="020F0502020204030204" pitchFamily="34" charset="0"/>
                      </a:endParaRPr>
                    </a:p>
                  </a:txBody>
                  <a:tcPr marL="16767" marR="16767" marT="0" marB="0" anchor="b"/>
                </a:tc>
                <a:tc>
                  <a:txBody>
                    <a:bodyPr/>
                    <a:lstStyle/>
                    <a:p>
                      <a:pPr algn="ctr">
                        <a:lnSpc>
                          <a:spcPct val="107000"/>
                        </a:lnSpc>
                        <a:spcAft>
                          <a:spcPts val="0"/>
                        </a:spcAft>
                      </a:pPr>
                      <a:r>
                        <a:rPr lang="ro-RO" sz="1200">
                          <a:effectLst/>
                        </a:rPr>
                        <a:t>5</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5</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5</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5</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5</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5</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5</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5</a:t>
                      </a:r>
                      <a:endParaRPr lang="en-GB" sz="1600">
                        <a:effectLst/>
                        <a:latin typeface="Calibri" panose="020F0502020204030204" pitchFamily="34" charset="0"/>
                        <a:ea typeface="Calibri" panose="020F0502020204030204" pitchFamily="34" charset="0"/>
                      </a:endParaRPr>
                    </a:p>
                  </a:txBody>
                  <a:tcPr marL="16767" marR="16767" marT="0" marB="0" anchor="ctr"/>
                </a:tc>
              </a:tr>
              <a:tr h="392439">
                <a:tc>
                  <a:txBody>
                    <a:bodyPr/>
                    <a:lstStyle/>
                    <a:p>
                      <a:pPr>
                        <a:lnSpc>
                          <a:spcPct val="107000"/>
                        </a:lnSpc>
                        <a:spcAft>
                          <a:spcPts val="0"/>
                        </a:spcAft>
                      </a:pPr>
                      <a:r>
                        <a:rPr lang="ro-RO" sz="1200">
                          <a:effectLst/>
                        </a:rPr>
                        <a:t>Adaptarea investiţiilor din turism pentru a asigura protecţia pe termen lung faţă de schimbările climatice </a:t>
                      </a:r>
                      <a:endParaRPr lang="en-GB" sz="1600">
                        <a:effectLst/>
                        <a:latin typeface="Calibri" panose="020F0502020204030204" pitchFamily="34" charset="0"/>
                        <a:ea typeface="Calibri" panose="020F0502020204030204" pitchFamily="34" charset="0"/>
                      </a:endParaRPr>
                    </a:p>
                  </a:txBody>
                  <a:tcPr marL="16767" marR="16767" marT="0" marB="0" anchor="b"/>
                </a:tc>
                <a:tc>
                  <a:txBody>
                    <a:bodyPr/>
                    <a:lstStyle/>
                    <a:p>
                      <a:pPr algn="ctr">
                        <a:lnSpc>
                          <a:spcPct val="107000"/>
                        </a:lnSpc>
                        <a:spcAft>
                          <a:spcPts val="0"/>
                        </a:spcAft>
                      </a:pPr>
                      <a:r>
                        <a:rPr lang="ro-RO" sz="1200">
                          <a:effectLst/>
                        </a:rPr>
                        <a:t>5</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5</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5</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5</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5</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5</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5</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5</a:t>
                      </a:r>
                      <a:endParaRPr lang="en-GB" sz="1600">
                        <a:effectLst/>
                        <a:latin typeface="Calibri" panose="020F0502020204030204" pitchFamily="34" charset="0"/>
                        <a:ea typeface="Calibri" panose="020F0502020204030204" pitchFamily="34" charset="0"/>
                      </a:endParaRPr>
                    </a:p>
                  </a:txBody>
                  <a:tcPr marL="16767" marR="16767" marT="0" marB="0" anchor="ctr"/>
                </a:tc>
              </a:tr>
              <a:tr h="588658">
                <a:tc>
                  <a:txBody>
                    <a:bodyPr/>
                    <a:lstStyle/>
                    <a:p>
                      <a:pPr>
                        <a:lnSpc>
                          <a:spcPct val="107000"/>
                        </a:lnSpc>
                        <a:spcAft>
                          <a:spcPts val="0"/>
                        </a:spcAft>
                      </a:pPr>
                      <a:r>
                        <a:rPr lang="ro-RO" sz="1200">
                          <a:effectLst/>
                        </a:rPr>
                        <a:t>Echiparea unităților turistice cu sisteme de monitorizare şi avertizare climatică, pentru reducerea riscului expunerii la fenomene meteorologice extreme şi pentru adapatrea iîn timp real, a ofertei turistice</a:t>
                      </a:r>
                      <a:endParaRPr lang="en-GB" sz="1600">
                        <a:effectLst/>
                        <a:latin typeface="Calibri" panose="020F0502020204030204" pitchFamily="34" charset="0"/>
                        <a:ea typeface="Calibri" panose="020F0502020204030204" pitchFamily="34" charset="0"/>
                      </a:endParaRPr>
                    </a:p>
                  </a:txBody>
                  <a:tcPr marL="16767" marR="16767" marT="0" marB="0" anchor="b"/>
                </a:tc>
                <a:tc>
                  <a:txBody>
                    <a:bodyPr/>
                    <a:lstStyle/>
                    <a:p>
                      <a:pPr algn="ctr">
                        <a:lnSpc>
                          <a:spcPct val="107000"/>
                        </a:lnSpc>
                        <a:spcAft>
                          <a:spcPts val="0"/>
                        </a:spcAft>
                      </a:pPr>
                      <a:r>
                        <a:rPr lang="ro-RO" sz="1200">
                          <a:effectLst/>
                        </a:rPr>
                        <a:t>5</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5</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5</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5</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5</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5</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5</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5</a:t>
                      </a:r>
                      <a:endParaRPr lang="en-GB" sz="1600">
                        <a:effectLst/>
                        <a:latin typeface="Calibri" panose="020F0502020204030204" pitchFamily="34" charset="0"/>
                        <a:ea typeface="Calibri" panose="020F0502020204030204" pitchFamily="34" charset="0"/>
                      </a:endParaRPr>
                    </a:p>
                  </a:txBody>
                  <a:tcPr marL="16767" marR="16767" marT="0" marB="0" anchor="ctr"/>
                </a:tc>
              </a:tr>
              <a:tr h="392439">
                <a:tc>
                  <a:txBody>
                    <a:bodyPr/>
                    <a:lstStyle/>
                    <a:p>
                      <a:pPr>
                        <a:lnSpc>
                          <a:spcPct val="107000"/>
                        </a:lnSpc>
                        <a:spcAft>
                          <a:spcPts val="0"/>
                        </a:spcAft>
                      </a:pPr>
                      <a:r>
                        <a:rPr lang="ro-RO" sz="1200">
                          <a:effectLst/>
                        </a:rPr>
                        <a:t>Construirea unităților turistice în locaţii care favorizează adaptarea la efectele schimbărilor climatice, folosind materiale reziliente la noile condiţii de climă</a:t>
                      </a:r>
                      <a:endParaRPr lang="en-GB" sz="1600">
                        <a:effectLst/>
                        <a:latin typeface="Calibri" panose="020F0502020204030204" pitchFamily="34" charset="0"/>
                        <a:ea typeface="Calibri" panose="020F0502020204030204" pitchFamily="34" charset="0"/>
                      </a:endParaRPr>
                    </a:p>
                  </a:txBody>
                  <a:tcPr marL="16767" marR="16767" marT="0" marB="0" anchor="b"/>
                </a:tc>
                <a:tc>
                  <a:txBody>
                    <a:bodyPr/>
                    <a:lstStyle/>
                    <a:p>
                      <a:pPr algn="ctr">
                        <a:lnSpc>
                          <a:spcPct val="107000"/>
                        </a:lnSpc>
                        <a:spcAft>
                          <a:spcPts val="0"/>
                        </a:spcAft>
                      </a:pPr>
                      <a:r>
                        <a:rPr lang="ro-RO" sz="1200">
                          <a:effectLst/>
                        </a:rPr>
                        <a:t>5</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5</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5</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5</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5</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5</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5</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5</a:t>
                      </a:r>
                      <a:endParaRPr lang="en-GB" sz="1600">
                        <a:effectLst/>
                        <a:latin typeface="Calibri" panose="020F0502020204030204" pitchFamily="34" charset="0"/>
                        <a:ea typeface="Calibri" panose="020F0502020204030204" pitchFamily="34" charset="0"/>
                      </a:endParaRPr>
                    </a:p>
                  </a:txBody>
                  <a:tcPr marL="16767" marR="16767" marT="0" marB="0" anchor="ctr"/>
                </a:tc>
              </a:tr>
              <a:tr h="196219">
                <a:tc>
                  <a:txBody>
                    <a:bodyPr/>
                    <a:lstStyle/>
                    <a:p>
                      <a:pPr>
                        <a:lnSpc>
                          <a:spcPct val="107000"/>
                        </a:lnSpc>
                        <a:spcAft>
                          <a:spcPts val="0"/>
                        </a:spcAft>
                      </a:pPr>
                      <a:r>
                        <a:rPr lang="ro-RO" sz="1200">
                          <a:effectLst/>
                        </a:rPr>
                        <a:t>Asigurarea afacerilor din turism împotriva efectelor schimbărilor climatice</a:t>
                      </a:r>
                      <a:endParaRPr lang="en-GB" sz="1600">
                        <a:effectLst/>
                        <a:latin typeface="Calibri" panose="020F0502020204030204" pitchFamily="34" charset="0"/>
                        <a:ea typeface="Calibri" panose="020F0502020204030204" pitchFamily="34" charset="0"/>
                      </a:endParaRPr>
                    </a:p>
                  </a:txBody>
                  <a:tcPr marL="16767" marR="16767" marT="0" marB="0" anchor="b"/>
                </a:tc>
                <a:tc>
                  <a:txBody>
                    <a:bodyPr/>
                    <a:lstStyle/>
                    <a:p>
                      <a:pPr algn="ctr">
                        <a:lnSpc>
                          <a:spcPct val="107000"/>
                        </a:lnSpc>
                        <a:spcAft>
                          <a:spcPts val="0"/>
                        </a:spcAft>
                      </a:pPr>
                      <a:r>
                        <a:rPr lang="ro-RO" sz="1200">
                          <a:effectLst/>
                        </a:rPr>
                        <a:t>5</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5</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5</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5</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5</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5</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5</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5</a:t>
                      </a:r>
                      <a:endParaRPr lang="en-GB" sz="1600">
                        <a:effectLst/>
                        <a:latin typeface="Calibri" panose="020F0502020204030204" pitchFamily="34" charset="0"/>
                        <a:ea typeface="Calibri" panose="020F0502020204030204" pitchFamily="34" charset="0"/>
                      </a:endParaRPr>
                    </a:p>
                  </a:txBody>
                  <a:tcPr marL="16767" marR="16767" marT="0" marB="0" anchor="ctr"/>
                </a:tc>
              </a:tr>
              <a:tr h="392439">
                <a:tc>
                  <a:txBody>
                    <a:bodyPr/>
                    <a:lstStyle/>
                    <a:p>
                      <a:pPr>
                        <a:lnSpc>
                          <a:spcPct val="107000"/>
                        </a:lnSpc>
                        <a:spcAft>
                          <a:spcPts val="0"/>
                        </a:spcAft>
                      </a:pPr>
                      <a:r>
                        <a:rPr lang="ro-RO" sz="1200">
                          <a:effectLst/>
                        </a:rPr>
                        <a:t>Investiții în turismul comunitar (gestionat de comunități locale), în eco-turism,  turismul cultural/de patrimoniu</a:t>
                      </a:r>
                      <a:endParaRPr lang="en-GB" sz="1600">
                        <a:effectLst/>
                        <a:latin typeface="Calibri" panose="020F0502020204030204" pitchFamily="34" charset="0"/>
                        <a:ea typeface="Calibri" panose="020F0502020204030204" pitchFamily="34" charset="0"/>
                      </a:endParaRPr>
                    </a:p>
                  </a:txBody>
                  <a:tcPr marL="16767" marR="16767" marT="0" marB="0" anchor="b"/>
                </a:tc>
                <a:tc>
                  <a:txBody>
                    <a:bodyPr/>
                    <a:lstStyle/>
                    <a:p>
                      <a:pPr algn="ctr">
                        <a:lnSpc>
                          <a:spcPct val="107000"/>
                        </a:lnSpc>
                        <a:spcAft>
                          <a:spcPts val="0"/>
                        </a:spcAft>
                      </a:pPr>
                      <a:r>
                        <a:rPr lang="ro-RO" sz="1200">
                          <a:effectLst/>
                        </a:rPr>
                        <a:t>5</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5</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5</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5</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5</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5</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5</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5</a:t>
                      </a:r>
                      <a:endParaRPr lang="en-GB" sz="1600">
                        <a:effectLst/>
                      </a:endParaRPr>
                    </a:p>
                    <a:p>
                      <a:pPr algn="ctr">
                        <a:lnSpc>
                          <a:spcPct val="107000"/>
                        </a:lnSpc>
                        <a:spcAft>
                          <a:spcPts val="0"/>
                        </a:spcAft>
                      </a:pPr>
                      <a:r>
                        <a:rPr lang="ro-RO" sz="1200">
                          <a:effectLst/>
                        </a:rPr>
                        <a:t> </a:t>
                      </a:r>
                      <a:endParaRPr lang="en-GB" sz="1600">
                        <a:effectLst/>
                        <a:latin typeface="Calibri" panose="020F0502020204030204" pitchFamily="34" charset="0"/>
                        <a:ea typeface="Calibri" panose="020F0502020204030204" pitchFamily="34" charset="0"/>
                      </a:endParaRPr>
                    </a:p>
                  </a:txBody>
                  <a:tcPr marL="16767" marR="16767" marT="0" marB="0" anchor="ctr"/>
                </a:tc>
              </a:tr>
              <a:tr h="392439">
                <a:tc>
                  <a:txBody>
                    <a:bodyPr/>
                    <a:lstStyle/>
                    <a:p>
                      <a:pPr>
                        <a:lnSpc>
                          <a:spcPct val="107000"/>
                        </a:lnSpc>
                        <a:spcAft>
                          <a:spcPts val="0"/>
                        </a:spcAft>
                      </a:pPr>
                      <a:r>
                        <a:rPr lang="ro-RO" sz="1200">
                          <a:effectLst/>
                        </a:rPr>
                        <a:t>Implementarea de măsuri de conservare și eficientizare a resurselor de apă și energie</a:t>
                      </a:r>
                      <a:br>
                        <a:rPr lang="ro-RO" sz="1200">
                          <a:effectLst/>
                        </a:rPr>
                      </a:br>
                      <a:r>
                        <a:rPr lang="ro-RO" sz="1200">
                          <a:effectLst/>
                        </a:rPr>
                        <a:t> în cadrul unităților de cazare, angajând atât personalul, cât și oaspeții</a:t>
                      </a:r>
                      <a:endParaRPr lang="en-GB" sz="1600">
                        <a:effectLst/>
                        <a:latin typeface="Calibri" panose="020F0502020204030204" pitchFamily="34" charset="0"/>
                        <a:ea typeface="Calibri" panose="020F0502020204030204" pitchFamily="34" charset="0"/>
                      </a:endParaRPr>
                    </a:p>
                  </a:txBody>
                  <a:tcPr marL="16767" marR="16767" marT="0" marB="0" anchor="b"/>
                </a:tc>
                <a:tc>
                  <a:txBody>
                    <a:bodyPr/>
                    <a:lstStyle/>
                    <a:p>
                      <a:pPr algn="ctr">
                        <a:lnSpc>
                          <a:spcPct val="107000"/>
                        </a:lnSpc>
                        <a:spcAft>
                          <a:spcPts val="0"/>
                        </a:spcAft>
                      </a:pPr>
                      <a:r>
                        <a:rPr lang="ro-RO" sz="1200">
                          <a:effectLst/>
                        </a:rPr>
                        <a:t>5</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5</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5</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5</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5</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5</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5</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5</a:t>
                      </a:r>
                      <a:endParaRPr lang="en-GB" sz="1600">
                        <a:effectLst/>
                        <a:latin typeface="Calibri" panose="020F0502020204030204" pitchFamily="34" charset="0"/>
                        <a:ea typeface="Calibri" panose="020F0502020204030204" pitchFamily="34" charset="0"/>
                      </a:endParaRPr>
                    </a:p>
                  </a:txBody>
                  <a:tcPr marL="16767" marR="16767" marT="0" marB="0" anchor="ctr"/>
                </a:tc>
              </a:tr>
              <a:tr h="784877">
                <a:tc>
                  <a:txBody>
                    <a:bodyPr/>
                    <a:lstStyle/>
                    <a:p>
                      <a:pPr>
                        <a:lnSpc>
                          <a:spcPct val="107000"/>
                        </a:lnSpc>
                        <a:spcAft>
                          <a:spcPts val="0"/>
                        </a:spcAft>
                      </a:pPr>
                      <a:r>
                        <a:rPr lang="ro-RO" sz="1200">
                          <a:effectLst/>
                        </a:rPr>
                        <a:t>Dezvoltate programe de instruire privind adaptarea la schimbările climaticea, atât a personalului din turism, </a:t>
                      </a:r>
                      <a:br>
                        <a:rPr lang="ro-RO" sz="1200">
                          <a:effectLst/>
                        </a:rPr>
                      </a:br>
                      <a:r>
                        <a:rPr lang="ro-RO" sz="1200">
                          <a:effectLst/>
                        </a:rPr>
                        <a:t>cât și a localnicilor și a oapseților  (ex. conservarea resurselor de apei, fermentarea deșeurilor biodegradabile etc.)</a:t>
                      </a:r>
                      <a:endParaRPr lang="en-GB" sz="1600">
                        <a:effectLst/>
                        <a:latin typeface="Calibri" panose="020F0502020204030204" pitchFamily="34" charset="0"/>
                        <a:ea typeface="Calibri" panose="020F0502020204030204" pitchFamily="34" charset="0"/>
                      </a:endParaRPr>
                    </a:p>
                  </a:txBody>
                  <a:tcPr marL="16767" marR="16767" marT="0" marB="0" anchor="b"/>
                </a:tc>
                <a:tc>
                  <a:txBody>
                    <a:bodyPr/>
                    <a:lstStyle/>
                    <a:p>
                      <a:pPr algn="ctr">
                        <a:lnSpc>
                          <a:spcPct val="107000"/>
                        </a:lnSpc>
                        <a:spcAft>
                          <a:spcPts val="0"/>
                        </a:spcAft>
                      </a:pPr>
                      <a:r>
                        <a:rPr lang="ro-RO" sz="1200">
                          <a:effectLst/>
                        </a:rPr>
                        <a:t>5</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5</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5</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5</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5</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5</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5</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5</a:t>
                      </a:r>
                      <a:endParaRPr lang="en-GB" sz="1600">
                        <a:effectLst/>
                        <a:latin typeface="Calibri" panose="020F0502020204030204" pitchFamily="34" charset="0"/>
                        <a:ea typeface="Calibri" panose="020F0502020204030204" pitchFamily="34" charset="0"/>
                      </a:endParaRPr>
                    </a:p>
                  </a:txBody>
                  <a:tcPr marL="16767" marR="16767" marT="0" marB="0" anchor="ctr"/>
                </a:tc>
              </a:tr>
              <a:tr h="196219">
                <a:tc>
                  <a:txBody>
                    <a:bodyPr/>
                    <a:lstStyle/>
                    <a:p>
                      <a:pPr algn="ctr">
                        <a:lnSpc>
                          <a:spcPct val="107000"/>
                        </a:lnSpc>
                        <a:spcAft>
                          <a:spcPts val="0"/>
                        </a:spcAft>
                      </a:pPr>
                      <a:r>
                        <a:rPr lang="ro-RO" sz="1200">
                          <a:effectLst/>
                        </a:rPr>
                        <a:t>Sisteme urbane</a:t>
                      </a:r>
                      <a:endParaRPr lang="en-GB" sz="1600">
                        <a:effectLst/>
                        <a:latin typeface="Calibri" panose="020F0502020204030204" pitchFamily="34" charset="0"/>
                        <a:ea typeface="Calibri" panose="020F0502020204030204" pitchFamily="34" charset="0"/>
                      </a:endParaRPr>
                    </a:p>
                  </a:txBody>
                  <a:tcPr marL="16767" marR="16767" marT="0" marB="0" anchor="ctr"/>
                </a:tc>
                <a:tc gridSpan="8">
                  <a:txBody>
                    <a:bodyPr/>
                    <a:lstStyle/>
                    <a:p>
                      <a:pPr algn="ctr">
                        <a:lnSpc>
                          <a:spcPct val="107000"/>
                        </a:lnSpc>
                        <a:spcAft>
                          <a:spcPts val="0"/>
                        </a:spcAft>
                      </a:pPr>
                      <a:r>
                        <a:rPr lang="ro-RO" sz="1200">
                          <a:effectLst/>
                        </a:rPr>
                        <a:t> </a:t>
                      </a:r>
                      <a:endParaRPr lang="en-GB" sz="1600">
                        <a:effectLst/>
                        <a:latin typeface="Calibri" panose="020F0502020204030204" pitchFamily="34" charset="0"/>
                        <a:ea typeface="Calibri" panose="020F0502020204030204" pitchFamily="34" charset="0"/>
                      </a:endParaRPr>
                    </a:p>
                  </a:txBody>
                  <a:tcPr marL="16767" marR="16767" marT="0" marB="0" anchor="ct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r>
              <a:tr h="196219">
                <a:tc>
                  <a:txBody>
                    <a:bodyPr/>
                    <a:lstStyle/>
                    <a:p>
                      <a:pPr>
                        <a:lnSpc>
                          <a:spcPct val="107000"/>
                        </a:lnSpc>
                        <a:spcAft>
                          <a:spcPts val="0"/>
                        </a:spcAft>
                      </a:pPr>
                      <a:r>
                        <a:rPr lang="ro-RO" sz="1200">
                          <a:effectLst/>
                        </a:rPr>
                        <a:t>Îmbunătăţirea performanţei termice a clădirilor (reabilitarea termică a clădirilor existente)</a:t>
                      </a:r>
                      <a:endParaRPr lang="en-GB" sz="1600">
                        <a:effectLst/>
                        <a:latin typeface="Calibri" panose="020F0502020204030204" pitchFamily="34" charset="0"/>
                        <a:ea typeface="Calibri" panose="020F0502020204030204" pitchFamily="34" charset="0"/>
                      </a:endParaRPr>
                    </a:p>
                  </a:txBody>
                  <a:tcPr marL="16767" marR="16767" marT="0" marB="0"/>
                </a:tc>
                <a:tc>
                  <a:txBody>
                    <a:bodyPr/>
                    <a:lstStyle/>
                    <a:p>
                      <a:pPr algn="ctr">
                        <a:lnSpc>
                          <a:spcPct val="107000"/>
                        </a:lnSpc>
                        <a:spcAft>
                          <a:spcPts val="0"/>
                        </a:spcAft>
                      </a:pPr>
                      <a:r>
                        <a:rPr lang="ro-RO" sz="1200">
                          <a:effectLst/>
                        </a:rPr>
                        <a:t>5</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5</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5</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5</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5</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5</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5</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5</a:t>
                      </a:r>
                      <a:endParaRPr lang="en-GB" sz="1600">
                        <a:effectLst/>
                        <a:latin typeface="Calibri" panose="020F0502020204030204" pitchFamily="34" charset="0"/>
                        <a:ea typeface="Calibri" panose="020F0502020204030204" pitchFamily="34" charset="0"/>
                      </a:endParaRPr>
                    </a:p>
                  </a:txBody>
                  <a:tcPr marL="16767" marR="16767" marT="0" marB="0" anchor="ctr"/>
                </a:tc>
              </a:tr>
              <a:tr h="196219">
                <a:tc>
                  <a:txBody>
                    <a:bodyPr/>
                    <a:lstStyle/>
                    <a:p>
                      <a:pPr>
                        <a:lnSpc>
                          <a:spcPct val="107000"/>
                        </a:lnSpc>
                        <a:spcAft>
                          <a:spcPts val="0"/>
                        </a:spcAft>
                      </a:pPr>
                      <a:r>
                        <a:rPr lang="ro-RO" sz="1200">
                          <a:effectLst/>
                        </a:rPr>
                        <a:t>Extinderea infrastructurii verzi urbane (ex. acoperișuri verzi, parcuri, grădini urbane)</a:t>
                      </a:r>
                      <a:endParaRPr lang="en-GB" sz="1600">
                        <a:effectLst/>
                        <a:latin typeface="Calibri" panose="020F0502020204030204" pitchFamily="34" charset="0"/>
                        <a:ea typeface="Calibri" panose="020F0502020204030204" pitchFamily="34" charset="0"/>
                      </a:endParaRPr>
                    </a:p>
                  </a:txBody>
                  <a:tcPr marL="16767" marR="16767" marT="0" marB="0"/>
                </a:tc>
                <a:tc>
                  <a:txBody>
                    <a:bodyPr/>
                    <a:lstStyle/>
                    <a:p>
                      <a:pPr algn="ctr">
                        <a:lnSpc>
                          <a:spcPct val="107000"/>
                        </a:lnSpc>
                        <a:spcAft>
                          <a:spcPts val="0"/>
                        </a:spcAft>
                      </a:pPr>
                      <a:r>
                        <a:rPr lang="ro-RO" sz="1200">
                          <a:effectLst/>
                        </a:rPr>
                        <a:t>5</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5</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5</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5</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5</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5</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5</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5</a:t>
                      </a:r>
                      <a:endParaRPr lang="en-GB" sz="1600">
                        <a:effectLst/>
                        <a:latin typeface="Calibri" panose="020F0502020204030204" pitchFamily="34" charset="0"/>
                        <a:ea typeface="Calibri" panose="020F0502020204030204" pitchFamily="34" charset="0"/>
                      </a:endParaRPr>
                    </a:p>
                  </a:txBody>
                  <a:tcPr marL="16767" marR="16767" marT="0" marB="0" anchor="ctr"/>
                </a:tc>
              </a:tr>
              <a:tr h="588658">
                <a:tc>
                  <a:txBody>
                    <a:bodyPr/>
                    <a:lstStyle/>
                    <a:p>
                      <a:pPr>
                        <a:lnSpc>
                          <a:spcPct val="107000"/>
                        </a:lnSpc>
                        <a:spcAft>
                          <a:spcPts val="0"/>
                        </a:spcAft>
                      </a:pPr>
                      <a:r>
                        <a:rPr lang="ro-RO" sz="1200">
                          <a:effectLst/>
                        </a:rPr>
                        <a:t>Îmbunătăţirea performanţelor în domeniul transportului urban (extinderea transportului public, promovarea sistemelor de transport inteligent, încurajarea şi promovarea transportului nemotorizat)</a:t>
                      </a:r>
                      <a:endParaRPr lang="en-GB" sz="1600">
                        <a:effectLst/>
                        <a:latin typeface="Calibri" panose="020F0502020204030204" pitchFamily="34" charset="0"/>
                        <a:ea typeface="Calibri" panose="020F0502020204030204" pitchFamily="34" charset="0"/>
                      </a:endParaRPr>
                    </a:p>
                  </a:txBody>
                  <a:tcPr marL="16767" marR="16767" marT="0" marB="0"/>
                </a:tc>
                <a:tc>
                  <a:txBody>
                    <a:bodyPr/>
                    <a:lstStyle/>
                    <a:p>
                      <a:pPr algn="ctr">
                        <a:lnSpc>
                          <a:spcPct val="107000"/>
                        </a:lnSpc>
                        <a:spcAft>
                          <a:spcPts val="0"/>
                        </a:spcAft>
                      </a:pPr>
                      <a:r>
                        <a:rPr lang="ro-RO" sz="1200">
                          <a:effectLst/>
                        </a:rPr>
                        <a:t>5</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5</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5</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5</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5</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5</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5</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5</a:t>
                      </a:r>
                      <a:endParaRPr lang="en-GB" sz="1600">
                        <a:effectLst/>
                        <a:latin typeface="Calibri" panose="020F0502020204030204" pitchFamily="34" charset="0"/>
                        <a:ea typeface="Calibri" panose="020F0502020204030204" pitchFamily="34" charset="0"/>
                      </a:endParaRPr>
                    </a:p>
                  </a:txBody>
                  <a:tcPr marL="16767" marR="16767" marT="0" marB="0" anchor="ctr"/>
                </a:tc>
              </a:tr>
              <a:tr h="196219">
                <a:tc>
                  <a:txBody>
                    <a:bodyPr/>
                    <a:lstStyle/>
                    <a:p>
                      <a:pPr>
                        <a:lnSpc>
                          <a:spcPct val="107000"/>
                        </a:lnSpc>
                        <a:spcAft>
                          <a:spcPts val="0"/>
                        </a:spcAft>
                      </a:pPr>
                      <a:r>
                        <a:rPr lang="ro-RO" sz="1200">
                          <a:effectLst/>
                        </a:rPr>
                        <a:t>Modernizarea infrastructurii de distribuţie a energiei termice în sisteme centralizate</a:t>
                      </a:r>
                      <a:endParaRPr lang="en-GB" sz="1600">
                        <a:effectLst/>
                        <a:latin typeface="Calibri" panose="020F0502020204030204" pitchFamily="34" charset="0"/>
                        <a:ea typeface="Calibri" panose="020F0502020204030204" pitchFamily="34" charset="0"/>
                      </a:endParaRPr>
                    </a:p>
                  </a:txBody>
                  <a:tcPr marL="16767" marR="16767" marT="0" marB="0"/>
                </a:tc>
                <a:tc>
                  <a:txBody>
                    <a:bodyPr/>
                    <a:lstStyle/>
                    <a:p>
                      <a:pPr algn="ctr">
                        <a:lnSpc>
                          <a:spcPct val="107000"/>
                        </a:lnSpc>
                        <a:spcAft>
                          <a:spcPts val="0"/>
                        </a:spcAft>
                      </a:pPr>
                      <a:r>
                        <a:rPr lang="ro-RO" sz="1200">
                          <a:effectLst/>
                        </a:rPr>
                        <a:t>5</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5</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5</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5</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5</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5</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5</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5</a:t>
                      </a:r>
                      <a:endParaRPr lang="en-GB" sz="1600">
                        <a:effectLst/>
                        <a:latin typeface="Calibri" panose="020F0502020204030204" pitchFamily="34" charset="0"/>
                        <a:ea typeface="Calibri" panose="020F0502020204030204" pitchFamily="34" charset="0"/>
                      </a:endParaRPr>
                    </a:p>
                  </a:txBody>
                  <a:tcPr marL="16767" marR="16767" marT="0" marB="0" anchor="ctr"/>
                </a:tc>
              </a:tr>
              <a:tr h="392439">
                <a:tc>
                  <a:txBody>
                    <a:bodyPr/>
                    <a:lstStyle/>
                    <a:p>
                      <a:pPr>
                        <a:lnSpc>
                          <a:spcPct val="107000"/>
                        </a:lnSpc>
                        <a:spcAft>
                          <a:spcPts val="0"/>
                        </a:spcAft>
                      </a:pPr>
                      <a:r>
                        <a:rPr lang="ro-RO" sz="1200">
                          <a:effectLst/>
                        </a:rPr>
                        <a:t>Redimensionarea și reabilitarea sistemelor de preluare a apelor pluviale (sisteme de drenaj, colectare și canalizare a apei pluviale)</a:t>
                      </a:r>
                      <a:endParaRPr lang="en-GB" sz="1600">
                        <a:effectLst/>
                        <a:latin typeface="Calibri" panose="020F0502020204030204" pitchFamily="34" charset="0"/>
                        <a:ea typeface="Calibri" panose="020F0502020204030204" pitchFamily="34" charset="0"/>
                      </a:endParaRPr>
                    </a:p>
                  </a:txBody>
                  <a:tcPr marL="16767" marR="16767" marT="0" marB="0"/>
                </a:tc>
                <a:tc>
                  <a:txBody>
                    <a:bodyPr/>
                    <a:lstStyle/>
                    <a:p>
                      <a:pPr algn="ctr">
                        <a:lnSpc>
                          <a:spcPct val="107000"/>
                        </a:lnSpc>
                        <a:spcAft>
                          <a:spcPts val="0"/>
                        </a:spcAft>
                      </a:pPr>
                      <a:r>
                        <a:rPr lang="ro-RO" sz="1200">
                          <a:effectLst/>
                        </a:rPr>
                        <a:t>5</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5</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5</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5</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5</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5</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5</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5</a:t>
                      </a:r>
                      <a:endParaRPr lang="en-GB" sz="1600">
                        <a:effectLst/>
                        <a:latin typeface="Calibri" panose="020F0502020204030204" pitchFamily="34" charset="0"/>
                        <a:ea typeface="Calibri" panose="020F0502020204030204" pitchFamily="34" charset="0"/>
                      </a:endParaRPr>
                    </a:p>
                  </a:txBody>
                  <a:tcPr marL="16767" marR="16767" marT="0" marB="0" anchor="ctr"/>
                </a:tc>
              </a:tr>
              <a:tr h="392439">
                <a:tc>
                  <a:txBody>
                    <a:bodyPr/>
                    <a:lstStyle/>
                    <a:p>
                      <a:pPr>
                        <a:lnSpc>
                          <a:spcPct val="107000"/>
                        </a:lnSpc>
                        <a:spcAft>
                          <a:spcPts val="0"/>
                        </a:spcAft>
                      </a:pPr>
                      <a:r>
                        <a:rPr lang="ro-RO" sz="1200">
                          <a:effectLst/>
                        </a:rPr>
                        <a:t>Adaptarea designului clădirilor prin încurajarea dezvoltării de proiecte care vizează casele ecologice, casele pasive şi/sau active</a:t>
                      </a:r>
                      <a:endParaRPr lang="en-GB" sz="1600">
                        <a:effectLst/>
                        <a:latin typeface="Calibri" panose="020F0502020204030204" pitchFamily="34" charset="0"/>
                        <a:ea typeface="Calibri" panose="020F0502020204030204" pitchFamily="34" charset="0"/>
                      </a:endParaRPr>
                    </a:p>
                  </a:txBody>
                  <a:tcPr marL="16767" marR="16767" marT="0" marB="0"/>
                </a:tc>
                <a:tc>
                  <a:txBody>
                    <a:bodyPr/>
                    <a:lstStyle/>
                    <a:p>
                      <a:pPr algn="ctr">
                        <a:lnSpc>
                          <a:spcPct val="107000"/>
                        </a:lnSpc>
                        <a:spcAft>
                          <a:spcPts val="0"/>
                        </a:spcAft>
                      </a:pPr>
                      <a:r>
                        <a:rPr lang="ro-RO" sz="1200">
                          <a:effectLst/>
                        </a:rPr>
                        <a:t>4</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4</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4</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4</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4</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4</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4</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4</a:t>
                      </a:r>
                      <a:endParaRPr lang="en-GB" sz="1600">
                        <a:effectLst/>
                        <a:latin typeface="Calibri" panose="020F0502020204030204" pitchFamily="34" charset="0"/>
                        <a:ea typeface="Calibri" panose="020F0502020204030204" pitchFamily="34" charset="0"/>
                      </a:endParaRPr>
                    </a:p>
                  </a:txBody>
                  <a:tcPr marL="16767" marR="16767" marT="0" marB="0" anchor="ctr"/>
                </a:tc>
              </a:tr>
              <a:tr h="196219">
                <a:tc>
                  <a:txBody>
                    <a:bodyPr/>
                    <a:lstStyle/>
                    <a:p>
                      <a:pPr>
                        <a:lnSpc>
                          <a:spcPct val="107000"/>
                        </a:lnSpc>
                        <a:spcAft>
                          <a:spcPts val="0"/>
                        </a:spcAft>
                      </a:pPr>
                      <a:r>
                        <a:rPr lang="ro-RO" sz="1200">
                          <a:effectLst/>
                        </a:rPr>
                        <a:t>Îmbunătățirea și extinderea serviciilor de sănătate</a:t>
                      </a:r>
                      <a:endParaRPr lang="en-GB" sz="1600">
                        <a:effectLst/>
                        <a:latin typeface="Calibri" panose="020F0502020204030204" pitchFamily="34" charset="0"/>
                        <a:ea typeface="Calibri" panose="020F0502020204030204" pitchFamily="34" charset="0"/>
                      </a:endParaRPr>
                    </a:p>
                  </a:txBody>
                  <a:tcPr marL="16767" marR="16767" marT="0" marB="0"/>
                </a:tc>
                <a:tc>
                  <a:txBody>
                    <a:bodyPr/>
                    <a:lstStyle/>
                    <a:p>
                      <a:pPr algn="ctr">
                        <a:lnSpc>
                          <a:spcPct val="107000"/>
                        </a:lnSpc>
                        <a:spcAft>
                          <a:spcPts val="0"/>
                        </a:spcAft>
                      </a:pPr>
                      <a:r>
                        <a:rPr lang="ro-RO" sz="1200">
                          <a:effectLst/>
                        </a:rPr>
                        <a:t>5</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5</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5</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5</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5</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5</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5</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5</a:t>
                      </a:r>
                      <a:endParaRPr lang="en-GB" sz="1600">
                        <a:effectLst/>
                        <a:latin typeface="Calibri" panose="020F0502020204030204" pitchFamily="34" charset="0"/>
                        <a:ea typeface="Calibri" panose="020F0502020204030204" pitchFamily="34" charset="0"/>
                      </a:endParaRPr>
                    </a:p>
                  </a:txBody>
                  <a:tcPr marL="16767" marR="16767" marT="0" marB="0" anchor="ctr"/>
                </a:tc>
              </a:tr>
              <a:tr h="196219">
                <a:tc>
                  <a:txBody>
                    <a:bodyPr/>
                    <a:lstStyle/>
                    <a:p>
                      <a:pPr>
                        <a:lnSpc>
                          <a:spcPct val="107000"/>
                        </a:lnSpc>
                        <a:spcAft>
                          <a:spcPts val="0"/>
                        </a:spcAft>
                      </a:pPr>
                      <a:r>
                        <a:rPr lang="ro-RO" sz="1200">
                          <a:effectLst/>
                        </a:rPr>
                        <a:t>Implementarea de sisteme de averizare </a:t>
                      </a:r>
                      <a:endParaRPr lang="en-GB" sz="1600">
                        <a:effectLst/>
                        <a:latin typeface="Calibri" panose="020F0502020204030204" pitchFamily="34" charset="0"/>
                        <a:ea typeface="Calibri" panose="020F0502020204030204" pitchFamily="34" charset="0"/>
                      </a:endParaRPr>
                    </a:p>
                  </a:txBody>
                  <a:tcPr marL="16767" marR="16767" marT="0" marB="0"/>
                </a:tc>
                <a:tc>
                  <a:txBody>
                    <a:bodyPr/>
                    <a:lstStyle/>
                    <a:p>
                      <a:pPr algn="ctr">
                        <a:lnSpc>
                          <a:spcPct val="107000"/>
                        </a:lnSpc>
                        <a:spcAft>
                          <a:spcPts val="0"/>
                        </a:spcAft>
                      </a:pPr>
                      <a:r>
                        <a:rPr lang="ro-RO" sz="1200">
                          <a:effectLst/>
                        </a:rPr>
                        <a:t>5</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5</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5</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5</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5</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5</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5</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5</a:t>
                      </a:r>
                      <a:endParaRPr lang="en-GB" sz="1600">
                        <a:effectLst/>
                        <a:latin typeface="Calibri" panose="020F0502020204030204" pitchFamily="34" charset="0"/>
                        <a:ea typeface="Calibri" panose="020F0502020204030204" pitchFamily="34" charset="0"/>
                      </a:endParaRPr>
                    </a:p>
                  </a:txBody>
                  <a:tcPr marL="16767" marR="16767" marT="0" marB="0" anchor="ctr"/>
                </a:tc>
              </a:tr>
              <a:tr h="392439">
                <a:tc>
                  <a:txBody>
                    <a:bodyPr/>
                    <a:lstStyle/>
                    <a:p>
                      <a:pPr>
                        <a:lnSpc>
                          <a:spcPct val="107000"/>
                        </a:lnSpc>
                        <a:spcAft>
                          <a:spcPts val="0"/>
                        </a:spcAft>
                      </a:pPr>
                      <a:r>
                        <a:rPr lang="ro-RO" sz="1200">
                          <a:effectLst/>
                        </a:rPr>
                        <a:t>Îmbunătăţirea eficienţei energetice prin promovarea consumatorilor activi, instalarea de panouri solare și pompe de căldură în clădirile publice/sectorul rezidențial</a:t>
                      </a:r>
                      <a:endParaRPr lang="en-GB" sz="1600">
                        <a:effectLst/>
                        <a:latin typeface="Calibri" panose="020F0502020204030204" pitchFamily="34" charset="0"/>
                        <a:ea typeface="Calibri" panose="020F0502020204030204" pitchFamily="34" charset="0"/>
                      </a:endParaRPr>
                    </a:p>
                  </a:txBody>
                  <a:tcPr marL="16767" marR="16767" marT="0" marB="0"/>
                </a:tc>
                <a:tc>
                  <a:txBody>
                    <a:bodyPr/>
                    <a:lstStyle/>
                    <a:p>
                      <a:pPr algn="ctr">
                        <a:lnSpc>
                          <a:spcPct val="107000"/>
                        </a:lnSpc>
                        <a:spcAft>
                          <a:spcPts val="0"/>
                        </a:spcAft>
                      </a:pPr>
                      <a:r>
                        <a:rPr lang="ro-RO" sz="1200">
                          <a:effectLst/>
                        </a:rPr>
                        <a:t>4</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4</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4</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4</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4</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4</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4</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4</a:t>
                      </a:r>
                      <a:endParaRPr lang="en-GB" sz="1600">
                        <a:effectLst/>
                        <a:latin typeface="Calibri" panose="020F0502020204030204" pitchFamily="34" charset="0"/>
                        <a:ea typeface="Calibri" panose="020F0502020204030204" pitchFamily="34" charset="0"/>
                      </a:endParaRPr>
                    </a:p>
                  </a:txBody>
                  <a:tcPr marL="16767" marR="16767" marT="0" marB="0" anchor="ctr"/>
                </a:tc>
              </a:tr>
              <a:tr h="392439">
                <a:tc>
                  <a:txBody>
                    <a:bodyPr/>
                    <a:lstStyle/>
                    <a:p>
                      <a:pPr>
                        <a:lnSpc>
                          <a:spcPct val="107000"/>
                        </a:lnSpc>
                        <a:spcAft>
                          <a:spcPts val="0"/>
                        </a:spcAft>
                      </a:pPr>
                      <a:r>
                        <a:rPr lang="ro-RO" sz="1200">
                          <a:effectLst/>
                        </a:rPr>
                        <a:t>Dezvoltarea și implementarea de programe de educare, informare şi conştientizare a populaţiei</a:t>
                      </a:r>
                      <a:endParaRPr lang="en-GB" sz="1600">
                        <a:effectLst/>
                        <a:latin typeface="Calibri" panose="020F0502020204030204" pitchFamily="34" charset="0"/>
                        <a:ea typeface="Calibri" panose="020F0502020204030204" pitchFamily="34" charset="0"/>
                      </a:endParaRPr>
                    </a:p>
                  </a:txBody>
                  <a:tcPr marL="16767" marR="16767" marT="0" marB="0"/>
                </a:tc>
                <a:tc>
                  <a:txBody>
                    <a:bodyPr/>
                    <a:lstStyle/>
                    <a:p>
                      <a:pPr algn="ctr">
                        <a:lnSpc>
                          <a:spcPct val="107000"/>
                        </a:lnSpc>
                        <a:spcAft>
                          <a:spcPts val="0"/>
                        </a:spcAft>
                      </a:pPr>
                      <a:r>
                        <a:rPr lang="ro-RO" sz="1200">
                          <a:effectLst/>
                        </a:rPr>
                        <a:t>5</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5</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5</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5</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5</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5</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5</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5</a:t>
                      </a:r>
                      <a:endParaRPr lang="en-GB" sz="1600">
                        <a:effectLst/>
                        <a:latin typeface="Calibri" panose="020F0502020204030204" pitchFamily="34" charset="0"/>
                        <a:ea typeface="Calibri" panose="020F0502020204030204" pitchFamily="34" charset="0"/>
                      </a:endParaRPr>
                    </a:p>
                  </a:txBody>
                  <a:tcPr marL="16767" marR="16767" marT="0" marB="0" anchor="ctr"/>
                </a:tc>
              </a:tr>
              <a:tr h="196219">
                <a:tc>
                  <a:txBody>
                    <a:bodyPr/>
                    <a:lstStyle/>
                    <a:p>
                      <a:pPr algn="ctr">
                        <a:lnSpc>
                          <a:spcPct val="107000"/>
                        </a:lnSpc>
                        <a:spcAft>
                          <a:spcPts val="0"/>
                        </a:spcAft>
                      </a:pPr>
                      <a:r>
                        <a:rPr lang="ro-RO" sz="1200">
                          <a:effectLst/>
                        </a:rPr>
                        <a:t>Biodiversitate</a:t>
                      </a:r>
                      <a:endParaRPr lang="en-GB" sz="1600">
                        <a:effectLst/>
                        <a:latin typeface="Calibri" panose="020F0502020204030204" pitchFamily="34" charset="0"/>
                        <a:ea typeface="Calibri" panose="020F0502020204030204" pitchFamily="34" charset="0"/>
                      </a:endParaRPr>
                    </a:p>
                  </a:txBody>
                  <a:tcPr marL="16767" marR="16767" marT="0" marB="0" anchor="ctr"/>
                </a:tc>
                <a:tc gridSpan="8">
                  <a:txBody>
                    <a:bodyPr/>
                    <a:lstStyle/>
                    <a:p>
                      <a:pPr algn="ctr">
                        <a:lnSpc>
                          <a:spcPct val="107000"/>
                        </a:lnSpc>
                        <a:spcAft>
                          <a:spcPts val="0"/>
                        </a:spcAft>
                      </a:pPr>
                      <a:r>
                        <a:rPr lang="ro-RO" sz="1200">
                          <a:effectLst/>
                        </a:rPr>
                        <a:t> </a:t>
                      </a:r>
                      <a:endParaRPr lang="en-GB" sz="1600">
                        <a:effectLst/>
                        <a:latin typeface="Calibri" panose="020F0502020204030204" pitchFamily="34" charset="0"/>
                        <a:ea typeface="Calibri" panose="020F0502020204030204" pitchFamily="34" charset="0"/>
                      </a:endParaRPr>
                    </a:p>
                  </a:txBody>
                  <a:tcPr marL="16767" marR="16767" marT="0" marB="0" anchor="ct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r>
              <a:tr h="588658">
                <a:tc>
                  <a:txBody>
                    <a:bodyPr/>
                    <a:lstStyle/>
                    <a:p>
                      <a:pPr>
                        <a:lnSpc>
                          <a:spcPct val="107000"/>
                        </a:lnSpc>
                        <a:spcAft>
                          <a:spcPts val="0"/>
                        </a:spcAft>
                      </a:pPr>
                      <a:r>
                        <a:rPr lang="ro-RO" sz="1200">
                          <a:effectLst/>
                        </a:rPr>
                        <a:t>Diminuarea stresului non-climatic asupra habitatelor și speciilor prin prevenirea și limitarea poluării componentelor de mediu (aer, apă, sol), a supraexploatării resurselor biologice, a fragmentării habitatelor naturale și a extinderii speciilor invazive;</a:t>
                      </a:r>
                      <a:endParaRPr lang="en-GB" sz="1600">
                        <a:effectLst/>
                        <a:latin typeface="Calibri" panose="020F0502020204030204" pitchFamily="34" charset="0"/>
                        <a:ea typeface="Calibri" panose="020F0502020204030204" pitchFamily="34" charset="0"/>
                      </a:endParaRPr>
                    </a:p>
                  </a:txBody>
                  <a:tcPr marL="16767" marR="16767" marT="0" marB="0" anchor="b"/>
                </a:tc>
                <a:tc>
                  <a:txBody>
                    <a:bodyPr/>
                    <a:lstStyle/>
                    <a:p>
                      <a:pPr algn="ctr">
                        <a:lnSpc>
                          <a:spcPct val="107000"/>
                        </a:lnSpc>
                        <a:spcAft>
                          <a:spcPts val="0"/>
                        </a:spcAft>
                      </a:pPr>
                      <a:r>
                        <a:rPr lang="ro-RO" sz="1200">
                          <a:effectLst/>
                        </a:rPr>
                        <a:t>5</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5</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5</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5</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5</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5</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5</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4</a:t>
                      </a:r>
                      <a:endParaRPr lang="en-GB" sz="1600">
                        <a:effectLst/>
                        <a:latin typeface="Calibri" panose="020F0502020204030204" pitchFamily="34" charset="0"/>
                        <a:ea typeface="Calibri" panose="020F0502020204030204" pitchFamily="34" charset="0"/>
                      </a:endParaRPr>
                    </a:p>
                  </a:txBody>
                  <a:tcPr marL="16767" marR="16767" marT="0" marB="0" anchor="ctr"/>
                </a:tc>
              </a:tr>
              <a:tr h="392439">
                <a:tc>
                  <a:txBody>
                    <a:bodyPr/>
                    <a:lstStyle/>
                    <a:p>
                      <a:pPr>
                        <a:lnSpc>
                          <a:spcPct val="107000"/>
                        </a:lnSpc>
                        <a:spcAft>
                          <a:spcPts val="0"/>
                        </a:spcAft>
                      </a:pPr>
                      <a:r>
                        <a:rPr lang="ro-RO" sz="1200">
                          <a:effectLst/>
                        </a:rPr>
                        <a:t>Menținerea habitatelor naturale de pajiști și tufărișuri (ex. habitatele prioritare 1530 și 62C0) prin limitarea împăduririlor în zonele de stepă</a:t>
                      </a:r>
                      <a:endParaRPr lang="en-GB" sz="1600">
                        <a:effectLst/>
                        <a:latin typeface="Calibri" panose="020F0502020204030204" pitchFamily="34" charset="0"/>
                        <a:ea typeface="Calibri" panose="020F0502020204030204" pitchFamily="34" charset="0"/>
                      </a:endParaRPr>
                    </a:p>
                  </a:txBody>
                  <a:tcPr marL="16767" marR="16767" marT="0" marB="0" anchor="b"/>
                </a:tc>
                <a:tc>
                  <a:txBody>
                    <a:bodyPr/>
                    <a:lstStyle/>
                    <a:p>
                      <a:pPr algn="ctr">
                        <a:lnSpc>
                          <a:spcPct val="107000"/>
                        </a:lnSpc>
                        <a:spcAft>
                          <a:spcPts val="0"/>
                        </a:spcAft>
                      </a:pPr>
                      <a:r>
                        <a:rPr lang="ro-RO" sz="1200">
                          <a:effectLst/>
                        </a:rPr>
                        <a:t>4</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5</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4</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0</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0</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0</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0</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1</a:t>
                      </a:r>
                      <a:endParaRPr lang="en-GB" sz="1600">
                        <a:effectLst/>
                        <a:latin typeface="Calibri" panose="020F0502020204030204" pitchFamily="34" charset="0"/>
                        <a:ea typeface="Calibri" panose="020F0502020204030204" pitchFamily="34" charset="0"/>
                      </a:endParaRPr>
                    </a:p>
                  </a:txBody>
                  <a:tcPr marL="16767" marR="16767" marT="0" marB="0" anchor="ctr"/>
                </a:tc>
              </a:tr>
              <a:tr h="588658">
                <a:tc>
                  <a:txBody>
                    <a:bodyPr/>
                    <a:lstStyle/>
                    <a:p>
                      <a:pPr>
                        <a:lnSpc>
                          <a:spcPct val="107000"/>
                        </a:lnSpc>
                        <a:spcAft>
                          <a:spcPts val="0"/>
                        </a:spcAft>
                      </a:pPr>
                      <a:r>
                        <a:rPr lang="ro-RO" sz="1200">
                          <a:effectLst/>
                        </a:rPr>
                        <a:t>Managementul judicios al habitatelor forestiere de interes conservativ (ex. habitatele prioritare 91AA și 91X0), </a:t>
                      </a:r>
                      <a:br>
                        <a:rPr lang="ro-RO" sz="1200">
                          <a:effectLst/>
                        </a:rPr>
                      </a:br>
                      <a:r>
                        <a:rPr lang="ro-RO" sz="1200">
                          <a:effectLst/>
                        </a:rPr>
                        <a:t>prezente în cadrul siturilor de importanță comunitară din bioregiunea stepică</a:t>
                      </a:r>
                      <a:endParaRPr lang="en-GB" sz="1600">
                        <a:effectLst/>
                        <a:latin typeface="Calibri" panose="020F0502020204030204" pitchFamily="34" charset="0"/>
                        <a:ea typeface="Calibri" panose="020F0502020204030204" pitchFamily="34" charset="0"/>
                      </a:endParaRPr>
                    </a:p>
                  </a:txBody>
                  <a:tcPr marL="16767" marR="16767" marT="0" marB="0" anchor="b"/>
                </a:tc>
                <a:tc>
                  <a:txBody>
                    <a:bodyPr/>
                    <a:lstStyle/>
                    <a:p>
                      <a:pPr algn="ctr">
                        <a:lnSpc>
                          <a:spcPct val="107000"/>
                        </a:lnSpc>
                        <a:spcAft>
                          <a:spcPts val="0"/>
                        </a:spcAft>
                      </a:pPr>
                      <a:r>
                        <a:rPr lang="ro-RO" sz="1200">
                          <a:effectLst/>
                        </a:rPr>
                        <a:t>2</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5</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3</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0</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0</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0</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0</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1</a:t>
                      </a:r>
                      <a:endParaRPr lang="en-GB" sz="1600">
                        <a:effectLst/>
                        <a:latin typeface="Calibri" panose="020F0502020204030204" pitchFamily="34" charset="0"/>
                        <a:ea typeface="Calibri" panose="020F0502020204030204" pitchFamily="34" charset="0"/>
                      </a:endParaRPr>
                    </a:p>
                  </a:txBody>
                  <a:tcPr marL="16767" marR="16767" marT="0" marB="0" anchor="ctr"/>
                </a:tc>
              </a:tr>
              <a:tr h="392439">
                <a:tc>
                  <a:txBody>
                    <a:bodyPr/>
                    <a:lstStyle/>
                    <a:p>
                      <a:pPr>
                        <a:lnSpc>
                          <a:spcPct val="107000"/>
                        </a:lnSpc>
                        <a:spcAft>
                          <a:spcPts val="0"/>
                        </a:spcAft>
                      </a:pPr>
                      <a:r>
                        <a:rPr lang="ro-RO" sz="1200">
                          <a:effectLst/>
                        </a:rPr>
                        <a:t>Asigurarea unui regim hidrologic permanent pentru conservarea habitatelor dependente de resursele de apă (ex. habitatul prioritar 7220)</a:t>
                      </a:r>
                      <a:endParaRPr lang="en-GB" sz="1600">
                        <a:effectLst/>
                        <a:latin typeface="Calibri" panose="020F0502020204030204" pitchFamily="34" charset="0"/>
                        <a:ea typeface="Calibri" panose="020F0502020204030204" pitchFamily="34" charset="0"/>
                      </a:endParaRPr>
                    </a:p>
                  </a:txBody>
                  <a:tcPr marL="16767" marR="16767" marT="0" marB="0" anchor="b"/>
                </a:tc>
                <a:tc>
                  <a:txBody>
                    <a:bodyPr/>
                    <a:lstStyle/>
                    <a:p>
                      <a:pPr algn="ctr">
                        <a:lnSpc>
                          <a:spcPct val="107000"/>
                        </a:lnSpc>
                        <a:spcAft>
                          <a:spcPts val="0"/>
                        </a:spcAft>
                      </a:pPr>
                      <a:r>
                        <a:rPr lang="ro-RO" sz="1200">
                          <a:effectLst/>
                        </a:rPr>
                        <a:t>3</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5</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5</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5</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5</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5</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2</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4</a:t>
                      </a:r>
                      <a:endParaRPr lang="en-GB" sz="1600">
                        <a:effectLst/>
                        <a:latin typeface="Calibri" panose="020F0502020204030204" pitchFamily="34" charset="0"/>
                        <a:ea typeface="Calibri" panose="020F0502020204030204" pitchFamily="34" charset="0"/>
                      </a:endParaRPr>
                    </a:p>
                  </a:txBody>
                  <a:tcPr marL="16767" marR="16767" marT="0" marB="0" anchor="ctr"/>
                </a:tc>
              </a:tr>
              <a:tr h="784877">
                <a:tc>
                  <a:txBody>
                    <a:bodyPr/>
                    <a:lstStyle/>
                    <a:p>
                      <a:pPr>
                        <a:lnSpc>
                          <a:spcPct val="107000"/>
                        </a:lnSpc>
                        <a:spcAft>
                          <a:spcPts val="0"/>
                        </a:spcAft>
                      </a:pPr>
                      <a:r>
                        <a:rPr lang="ro-RO" sz="1200">
                          <a:effectLst/>
                        </a:rPr>
                        <a:t>Protejarea habitatelor costiere și submerse de pe țărmul Mării Negre (ex. habitatul prioritar 2130), </a:t>
                      </a:r>
                      <a:br>
                        <a:rPr lang="ro-RO" sz="1200">
                          <a:effectLst/>
                        </a:rPr>
                      </a:br>
                      <a:r>
                        <a:rPr lang="ro-RO" sz="1200">
                          <a:effectLst/>
                        </a:rPr>
                        <a:t>în contextul creșterii nivelului mării și a modificării condițiilor de temperatură și salinitate a apei</a:t>
                      </a:r>
                      <a:endParaRPr lang="en-GB" sz="1600">
                        <a:effectLst/>
                        <a:latin typeface="Calibri" panose="020F0502020204030204" pitchFamily="34" charset="0"/>
                        <a:ea typeface="Calibri" panose="020F0502020204030204" pitchFamily="34" charset="0"/>
                      </a:endParaRPr>
                    </a:p>
                  </a:txBody>
                  <a:tcPr marL="16767" marR="16767" marT="0" marB="0" anchor="b"/>
                </a:tc>
                <a:tc>
                  <a:txBody>
                    <a:bodyPr/>
                    <a:lstStyle/>
                    <a:p>
                      <a:pPr algn="ctr">
                        <a:lnSpc>
                          <a:spcPct val="107000"/>
                        </a:lnSpc>
                        <a:spcAft>
                          <a:spcPts val="0"/>
                        </a:spcAft>
                      </a:pPr>
                      <a:r>
                        <a:rPr lang="ro-RO" sz="1200">
                          <a:effectLst/>
                        </a:rPr>
                        <a:t>0</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5</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0</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0</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0</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0</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0</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0</a:t>
                      </a:r>
                      <a:endParaRPr lang="en-GB" sz="1600">
                        <a:effectLst/>
                        <a:latin typeface="Calibri" panose="020F0502020204030204" pitchFamily="34" charset="0"/>
                        <a:ea typeface="Calibri" panose="020F0502020204030204" pitchFamily="34" charset="0"/>
                      </a:endParaRPr>
                    </a:p>
                  </a:txBody>
                  <a:tcPr marL="16767" marR="16767" marT="0" marB="0" anchor="ctr"/>
                </a:tc>
              </a:tr>
              <a:tr h="392439">
                <a:tc>
                  <a:txBody>
                    <a:bodyPr/>
                    <a:lstStyle/>
                    <a:p>
                      <a:pPr>
                        <a:lnSpc>
                          <a:spcPct val="107000"/>
                        </a:lnSpc>
                        <a:spcAft>
                          <a:spcPts val="0"/>
                        </a:spcAft>
                      </a:pPr>
                      <a:r>
                        <a:rPr lang="ro-RO" sz="1200">
                          <a:effectLst/>
                        </a:rPr>
                        <a:t>Asigurarea perpetuării speciilor de floră și faună periclitate, atât in-situ cât și ex-situ (prin depozitarea germoplasmei)</a:t>
                      </a:r>
                      <a:endParaRPr lang="en-GB" sz="1600">
                        <a:effectLst/>
                        <a:latin typeface="Calibri" panose="020F0502020204030204" pitchFamily="34" charset="0"/>
                        <a:ea typeface="Calibri" panose="020F0502020204030204" pitchFamily="34" charset="0"/>
                      </a:endParaRPr>
                    </a:p>
                  </a:txBody>
                  <a:tcPr marL="16767" marR="16767" marT="0" marB="0" anchor="b"/>
                </a:tc>
                <a:tc>
                  <a:txBody>
                    <a:bodyPr/>
                    <a:lstStyle/>
                    <a:p>
                      <a:pPr algn="ctr">
                        <a:lnSpc>
                          <a:spcPct val="107000"/>
                        </a:lnSpc>
                        <a:spcAft>
                          <a:spcPts val="0"/>
                        </a:spcAft>
                      </a:pPr>
                      <a:r>
                        <a:rPr lang="ro-RO" sz="1200">
                          <a:effectLst/>
                        </a:rPr>
                        <a:t>5</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5</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5</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5</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5</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5</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5</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4</a:t>
                      </a:r>
                      <a:endParaRPr lang="en-GB" sz="1600">
                        <a:effectLst/>
                        <a:latin typeface="Calibri" panose="020F0502020204030204" pitchFamily="34" charset="0"/>
                        <a:ea typeface="Calibri" panose="020F0502020204030204" pitchFamily="34" charset="0"/>
                      </a:endParaRPr>
                    </a:p>
                  </a:txBody>
                  <a:tcPr marL="16767" marR="16767" marT="0" marB="0" anchor="ctr"/>
                </a:tc>
              </a:tr>
              <a:tr h="392439">
                <a:tc>
                  <a:txBody>
                    <a:bodyPr/>
                    <a:lstStyle/>
                    <a:p>
                      <a:pPr>
                        <a:lnSpc>
                          <a:spcPct val="107000"/>
                        </a:lnSpc>
                        <a:spcAft>
                          <a:spcPts val="0"/>
                        </a:spcAft>
                      </a:pPr>
                      <a:r>
                        <a:rPr lang="ro-RO" sz="1200">
                          <a:effectLst/>
                        </a:rPr>
                        <a:t>Prevenirea și combaterea operativă a incendiilor de vegetație care pot pune în pericol existența unor habitate și specii cu reziliență redusă</a:t>
                      </a:r>
                      <a:endParaRPr lang="en-GB" sz="1600">
                        <a:effectLst/>
                        <a:latin typeface="Calibri" panose="020F0502020204030204" pitchFamily="34" charset="0"/>
                        <a:ea typeface="Calibri" panose="020F0502020204030204" pitchFamily="34" charset="0"/>
                      </a:endParaRPr>
                    </a:p>
                  </a:txBody>
                  <a:tcPr marL="16767" marR="16767" marT="0" marB="0" anchor="b"/>
                </a:tc>
                <a:tc>
                  <a:txBody>
                    <a:bodyPr/>
                    <a:lstStyle/>
                    <a:p>
                      <a:pPr algn="ctr">
                        <a:lnSpc>
                          <a:spcPct val="107000"/>
                        </a:lnSpc>
                        <a:spcAft>
                          <a:spcPts val="0"/>
                        </a:spcAft>
                      </a:pPr>
                      <a:r>
                        <a:rPr lang="ro-RO" sz="1200">
                          <a:effectLst/>
                        </a:rPr>
                        <a:t>2</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4</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3</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5</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5</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4</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2</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3</a:t>
                      </a:r>
                      <a:endParaRPr lang="en-GB" sz="1600">
                        <a:effectLst/>
                        <a:latin typeface="Calibri" panose="020F0502020204030204" pitchFamily="34" charset="0"/>
                        <a:ea typeface="Calibri" panose="020F0502020204030204" pitchFamily="34" charset="0"/>
                      </a:endParaRPr>
                    </a:p>
                  </a:txBody>
                  <a:tcPr marL="16767" marR="16767" marT="0" marB="0" anchor="ctr"/>
                </a:tc>
              </a:tr>
              <a:tr h="588658">
                <a:tc>
                  <a:txBody>
                    <a:bodyPr/>
                    <a:lstStyle/>
                    <a:p>
                      <a:pPr>
                        <a:lnSpc>
                          <a:spcPct val="107000"/>
                        </a:lnSpc>
                        <a:spcAft>
                          <a:spcPts val="0"/>
                        </a:spcAft>
                      </a:pPr>
                      <a:r>
                        <a:rPr lang="ro-RO" sz="1200">
                          <a:effectLst/>
                        </a:rPr>
                        <a:t>Consolidarea rețelei de arii naturale protejate și crearea de noi coridoare ecologice pentru asigurarea unei mai bune conectivități între diferite habitate naturale, în special cele cu vulnerabilitate ridicată la efectele schimbărilor climatice (zone umede)</a:t>
                      </a:r>
                      <a:endParaRPr lang="en-GB" sz="1600">
                        <a:effectLst/>
                        <a:latin typeface="Calibri" panose="020F0502020204030204" pitchFamily="34" charset="0"/>
                        <a:ea typeface="Calibri" panose="020F0502020204030204" pitchFamily="34" charset="0"/>
                      </a:endParaRPr>
                    </a:p>
                  </a:txBody>
                  <a:tcPr marL="16767" marR="16767" marT="0" marB="0" anchor="b"/>
                </a:tc>
                <a:tc>
                  <a:txBody>
                    <a:bodyPr/>
                    <a:lstStyle/>
                    <a:p>
                      <a:pPr algn="ctr">
                        <a:lnSpc>
                          <a:spcPct val="107000"/>
                        </a:lnSpc>
                        <a:spcAft>
                          <a:spcPts val="0"/>
                        </a:spcAft>
                      </a:pPr>
                      <a:r>
                        <a:rPr lang="ro-RO" sz="1200">
                          <a:effectLst/>
                        </a:rPr>
                        <a:t>5</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5</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5</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5</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5</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5</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5</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5</a:t>
                      </a:r>
                      <a:endParaRPr lang="en-GB" sz="1600">
                        <a:effectLst/>
                        <a:latin typeface="Calibri" panose="020F0502020204030204" pitchFamily="34" charset="0"/>
                        <a:ea typeface="Calibri" panose="020F0502020204030204" pitchFamily="34" charset="0"/>
                      </a:endParaRPr>
                    </a:p>
                  </a:txBody>
                  <a:tcPr marL="16767" marR="16767" marT="0" marB="0" anchor="ctr"/>
                </a:tc>
              </a:tr>
              <a:tr h="588658">
                <a:tc>
                  <a:txBody>
                    <a:bodyPr/>
                    <a:lstStyle/>
                    <a:p>
                      <a:pPr>
                        <a:lnSpc>
                          <a:spcPct val="107000"/>
                        </a:lnSpc>
                        <a:spcAft>
                          <a:spcPts val="0"/>
                        </a:spcAft>
                      </a:pPr>
                      <a:r>
                        <a:rPr lang="ro-RO" sz="1200">
                          <a:effectLst/>
                        </a:rPr>
                        <a:t>Facilitarea managementului adaptativ prin consolidarea sistemelor de monitorizare </a:t>
                      </a:r>
                      <a:br>
                        <a:rPr lang="ro-RO" sz="1200">
                          <a:effectLst/>
                        </a:rPr>
                      </a:br>
                      <a:r>
                        <a:rPr lang="ro-RO" sz="1200">
                          <a:effectLst/>
                        </a:rPr>
                        <a:t>și evaluare a habitatelor și speciilor, inclusiv a efectelor schimbărilor climatice asupra acestora</a:t>
                      </a:r>
                      <a:endParaRPr lang="en-GB" sz="1600">
                        <a:effectLst/>
                        <a:latin typeface="Calibri" panose="020F0502020204030204" pitchFamily="34" charset="0"/>
                        <a:ea typeface="Calibri" panose="020F0502020204030204" pitchFamily="34" charset="0"/>
                      </a:endParaRPr>
                    </a:p>
                  </a:txBody>
                  <a:tcPr marL="16767" marR="16767" marT="0" marB="0" anchor="b"/>
                </a:tc>
                <a:tc>
                  <a:txBody>
                    <a:bodyPr/>
                    <a:lstStyle/>
                    <a:p>
                      <a:pPr algn="ctr">
                        <a:lnSpc>
                          <a:spcPct val="107000"/>
                        </a:lnSpc>
                        <a:spcAft>
                          <a:spcPts val="0"/>
                        </a:spcAft>
                      </a:pPr>
                      <a:r>
                        <a:rPr lang="ro-RO" sz="1200">
                          <a:effectLst/>
                        </a:rPr>
                        <a:t>5</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5</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5</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5</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5</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5</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5</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5</a:t>
                      </a:r>
                      <a:endParaRPr lang="en-GB" sz="1600">
                        <a:effectLst/>
                        <a:latin typeface="Calibri" panose="020F0502020204030204" pitchFamily="34" charset="0"/>
                        <a:ea typeface="Calibri" panose="020F0502020204030204" pitchFamily="34" charset="0"/>
                      </a:endParaRPr>
                    </a:p>
                  </a:txBody>
                  <a:tcPr marL="16767" marR="16767" marT="0" marB="0" anchor="ctr"/>
                </a:tc>
              </a:tr>
              <a:tr h="196219">
                <a:tc>
                  <a:txBody>
                    <a:bodyPr/>
                    <a:lstStyle/>
                    <a:p>
                      <a:pPr algn="ctr">
                        <a:lnSpc>
                          <a:spcPct val="107000"/>
                        </a:lnSpc>
                        <a:spcAft>
                          <a:spcPts val="0"/>
                        </a:spcAft>
                      </a:pPr>
                      <a:r>
                        <a:rPr lang="ro-RO" sz="1200">
                          <a:effectLst/>
                        </a:rPr>
                        <a:t>Populatie (Calitatea aerului)</a:t>
                      </a:r>
                      <a:endParaRPr lang="en-GB" sz="1600">
                        <a:effectLst/>
                        <a:latin typeface="Calibri" panose="020F0502020204030204" pitchFamily="34" charset="0"/>
                        <a:ea typeface="Calibri" panose="020F0502020204030204" pitchFamily="34" charset="0"/>
                      </a:endParaRPr>
                    </a:p>
                  </a:txBody>
                  <a:tcPr marL="16767" marR="16767" marT="0" marB="0" anchor="ctr"/>
                </a:tc>
                <a:tc gridSpan="8">
                  <a:txBody>
                    <a:bodyPr/>
                    <a:lstStyle/>
                    <a:p>
                      <a:pPr algn="ctr">
                        <a:lnSpc>
                          <a:spcPct val="107000"/>
                        </a:lnSpc>
                        <a:spcAft>
                          <a:spcPts val="0"/>
                        </a:spcAft>
                      </a:pPr>
                      <a:r>
                        <a:rPr lang="ro-RO" sz="1200">
                          <a:effectLst/>
                        </a:rPr>
                        <a:t> </a:t>
                      </a:r>
                      <a:endParaRPr lang="en-GB" sz="1600">
                        <a:effectLst/>
                        <a:latin typeface="Calibri" panose="020F0502020204030204" pitchFamily="34" charset="0"/>
                        <a:ea typeface="Calibri" panose="020F0502020204030204" pitchFamily="34" charset="0"/>
                      </a:endParaRPr>
                    </a:p>
                  </a:txBody>
                  <a:tcPr marL="16767" marR="16767" marT="0" marB="0" anchor="ct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r>
              <a:tr h="392439">
                <a:tc>
                  <a:txBody>
                    <a:bodyPr/>
                    <a:lstStyle/>
                    <a:p>
                      <a:pPr>
                        <a:lnSpc>
                          <a:spcPct val="107000"/>
                        </a:lnSpc>
                        <a:spcAft>
                          <a:spcPts val="0"/>
                        </a:spcAft>
                      </a:pPr>
                      <a:r>
                        <a:rPr lang="ro-RO" sz="1200">
                          <a:effectLst/>
                        </a:rPr>
                        <a:t>Îmbunătățirea continuă a sistemelor de alertă dedicate factorilor de risc climatic (hazardurilor climatice) și a impacturilor acestora asupra sănătății publice.</a:t>
                      </a:r>
                      <a:endParaRPr lang="en-GB" sz="1600">
                        <a:effectLst/>
                        <a:latin typeface="Calibri" panose="020F0502020204030204" pitchFamily="34" charset="0"/>
                        <a:ea typeface="Calibri" panose="020F0502020204030204" pitchFamily="34" charset="0"/>
                      </a:endParaRPr>
                    </a:p>
                  </a:txBody>
                  <a:tcPr marL="16767" marR="16767" marT="0" marB="0" anchor="b"/>
                </a:tc>
                <a:tc>
                  <a:txBody>
                    <a:bodyPr/>
                    <a:lstStyle/>
                    <a:p>
                      <a:pPr algn="ctr">
                        <a:lnSpc>
                          <a:spcPct val="107000"/>
                        </a:lnSpc>
                        <a:spcAft>
                          <a:spcPts val="0"/>
                        </a:spcAft>
                      </a:pPr>
                      <a:r>
                        <a:rPr lang="ro-RO" sz="1200">
                          <a:effectLst/>
                        </a:rPr>
                        <a:t>5</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5</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5</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5</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5</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5</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5</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5</a:t>
                      </a:r>
                      <a:endParaRPr lang="en-GB" sz="1600">
                        <a:effectLst/>
                        <a:latin typeface="Calibri" panose="020F0502020204030204" pitchFamily="34" charset="0"/>
                        <a:ea typeface="Calibri" panose="020F0502020204030204" pitchFamily="34" charset="0"/>
                      </a:endParaRPr>
                    </a:p>
                  </a:txBody>
                  <a:tcPr marL="16767" marR="16767" marT="0" marB="0" anchor="ctr"/>
                </a:tc>
              </a:tr>
              <a:tr h="588658">
                <a:tc>
                  <a:txBody>
                    <a:bodyPr/>
                    <a:lstStyle/>
                    <a:p>
                      <a:pPr>
                        <a:lnSpc>
                          <a:spcPct val="107000"/>
                        </a:lnSpc>
                        <a:spcAft>
                          <a:spcPts val="0"/>
                        </a:spcAft>
                      </a:pPr>
                      <a:r>
                        <a:rPr lang="ro-RO" sz="1200">
                          <a:effectLst/>
                        </a:rPr>
                        <a:t>După alertare, aplicarea de măsuri pe termen scurt conform planurilor de urgență pentru inundații, furtuni, valuri de căldură, poluare, condiții favorabile de răspândire a agenților patogeni.</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5</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5</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5</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5</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5</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5</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5</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5</a:t>
                      </a:r>
                      <a:endParaRPr lang="en-GB" sz="1600">
                        <a:effectLst/>
                        <a:latin typeface="Calibri" panose="020F0502020204030204" pitchFamily="34" charset="0"/>
                        <a:ea typeface="Calibri" panose="020F0502020204030204" pitchFamily="34" charset="0"/>
                      </a:endParaRPr>
                    </a:p>
                  </a:txBody>
                  <a:tcPr marL="16767" marR="16767" marT="0" marB="0" anchor="ctr"/>
                </a:tc>
              </a:tr>
              <a:tr h="392439">
                <a:tc>
                  <a:txBody>
                    <a:bodyPr/>
                    <a:lstStyle/>
                    <a:p>
                      <a:pPr>
                        <a:lnSpc>
                          <a:spcPct val="107000"/>
                        </a:lnSpc>
                        <a:spcAft>
                          <a:spcPts val="0"/>
                        </a:spcAft>
                      </a:pPr>
                      <a:r>
                        <a:rPr lang="ro-RO" sz="1200">
                          <a:effectLst/>
                        </a:rPr>
                        <a:t>Planificare a dezvoltării localităților pentru diminuarea impermeabilizării solului prin îmbunătățirea și gestionarea optimă a infrastructurii , clădirilor și resurselor locale.</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5</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4</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4</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4</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4</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4</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4</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4</a:t>
                      </a:r>
                      <a:endParaRPr lang="en-GB" sz="1600">
                        <a:effectLst/>
                        <a:latin typeface="Calibri" panose="020F0502020204030204" pitchFamily="34" charset="0"/>
                        <a:ea typeface="Calibri" panose="020F0502020204030204" pitchFamily="34" charset="0"/>
                      </a:endParaRPr>
                    </a:p>
                  </a:txBody>
                  <a:tcPr marL="16767" marR="16767" marT="0" marB="0" anchor="ctr"/>
                </a:tc>
              </a:tr>
              <a:tr h="392439">
                <a:tc>
                  <a:txBody>
                    <a:bodyPr/>
                    <a:lstStyle/>
                    <a:p>
                      <a:pPr>
                        <a:lnSpc>
                          <a:spcPct val="107000"/>
                        </a:lnSpc>
                        <a:spcAft>
                          <a:spcPts val="0"/>
                        </a:spcAft>
                      </a:pPr>
                      <a:r>
                        <a:rPr lang="ro-RO" sz="1200" dirty="0">
                          <a:effectLst/>
                        </a:rPr>
                        <a:t>Planificare a dezvoltării marilor aglomerări urbane pentru diminuarea impermeabilizării solului, limitarea impactului insulei de căldură a orașului</a:t>
                      </a:r>
                      <a:endParaRPr lang="en-GB" sz="1600" dirty="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5</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4</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4</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4</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4</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4</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4</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4</a:t>
                      </a:r>
                      <a:endParaRPr lang="en-GB" sz="1600">
                        <a:effectLst/>
                        <a:latin typeface="Calibri" panose="020F0502020204030204" pitchFamily="34" charset="0"/>
                        <a:ea typeface="Calibri" panose="020F0502020204030204" pitchFamily="34" charset="0"/>
                      </a:endParaRPr>
                    </a:p>
                  </a:txBody>
                  <a:tcPr marL="16767" marR="16767" marT="0" marB="0" anchor="ctr"/>
                </a:tc>
              </a:tr>
              <a:tr h="196219">
                <a:tc>
                  <a:txBody>
                    <a:bodyPr/>
                    <a:lstStyle/>
                    <a:p>
                      <a:pPr algn="ctr">
                        <a:lnSpc>
                          <a:spcPct val="107000"/>
                        </a:lnSpc>
                        <a:spcAft>
                          <a:spcPts val="0"/>
                        </a:spcAft>
                      </a:pPr>
                      <a:r>
                        <a:rPr lang="ro-RO" sz="1200">
                          <a:effectLst/>
                        </a:rPr>
                        <a:t>Agricultura si dezvoltarea rurala</a:t>
                      </a:r>
                      <a:endParaRPr lang="en-GB" sz="1600">
                        <a:effectLst/>
                        <a:latin typeface="Calibri" panose="020F0502020204030204" pitchFamily="34" charset="0"/>
                        <a:ea typeface="Calibri" panose="020F0502020204030204" pitchFamily="34" charset="0"/>
                      </a:endParaRPr>
                    </a:p>
                  </a:txBody>
                  <a:tcPr marL="16767" marR="16767" marT="0" marB="0" anchor="ctr"/>
                </a:tc>
                <a:tc gridSpan="8">
                  <a:txBody>
                    <a:bodyPr/>
                    <a:lstStyle/>
                    <a:p>
                      <a:pPr algn="ctr">
                        <a:lnSpc>
                          <a:spcPct val="107000"/>
                        </a:lnSpc>
                        <a:spcAft>
                          <a:spcPts val="0"/>
                        </a:spcAft>
                      </a:pPr>
                      <a:r>
                        <a:rPr lang="ro-RO" sz="1200">
                          <a:effectLst/>
                        </a:rPr>
                        <a:t> </a:t>
                      </a:r>
                      <a:endParaRPr lang="en-GB" sz="1600">
                        <a:effectLst/>
                        <a:latin typeface="Calibri" panose="020F0502020204030204" pitchFamily="34" charset="0"/>
                        <a:ea typeface="Calibri" panose="020F0502020204030204" pitchFamily="34" charset="0"/>
                      </a:endParaRPr>
                    </a:p>
                  </a:txBody>
                  <a:tcPr marL="16767" marR="16767" marT="0" marB="0" anchor="ct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r>
              <a:tr h="392439">
                <a:tc>
                  <a:txBody>
                    <a:bodyPr/>
                    <a:lstStyle/>
                    <a:p>
                      <a:pPr>
                        <a:lnSpc>
                          <a:spcPct val="107000"/>
                        </a:lnSpc>
                        <a:spcAft>
                          <a:spcPts val="0"/>
                        </a:spcAft>
                      </a:pPr>
                      <a:r>
                        <a:rPr lang="ro-RO" sz="1200">
                          <a:effectLst/>
                        </a:rPr>
                        <a:t>Utilizarea unor tehnologii agricole adecvate, care sa asigure o mai bună orientare către adaptarea la efectele schimbărilor climatice;</a:t>
                      </a:r>
                      <a:endParaRPr lang="en-GB" sz="1600">
                        <a:effectLst/>
                        <a:latin typeface="Calibri" panose="020F0502020204030204" pitchFamily="34" charset="0"/>
                        <a:ea typeface="Calibri" panose="020F0502020204030204" pitchFamily="34" charset="0"/>
                      </a:endParaRPr>
                    </a:p>
                  </a:txBody>
                  <a:tcPr marL="16767" marR="16767" marT="0" marB="0" anchor="b"/>
                </a:tc>
                <a:tc>
                  <a:txBody>
                    <a:bodyPr/>
                    <a:lstStyle/>
                    <a:p>
                      <a:pPr algn="ctr">
                        <a:lnSpc>
                          <a:spcPct val="107000"/>
                        </a:lnSpc>
                        <a:spcAft>
                          <a:spcPts val="0"/>
                        </a:spcAft>
                      </a:pPr>
                      <a:r>
                        <a:rPr lang="ro-RO" sz="1200">
                          <a:effectLst/>
                        </a:rPr>
                        <a:t>4</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5</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5</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4</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4</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3</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4</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3</a:t>
                      </a:r>
                      <a:endParaRPr lang="en-GB" sz="1600">
                        <a:effectLst/>
                        <a:latin typeface="Calibri" panose="020F0502020204030204" pitchFamily="34" charset="0"/>
                        <a:ea typeface="Calibri" panose="020F0502020204030204" pitchFamily="34" charset="0"/>
                      </a:endParaRPr>
                    </a:p>
                  </a:txBody>
                  <a:tcPr marL="16767" marR="16767" marT="0" marB="0" anchor="ctr"/>
                </a:tc>
              </a:tr>
              <a:tr h="588658">
                <a:tc>
                  <a:txBody>
                    <a:bodyPr/>
                    <a:lstStyle/>
                    <a:p>
                      <a:pPr>
                        <a:lnSpc>
                          <a:spcPct val="107000"/>
                        </a:lnSpc>
                        <a:spcAft>
                          <a:spcPts val="0"/>
                        </a:spcAft>
                      </a:pPr>
                      <a:r>
                        <a:rPr lang="ro-RO" sz="1200">
                          <a:effectLst/>
                        </a:rPr>
                        <a:t>Selecția varietăților cultivate prin corelarea condițiilor locale de mediu cu gradul de rezistență al genotipurilor  față de condițiile limitative de vegetație (secetă, excese de umiditate, temperaturi ridicate, frig/ger etc.);</a:t>
                      </a:r>
                      <a:endParaRPr lang="en-GB" sz="1600">
                        <a:effectLst/>
                        <a:latin typeface="Calibri" panose="020F0502020204030204" pitchFamily="34" charset="0"/>
                        <a:ea typeface="Calibri" panose="020F0502020204030204" pitchFamily="34" charset="0"/>
                      </a:endParaRPr>
                    </a:p>
                  </a:txBody>
                  <a:tcPr marL="16767" marR="16767" marT="0" marB="0" anchor="b"/>
                </a:tc>
                <a:tc>
                  <a:txBody>
                    <a:bodyPr/>
                    <a:lstStyle/>
                    <a:p>
                      <a:pPr algn="ctr">
                        <a:lnSpc>
                          <a:spcPct val="107000"/>
                        </a:lnSpc>
                        <a:spcAft>
                          <a:spcPts val="0"/>
                        </a:spcAft>
                      </a:pPr>
                      <a:r>
                        <a:rPr lang="ro-RO" sz="1200">
                          <a:effectLst/>
                        </a:rPr>
                        <a:t>4</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5</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5</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4</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5</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3</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3</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4</a:t>
                      </a:r>
                      <a:endParaRPr lang="en-GB" sz="1600">
                        <a:effectLst/>
                        <a:latin typeface="Calibri" panose="020F0502020204030204" pitchFamily="34" charset="0"/>
                        <a:ea typeface="Calibri" panose="020F0502020204030204" pitchFamily="34" charset="0"/>
                      </a:endParaRPr>
                    </a:p>
                  </a:txBody>
                  <a:tcPr marL="16767" marR="16767" marT="0" marB="0" anchor="ctr"/>
                </a:tc>
              </a:tr>
              <a:tr h="588658">
                <a:tc>
                  <a:txBody>
                    <a:bodyPr/>
                    <a:lstStyle/>
                    <a:p>
                      <a:pPr>
                        <a:lnSpc>
                          <a:spcPct val="107000"/>
                        </a:lnSpc>
                        <a:spcAft>
                          <a:spcPts val="0"/>
                        </a:spcAft>
                      </a:pPr>
                      <a:r>
                        <a:rPr lang="ro-RO" sz="1200" dirty="0">
                          <a:effectLst/>
                        </a:rPr>
                        <a:t>Administrarea culturilor și utilizarea rațională a terenului ca măsuri obligatorii pentru păstrarea potențialului producției, </a:t>
                      </a:r>
                      <a:br>
                        <a:rPr lang="ro-RO" sz="1200" dirty="0">
                          <a:effectLst/>
                        </a:rPr>
                      </a:br>
                      <a:r>
                        <a:rPr lang="ro-RO" sz="1200" dirty="0">
                          <a:effectLst/>
                        </a:rPr>
                        <a:t>menținând în același timp un impact redus al practicilor agricole asupra mediului și climei;</a:t>
                      </a:r>
                      <a:endParaRPr lang="en-GB" sz="1600" dirty="0">
                        <a:effectLst/>
                        <a:latin typeface="Calibri" panose="020F0502020204030204" pitchFamily="34" charset="0"/>
                        <a:ea typeface="Calibri" panose="020F0502020204030204" pitchFamily="34" charset="0"/>
                      </a:endParaRPr>
                    </a:p>
                  </a:txBody>
                  <a:tcPr marL="16767" marR="16767" marT="0" marB="0" anchor="b"/>
                </a:tc>
                <a:tc>
                  <a:txBody>
                    <a:bodyPr/>
                    <a:lstStyle/>
                    <a:p>
                      <a:pPr algn="ctr">
                        <a:lnSpc>
                          <a:spcPct val="107000"/>
                        </a:lnSpc>
                        <a:spcAft>
                          <a:spcPts val="0"/>
                        </a:spcAft>
                      </a:pPr>
                      <a:r>
                        <a:rPr lang="ro-RO" sz="1200">
                          <a:effectLst/>
                        </a:rPr>
                        <a:t>3</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5</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5</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4</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4</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4</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4</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3</a:t>
                      </a:r>
                      <a:endParaRPr lang="en-GB" sz="1600">
                        <a:effectLst/>
                        <a:latin typeface="Calibri" panose="020F0502020204030204" pitchFamily="34" charset="0"/>
                        <a:ea typeface="Calibri" panose="020F0502020204030204" pitchFamily="34" charset="0"/>
                      </a:endParaRPr>
                    </a:p>
                  </a:txBody>
                  <a:tcPr marL="16767" marR="16767" marT="0" marB="0" anchor="ctr"/>
                </a:tc>
              </a:tr>
              <a:tr h="784877">
                <a:tc>
                  <a:txBody>
                    <a:bodyPr/>
                    <a:lstStyle/>
                    <a:p>
                      <a:pPr>
                        <a:lnSpc>
                          <a:spcPct val="107000"/>
                        </a:lnSpc>
                        <a:spcAft>
                          <a:spcPts val="0"/>
                        </a:spcAft>
                      </a:pPr>
                      <a:r>
                        <a:rPr lang="ro-RO" sz="1200">
                          <a:effectLst/>
                        </a:rPr>
                        <a:t>Cultivarea unui număr mai mare de varietăți/genotipuri, respectiv soiuri/hibrizi, în fiecare an agricol, cu perioada de vegetație diferită,  pentru o mai bună valorificare a condițiilor climatice, îndeosebi în ceea ce privește regimul de umiditate și eșalonarea lucrărilor agricole;</a:t>
                      </a:r>
                      <a:endParaRPr lang="en-GB" sz="1600">
                        <a:effectLst/>
                        <a:latin typeface="Calibri" panose="020F0502020204030204" pitchFamily="34" charset="0"/>
                        <a:ea typeface="Calibri" panose="020F0502020204030204" pitchFamily="34" charset="0"/>
                      </a:endParaRPr>
                    </a:p>
                  </a:txBody>
                  <a:tcPr marL="16767" marR="16767" marT="0" marB="0" anchor="b"/>
                </a:tc>
                <a:tc>
                  <a:txBody>
                    <a:bodyPr/>
                    <a:lstStyle/>
                    <a:p>
                      <a:pPr algn="ctr">
                        <a:lnSpc>
                          <a:spcPct val="107000"/>
                        </a:lnSpc>
                        <a:spcAft>
                          <a:spcPts val="0"/>
                        </a:spcAft>
                      </a:pPr>
                      <a:r>
                        <a:rPr lang="ro-RO" sz="1200">
                          <a:effectLst/>
                        </a:rPr>
                        <a:t>4</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5</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4</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5</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4</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4</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4</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3</a:t>
                      </a:r>
                      <a:endParaRPr lang="en-GB" sz="1600">
                        <a:effectLst/>
                        <a:latin typeface="Calibri" panose="020F0502020204030204" pitchFamily="34" charset="0"/>
                        <a:ea typeface="Calibri" panose="020F0502020204030204" pitchFamily="34" charset="0"/>
                      </a:endParaRPr>
                    </a:p>
                  </a:txBody>
                  <a:tcPr marL="16767" marR="16767" marT="0" marB="0" anchor="ctr"/>
                </a:tc>
              </a:tr>
              <a:tr h="392439">
                <a:tc>
                  <a:txBody>
                    <a:bodyPr/>
                    <a:lstStyle/>
                    <a:p>
                      <a:pPr>
                        <a:lnSpc>
                          <a:spcPct val="107000"/>
                        </a:lnSpc>
                        <a:spcAft>
                          <a:spcPts val="0"/>
                        </a:spcAft>
                      </a:pPr>
                      <a:r>
                        <a:rPr lang="ro-RO" sz="1200">
                          <a:effectLst/>
                        </a:rPr>
                        <a:t>Alegerea de genotipuri rezistente la condițiile limitative de vegetație, cu o toleranță ridicată la arșiță, secetă și exces de umiditate; </a:t>
                      </a:r>
                      <a:endParaRPr lang="en-GB" sz="1600">
                        <a:effectLst/>
                        <a:latin typeface="Calibri" panose="020F0502020204030204" pitchFamily="34" charset="0"/>
                        <a:ea typeface="Calibri" panose="020F0502020204030204" pitchFamily="34" charset="0"/>
                      </a:endParaRPr>
                    </a:p>
                  </a:txBody>
                  <a:tcPr marL="16767" marR="16767" marT="0" marB="0" anchor="b"/>
                </a:tc>
                <a:tc>
                  <a:txBody>
                    <a:bodyPr/>
                    <a:lstStyle/>
                    <a:p>
                      <a:pPr algn="ctr">
                        <a:lnSpc>
                          <a:spcPct val="107000"/>
                        </a:lnSpc>
                        <a:spcAft>
                          <a:spcPts val="0"/>
                        </a:spcAft>
                      </a:pPr>
                      <a:r>
                        <a:rPr lang="ro-RO" sz="1200">
                          <a:effectLst/>
                        </a:rPr>
                        <a:t>3</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5</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4</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4</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5</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3</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3</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4</a:t>
                      </a:r>
                      <a:endParaRPr lang="en-GB" sz="1600">
                        <a:effectLst/>
                        <a:latin typeface="Calibri" panose="020F0502020204030204" pitchFamily="34" charset="0"/>
                        <a:ea typeface="Calibri" panose="020F0502020204030204" pitchFamily="34" charset="0"/>
                      </a:endParaRPr>
                    </a:p>
                  </a:txBody>
                  <a:tcPr marL="16767" marR="16767" marT="0" marB="0" anchor="ctr"/>
                </a:tc>
              </a:tr>
              <a:tr h="392439">
                <a:tc>
                  <a:txBody>
                    <a:bodyPr/>
                    <a:lstStyle/>
                    <a:p>
                      <a:pPr>
                        <a:lnSpc>
                          <a:spcPct val="107000"/>
                        </a:lnSpc>
                        <a:spcAft>
                          <a:spcPts val="0"/>
                        </a:spcAft>
                      </a:pPr>
                      <a:r>
                        <a:rPr lang="ro-RO" sz="1200">
                          <a:effectLst/>
                        </a:rPr>
                        <a:t>Selectarea unor varietăți de plante cu rezistență naturală la boli specifice determinate de agenții patogeni; </a:t>
                      </a:r>
                      <a:endParaRPr lang="en-GB" sz="1600">
                        <a:effectLst/>
                        <a:latin typeface="Calibri" panose="020F0502020204030204" pitchFamily="34" charset="0"/>
                        <a:ea typeface="Calibri" panose="020F0502020204030204" pitchFamily="34" charset="0"/>
                      </a:endParaRPr>
                    </a:p>
                  </a:txBody>
                  <a:tcPr marL="16767" marR="16767" marT="0" marB="0" anchor="b"/>
                </a:tc>
                <a:tc>
                  <a:txBody>
                    <a:bodyPr/>
                    <a:lstStyle/>
                    <a:p>
                      <a:pPr algn="ctr">
                        <a:lnSpc>
                          <a:spcPct val="107000"/>
                        </a:lnSpc>
                        <a:spcAft>
                          <a:spcPts val="0"/>
                        </a:spcAft>
                      </a:pPr>
                      <a:r>
                        <a:rPr lang="ro-RO" sz="1200">
                          <a:effectLst/>
                        </a:rPr>
                        <a:t>4</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5</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5</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5</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4</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4</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5</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5</a:t>
                      </a:r>
                      <a:endParaRPr lang="en-GB" sz="1600">
                        <a:effectLst/>
                        <a:latin typeface="Calibri" panose="020F0502020204030204" pitchFamily="34" charset="0"/>
                        <a:ea typeface="Calibri" panose="020F0502020204030204" pitchFamily="34" charset="0"/>
                      </a:endParaRPr>
                    </a:p>
                  </a:txBody>
                  <a:tcPr marL="16767" marR="16767" marT="0" marB="0" anchor="ctr"/>
                </a:tc>
              </a:tr>
              <a:tr h="196219">
                <a:tc>
                  <a:txBody>
                    <a:bodyPr/>
                    <a:lstStyle/>
                    <a:p>
                      <a:pPr>
                        <a:lnSpc>
                          <a:spcPct val="107000"/>
                        </a:lnSpc>
                        <a:spcAft>
                          <a:spcPts val="0"/>
                        </a:spcAft>
                      </a:pPr>
                      <a:r>
                        <a:rPr lang="ro-RO" sz="1200">
                          <a:effectLst/>
                        </a:rPr>
                        <a:t>Practicarea asolamentului și stabilirea unei structuri de culturi la nivelul fermelor;</a:t>
                      </a:r>
                      <a:endParaRPr lang="en-GB" sz="1600">
                        <a:effectLst/>
                        <a:latin typeface="Calibri" panose="020F0502020204030204" pitchFamily="34" charset="0"/>
                        <a:ea typeface="Calibri" panose="020F0502020204030204" pitchFamily="34" charset="0"/>
                      </a:endParaRPr>
                    </a:p>
                  </a:txBody>
                  <a:tcPr marL="16767" marR="16767" marT="0" marB="0" anchor="b"/>
                </a:tc>
                <a:tc>
                  <a:txBody>
                    <a:bodyPr/>
                    <a:lstStyle/>
                    <a:p>
                      <a:pPr algn="ctr">
                        <a:lnSpc>
                          <a:spcPct val="107000"/>
                        </a:lnSpc>
                        <a:spcAft>
                          <a:spcPts val="0"/>
                        </a:spcAft>
                      </a:pPr>
                      <a:r>
                        <a:rPr lang="ro-RO" sz="1200">
                          <a:effectLst/>
                        </a:rPr>
                        <a:t>4</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4</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4</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4</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4</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4</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4</a:t>
                      </a:r>
                      <a:endParaRPr lang="en-GB" sz="1600">
                        <a:effectLst/>
                        <a:latin typeface="Calibri" panose="020F0502020204030204" pitchFamily="34" charset="0"/>
                        <a:ea typeface="Calibri" panose="020F0502020204030204" pitchFamily="34" charset="0"/>
                      </a:endParaRPr>
                    </a:p>
                  </a:txBody>
                  <a:tcPr marL="16767" marR="16767" marT="0" marB="0" anchor="ctr"/>
                </a:tc>
                <a:tc>
                  <a:txBody>
                    <a:bodyPr/>
                    <a:lstStyle/>
                    <a:p>
                      <a:pPr algn="ctr">
                        <a:lnSpc>
                          <a:spcPct val="107000"/>
                        </a:lnSpc>
                        <a:spcAft>
                          <a:spcPts val="0"/>
                        </a:spcAft>
                      </a:pPr>
                      <a:r>
                        <a:rPr lang="ro-RO" sz="1200">
                          <a:effectLst/>
                        </a:rPr>
                        <a:t>4</a:t>
                      </a:r>
                      <a:endParaRPr lang="en-GB" sz="1600">
                        <a:effectLst/>
                        <a:latin typeface="Calibri" panose="020F0502020204030204" pitchFamily="34" charset="0"/>
                        <a:ea typeface="Calibri" panose="020F0502020204030204" pitchFamily="34" charset="0"/>
                      </a:endParaRPr>
                    </a:p>
                  </a:txBody>
                  <a:tcPr marL="16767" marR="16767" marT="0" marB="0" anchor="ctr"/>
                </a:tc>
              </a:tr>
              <a:tr h="196219">
                <a:tc>
                  <a:txBody>
                    <a:bodyPr/>
                    <a:lstStyle/>
                    <a:p>
                      <a:pPr>
                        <a:lnSpc>
                          <a:spcPct val="107000"/>
                        </a:lnSpc>
                        <a:spcAft>
                          <a:spcPts val="0"/>
                        </a:spcAft>
                      </a:pPr>
                      <a:r>
                        <a:rPr lang="ro-RO" sz="1200">
                          <a:effectLst/>
                        </a:rPr>
                        <a:t>Minimum tillage (sistem de lucrari minime).</a:t>
                      </a:r>
                      <a:endParaRPr lang="en-GB" sz="1600">
                        <a:effectLst/>
                        <a:latin typeface="Calibri" panose="020F0502020204030204" pitchFamily="34" charset="0"/>
                        <a:ea typeface="Calibri" panose="020F0502020204030204" pitchFamily="34" charset="0"/>
                      </a:endParaRPr>
                    </a:p>
                  </a:txBody>
                  <a:tcPr marL="16767" marR="16767" marT="0" marB="0" anchor="b"/>
                </a:tc>
                <a:tc>
                  <a:txBody>
                    <a:bodyPr/>
                    <a:lstStyle/>
                    <a:p>
                      <a:pPr algn="ctr">
                        <a:lnSpc>
                          <a:spcPct val="107000"/>
                        </a:lnSpc>
                        <a:spcAft>
                          <a:spcPts val="0"/>
                        </a:spcAft>
                      </a:pPr>
                      <a:r>
                        <a:rPr lang="ro-RO" sz="1200">
                          <a:effectLst/>
                        </a:rPr>
                        <a:t>5</a:t>
                      </a:r>
                      <a:endParaRPr lang="en-GB" sz="1600">
                        <a:effectLst/>
                        <a:latin typeface="Calibri" panose="020F0502020204030204" pitchFamily="34" charset="0"/>
                        <a:ea typeface="Calibri" panose="020F0502020204030204" pitchFamily="34" charset="0"/>
                      </a:endParaRPr>
                    </a:p>
                  </a:txBody>
                  <a:tcPr marL="16767" marR="16767" marT="0" marB="0" anchor="b"/>
                </a:tc>
                <a:tc>
                  <a:txBody>
                    <a:bodyPr/>
                    <a:lstStyle/>
                    <a:p>
                      <a:pPr algn="ctr">
                        <a:lnSpc>
                          <a:spcPct val="107000"/>
                        </a:lnSpc>
                        <a:spcAft>
                          <a:spcPts val="0"/>
                        </a:spcAft>
                      </a:pPr>
                      <a:r>
                        <a:rPr lang="ro-RO" sz="1200">
                          <a:effectLst/>
                        </a:rPr>
                        <a:t>5</a:t>
                      </a:r>
                      <a:endParaRPr lang="en-GB" sz="1600">
                        <a:effectLst/>
                        <a:latin typeface="Calibri" panose="020F0502020204030204" pitchFamily="34" charset="0"/>
                        <a:ea typeface="Calibri" panose="020F0502020204030204" pitchFamily="34" charset="0"/>
                      </a:endParaRPr>
                    </a:p>
                  </a:txBody>
                  <a:tcPr marL="16767" marR="16767" marT="0" marB="0" anchor="b"/>
                </a:tc>
                <a:tc>
                  <a:txBody>
                    <a:bodyPr/>
                    <a:lstStyle/>
                    <a:p>
                      <a:pPr algn="ctr">
                        <a:lnSpc>
                          <a:spcPct val="107000"/>
                        </a:lnSpc>
                        <a:spcAft>
                          <a:spcPts val="0"/>
                        </a:spcAft>
                      </a:pPr>
                      <a:r>
                        <a:rPr lang="ro-RO" sz="1200">
                          <a:effectLst/>
                        </a:rPr>
                        <a:t>5</a:t>
                      </a:r>
                      <a:endParaRPr lang="en-GB" sz="1600">
                        <a:effectLst/>
                        <a:latin typeface="Calibri" panose="020F0502020204030204" pitchFamily="34" charset="0"/>
                        <a:ea typeface="Calibri" panose="020F0502020204030204" pitchFamily="34" charset="0"/>
                      </a:endParaRPr>
                    </a:p>
                  </a:txBody>
                  <a:tcPr marL="16767" marR="16767" marT="0" marB="0" anchor="b"/>
                </a:tc>
                <a:tc>
                  <a:txBody>
                    <a:bodyPr/>
                    <a:lstStyle/>
                    <a:p>
                      <a:pPr algn="ctr">
                        <a:lnSpc>
                          <a:spcPct val="107000"/>
                        </a:lnSpc>
                        <a:spcAft>
                          <a:spcPts val="0"/>
                        </a:spcAft>
                      </a:pPr>
                      <a:r>
                        <a:rPr lang="ro-RO" sz="1200">
                          <a:effectLst/>
                        </a:rPr>
                        <a:t>5</a:t>
                      </a:r>
                      <a:endParaRPr lang="en-GB" sz="1600">
                        <a:effectLst/>
                        <a:latin typeface="Calibri" panose="020F0502020204030204" pitchFamily="34" charset="0"/>
                        <a:ea typeface="Calibri" panose="020F0502020204030204" pitchFamily="34" charset="0"/>
                      </a:endParaRPr>
                    </a:p>
                  </a:txBody>
                  <a:tcPr marL="16767" marR="16767" marT="0" marB="0" anchor="b"/>
                </a:tc>
                <a:tc>
                  <a:txBody>
                    <a:bodyPr/>
                    <a:lstStyle/>
                    <a:p>
                      <a:pPr algn="ctr">
                        <a:lnSpc>
                          <a:spcPct val="107000"/>
                        </a:lnSpc>
                        <a:spcAft>
                          <a:spcPts val="0"/>
                        </a:spcAft>
                      </a:pPr>
                      <a:r>
                        <a:rPr lang="ro-RO" sz="1200">
                          <a:effectLst/>
                        </a:rPr>
                        <a:t>5</a:t>
                      </a:r>
                      <a:endParaRPr lang="en-GB" sz="1600">
                        <a:effectLst/>
                        <a:latin typeface="Calibri" panose="020F0502020204030204" pitchFamily="34" charset="0"/>
                        <a:ea typeface="Calibri" panose="020F0502020204030204" pitchFamily="34" charset="0"/>
                      </a:endParaRPr>
                    </a:p>
                  </a:txBody>
                  <a:tcPr marL="16767" marR="16767" marT="0" marB="0" anchor="b"/>
                </a:tc>
                <a:tc>
                  <a:txBody>
                    <a:bodyPr/>
                    <a:lstStyle/>
                    <a:p>
                      <a:pPr algn="ctr">
                        <a:lnSpc>
                          <a:spcPct val="107000"/>
                        </a:lnSpc>
                        <a:spcAft>
                          <a:spcPts val="0"/>
                        </a:spcAft>
                      </a:pPr>
                      <a:r>
                        <a:rPr lang="ro-RO" sz="1200">
                          <a:effectLst/>
                        </a:rPr>
                        <a:t>4</a:t>
                      </a:r>
                      <a:endParaRPr lang="en-GB" sz="1600">
                        <a:effectLst/>
                        <a:latin typeface="Calibri" panose="020F0502020204030204" pitchFamily="34" charset="0"/>
                        <a:ea typeface="Calibri" panose="020F0502020204030204" pitchFamily="34" charset="0"/>
                      </a:endParaRPr>
                    </a:p>
                  </a:txBody>
                  <a:tcPr marL="16767" marR="16767" marT="0" marB="0" anchor="b"/>
                </a:tc>
                <a:tc>
                  <a:txBody>
                    <a:bodyPr/>
                    <a:lstStyle/>
                    <a:p>
                      <a:pPr algn="ctr">
                        <a:lnSpc>
                          <a:spcPct val="107000"/>
                        </a:lnSpc>
                        <a:spcAft>
                          <a:spcPts val="0"/>
                        </a:spcAft>
                      </a:pPr>
                      <a:r>
                        <a:rPr lang="ro-RO" sz="1200">
                          <a:effectLst/>
                        </a:rPr>
                        <a:t>3</a:t>
                      </a:r>
                      <a:endParaRPr lang="en-GB" sz="1600">
                        <a:effectLst/>
                        <a:latin typeface="Calibri" panose="020F0502020204030204" pitchFamily="34" charset="0"/>
                        <a:ea typeface="Calibri" panose="020F0502020204030204" pitchFamily="34" charset="0"/>
                      </a:endParaRPr>
                    </a:p>
                  </a:txBody>
                  <a:tcPr marL="16767" marR="16767" marT="0" marB="0" anchor="b"/>
                </a:tc>
                <a:tc>
                  <a:txBody>
                    <a:bodyPr/>
                    <a:lstStyle/>
                    <a:p>
                      <a:pPr algn="ctr">
                        <a:lnSpc>
                          <a:spcPct val="107000"/>
                        </a:lnSpc>
                        <a:spcAft>
                          <a:spcPts val="0"/>
                        </a:spcAft>
                      </a:pPr>
                      <a:r>
                        <a:rPr lang="ro-RO" sz="1200" dirty="0">
                          <a:effectLst/>
                        </a:rPr>
                        <a:t>4</a:t>
                      </a:r>
                      <a:endParaRPr lang="en-GB" sz="1600" dirty="0">
                        <a:effectLst/>
                        <a:latin typeface="Calibri" panose="020F0502020204030204" pitchFamily="34" charset="0"/>
                        <a:ea typeface="Calibri" panose="020F0502020204030204" pitchFamily="34" charset="0"/>
                      </a:endParaRPr>
                    </a:p>
                  </a:txBody>
                  <a:tcPr marL="16767" marR="16767" marT="0" marB="0" anchor="b"/>
                </a:tc>
              </a:tr>
            </a:tbl>
          </a:graphicData>
        </a:graphic>
      </p:graphicFrame>
    </p:spTree>
    <p:extLst>
      <p:ext uri="{BB962C8B-B14F-4D97-AF65-F5344CB8AC3E}">
        <p14:creationId xmlns:p14="http://schemas.microsoft.com/office/powerpoint/2010/main" val="31743019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57286" y="1239968"/>
            <a:ext cx="11247530" cy="4549835"/>
          </a:xfrm>
          <a:prstGeom prst="rect">
            <a:avLst/>
          </a:prstGeom>
          <a:noFill/>
        </p:spPr>
        <p:txBody>
          <a:bodyPr wrap="square" rtlCol="0">
            <a:spAutoFit/>
          </a:bodyPr>
          <a:lstStyle/>
          <a:p>
            <a:pPr marL="342900" indent="-342900">
              <a:lnSpc>
                <a:spcPct val="150000"/>
              </a:lnSpc>
              <a:buAutoNum type="arabicPeriod"/>
            </a:pPr>
            <a:r>
              <a:rPr lang="en-US" sz="2800" dirty="0" smtClean="0"/>
              <a:t>RO-ADAPT </a:t>
            </a:r>
            <a:r>
              <a:rPr lang="en-US" sz="2800" dirty="0" err="1" smtClean="0"/>
              <a:t>este</a:t>
            </a:r>
            <a:r>
              <a:rPr lang="en-US" sz="2800" dirty="0" smtClean="0"/>
              <a:t> un </a:t>
            </a:r>
            <a:r>
              <a:rPr lang="en-US" sz="2800" b="1" dirty="0" err="1" smtClean="0"/>
              <a:t>proiect</a:t>
            </a:r>
            <a:r>
              <a:rPr lang="en-US" sz="2800" b="1" dirty="0" smtClean="0"/>
              <a:t> complex</a:t>
            </a:r>
            <a:endParaRPr lang="ro-RO" sz="2800" b="1" dirty="0" smtClean="0"/>
          </a:p>
          <a:p>
            <a:pPr marL="342900" indent="-342900">
              <a:lnSpc>
                <a:spcPct val="150000"/>
              </a:lnSpc>
              <a:buAutoNum type="arabicPeriod"/>
            </a:pPr>
            <a:r>
              <a:rPr lang="ro-RO" sz="2800" dirty="0" smtClean="0"/>
              <a:t>RO-ADAPT va furniza o strategie de adaptare la impactul schimbărilor climatice </a:t>
            </a:r>
            <a:r>
              <a:rPr lang="ro-RO" sz="2800" b="1" dirty="0" smtClean="0"/>
              <a:t>actualizată, actuală, funcțională și personalizată</a:t>
            </a:r>
            <a:endParaRPr lang="en-US" sz="2800" b="1" dirty="0" smtClean="0"/>
          </a:p>
          <a:p>
            <a:pPr marL="342900" indent="-342900">
              <a:lnSpc>
                <a:spcPct val="150000"/>
              </a:lnSpc>
              <a:buAutoNum type="arabicPeriod"/>
            </a:pPr>
            <a:r>
              <a:rPr lang="en-US" sz="2800" dirty="0" smtClean="0"/>
              <a:t>RO-ADAPT </a:t>
            </a:r>
            <a:r>
              <a:rPr lang="en-US" sz="2800" dirty="0" err="1" smtClean="0"/>
              <a:t>va</a:t>
            </a:r>
            <a:r>
              <a:rPr lang="en-US" sz="2800" dirty="0" smtClean="0"/>
              <a:t> </a:t>
            </a:r>
            <a:r>
              <a:rPr lang="en-US" sz="2800" dirty="0" err="1" smtClean="0"/>
              <a:t>furniza</a:t>
            </a:r>
            <a:r>
              <a:rPr lang="en-US" sz="2800" dirty="0" smtClean="0"/>
              <a:t> un </a:t>
            </a:r>
            <a:r>
              <a:rPr lang="en-US" sz="2800" b="1" dirty="0" err="1" smtClean="0"/>
              <a:t>produs</a:t>
            </a:r>
            <a:r>
              <a:rPr lang="en-US" sz="2800" b="1" dirty="0" smtClean="0"/>
              <a:t> </a:t>
            </a:r>
            <a:r>
              <a:rPr lang="ro-RO" sz="2800" b="1" dirty="0" smtClean="0"/>
              <a:t>și serviciu climatic novator la nivelul României (Platforma de adaptare)</a:t>
            </a:r>
          </a:p>
          <a:p>
            <a:pPr marL="342900" indent="-342900">
              <a:lnSpc>
                <a:spcPct val="150000"/>
              </a:lnSpc>
              <a:buAutoNum type="arabicPeriod"/>
            </a:pPr>
            <a:r>
              <a:rPr lang="ro-RO" sz="2800" dirty="0" smtClean="0"/>
              <a:t>RO-ADAPT poate reprezenta </a:t>
            </a:r>
            <a:r>
              <a:rPr lang="ro-RO" sz="2800" b="1" dirty="0" smtClean="0"/>
              <a:t>fundamentul pentu viitoarele strategii de adaptare la schimbări climatice</a:t>
            </a:r>
            <a:endParaRPr lang="en-GB" sz="2800" b="1" dirty="0" smtClean="0"/>
          </a:p>
        </p:txBody>
      </p:sp>
      <p:sp>
        <p:nvSpPr>
          <p:cNvPr id="3" name="TextBox 2"/>
          <p:cNvSpPr txBox="1"/>
          <p:nvPr/>
        </p:nvSpPr>
        <p:spPr>
          <a:xfrm>
            <a:off x="0" y="0"/>
            <a:ext cx="12192000" cy="400110"/>
          </a:xfrm>
          <a:prstGeom prst="rect">
            <a:avLst/>
          </a:prstGeom>
          <a:solidFill>
            <a:schemeClr val="accent1">
              <a:lumMod val="50000"/>
            </a:schemeClr>
          </a:solidFill>
        </p:spPr>
        <p:txBody>
          <a:bodyPr wrap="square" rtlCol="0">
            <a:spAutoFit/>
          </a:bodyPr>
          <a:lstStyle/>
          <a:p>
            <a:pPr algn="ctr"/>
            <a:r>
              <a:rPr lang="en-US" sz="2000" dirty="0" err="1" smtClean="0">
                <a:solidFill>
                  <a:schemeClr val="bg1">
                    <a:lumMod val="95000"/>
                  </a:schemeClr>
                </a:solidFill>
              </a:rPr>
              <a:t>Concluzii</a:t>
            </a:r>
            <a:endParaRPr lang="ro-RO" sz="2000" dirty="0">
              <a:solidFill>
                <a:schemeClr val="bg1">
                  <a:lumMod val="95000"/>
                </a:schemeClr>
              </a:solidFill>
            </a:endParaRPr>
          </a:p>
        </p:txBody>
      </p:sp>
      <p:pic>
        <p:nvPicPr>
          <p:cNvPr id="4" name="Picture 3" descr="http://portal.meteoromania.ro/portal/avizier/Antete-2020/ANTETE%20ANM_10%20feb%202020/JPG/sigla%20ANM_%2010%20feb%20202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1"/>
            <a:ext cx="406399" cy="4063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81373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94787" y="1000509"/>
            <a:ext cx="11202425" cy="5293757"/>
          </a:xfrm>
          <a:prstGeom prst="rect">
            <a:avLst/>
          </a:prstGeom>
          <a:noFill/>
        </p:spPr>
        <p:txBody>
          <a:bodyPr wrap="square" rtlCol="0">
            <a:spAutoFit/>
          </a:bodyPr>
          <a:lstStyle/>
          <a:p>
            <a:pPr algn="just"/>
            <a:r>
              <a:rPr lang="ro-RO" sz="2400" i="1" dirty="0"/>
              <a:t>Proiect SIPOCA </a:t>
            </a:r>
            <a:r>
              <a:rPr lang="ro-RO" sz="2400" i="1" dirty="0" smtClean="0"/>
              <a:t>610 (cofinanţat </a:t>
            </a:r>
            <a:r>
              <a:rPr lang="ro-RO" sz="2400" i="1" dirty="0"/>
              <a:t>din Fondul Social European (FSE) prin Programul Operaţional Capacitate Administrativă (POCA) 2014 – 2020, Axa prioritară: Administrație publică și sistem judiciar </a:t>
            </a:r>
            <a:r>
              <a:rPr lang="ro-RO" sz="2400" i="1" dirty="0" smtClean="0"/>
              <a:t>eficiente):</a:t>
            </a:r>
          </a:p>
          <a:p>
            <a:endParaRPr lang="ro-RO" sz="1600" i="1" dirty="0" smtClean="0"/>
          </a:p>
          <a:p>
            <a:pPr algn="ctr"/>
            <a:r>
              <a:rPr lang="ro-RO" sz="2800" b="1" dirty="0" smtClean="0"/>
              <a:t> </a:t>
            </a:r>
            <a:r>
              <a:rPr lang="en-US" sz="2800" b="1" dirty="0" err="1"/>
              <a:t>Consolidarea</a:t>
            </a:r>
            <a:r>
              <a:rPr lang="en-US" sz="2800" b="1" dirty="0"/>
              <a:t> </a:t>
            </a:r>
            <a:r>
              <a:rPr lang="en-US" sz="2800" b="1" dirty="0" err="1"/>
              <a:t>capacității</a:t>
            </a:r>
            <a:r>
              <a:rPr lang="en-US" sz="2800" b="1" dirty="0"/>
              <a:t> </a:t>
            </a:r>
            <a:r>
              <a:rPr lang="en-US" sz="2800" b="1" dirty="0" err="1"/>
              <a:t>instituționale</a:t>
            </a:r>
            <a:r>
              <a:rPr lang="en-US" sz="2800" b="1" dirty="0"/>
              <a:t> </a:t>
            </a:r>
            <a:r>
              <a:rPr lang="en-US" sz="2800" b="1" dirty="0" err="1"/>
              <a:t>pentru</a:t>
            </a:r>
            <a:r>
              <a:rPr lang="en-US" sz="2800" b="1" dirty="0"/>
              <a:t> </a:t>
            </a:r>
            <a:endParaRPr lang="ro-RO" sz="2800" b="1" dirty="0" smtClean="0"/>
          </a:p>
          <a:p>
            <a:pPr algn="ctr"/>
            <a:r>
              <a:rPr lang="en-US" sz="2800" b="1" dirty="0" err="1" smtClean="0"/>
              <a:t>îmbunătățirea</a:t>
            </a:r>
            <a:r>
              <a:rPr lang="en-US" sz="2800" b="1" dirty="0" smtClean="0"/>
              <a:t> </a:t>
            </a:r>
            <a:r>
              <a:rPr lang="en-US" sz="2800" b="1" dirty="0" err="1"/>
              <a:t>politicilor</a:t>
            </a:r>
            <a:r>
              <a:rPr lang="en-US" sz="2800" b="1" dirty="0"/>
              <a:t> din </a:t>
            </a:r>
            <a:r>
              <a:rPr lang="en-US" sz="2800" b="1" dirty="0" err="1"/>
              <a:t>domeniul</a:t>
            </a:r>
            <a:r>
              <a:rPr lang="en-US" sz="2800" b="1" dirty="0"/>
              <a:t> </a:t>
            </a:r>
            <a:r>
              <a:rPr lang="en-US" sz="2800" b="1" dirty="0" err="1"/>
              <a:t>schimbărilor</a:t>
            </a:r>
            <a:r>
              <a:rPr lang="en-US" sz="2800" b="1" dirty="0"/>
              <a:t> </a:t>
            </a:r>
            <a:r>
              <a:rPr lang="en-US" sz="2800" b="1" dirty="0" err="1"/>
              <a:t>climatice</a:t>
            </a:r>
            <a:r>
              <a:rPr lang="en-US" sz="2800" b="1" dirty="0"/>
              <a:t> </a:t>
            </a:r>
            <a:r>
              <a:rPr lang="en-US" sz="2800" b="1" dirty="0" err="1"/>
              <a:t>și</a:t>
            </a:r>
            <a:r>
              <a:rPr lang="en-US" sz="2800" b="1" dirty="0"/>
              <a:t> </a:t>
            </a:r>
            <a:r>
              <a:rPr lang="en-US" sz="2800" b="1" dirty="0" err="1"/>
              <a:t>adaptarea</a:t>
            </a:r>
            <a:r>
              <a:rPr lang="en-US" sz="2800" b="1" dirty="0"/>
              <a:t> la </a:t>
            </a:r>
            <a:r>
              <a:rPr lang="en-US" sz="2800" b="1" dirty="0" err="1"/>
              <a:t>efectele</a:t>
            </a:r>
            <a:r>
              <a:rPr lang="en-US" sz="2800" b="1" dirty="0"/>
              <a:t> </a:t>
            </a:r>
            <a:r>
              <a:rPr lang="en-US" sz="2800" b="1" dirty="0" err="1"/>
              <a:t>schimbărilor</a:t>
            </a:r>
            <a:r>
              <a:rPr lang="en-US" sz="2800" b="1" dirty="0"/>
              <a:t> </a:t>
            </a:r>
            <a:r>
              <a:rPr lang="en-US" sz="2800" b="1" dirty="0" err="1" smtClean="0"/>
              <a:t>climatice</a:t>
            </a:r>
            <a:endParaRPr lang="ro-RO" sz="2800" b="1" dirty="0" smtClean="0"/>
          </a:p>
          <a:p>
            <a:pPr algn="ctr"/>
            <a:endParaRPr lang="ro-RO" sz="1400" dirty="0"/>
          </a:p>
          <a:p>
            <a:r>
              <a:rPr lang="ro-RO" sz="2800" dirty="0" smtClean="0"/>
              <a:t>Proiectul </a:t>
            </a:r>
            <a:r>
              <a:rPr lang="ro-RO" sz="2800" dirty="0"/>
              <a:t>se derulează pe o perioadă de 30 de luni și este implementat de Ministerul Mediului, Apelor și Pădurilor (MMAP) în calitate de lider, în parteneriat cu Agenția Națională pentru Protecția Mediului (ANPM), Garda Națională de Mediu (GNM), Agenția Națională pentru Arii Naturale Protejate (ANANP) și Universitatea </a:t>
            </a:r>
            <a:r>
              <a:rPr lang="ro-RO" sz="2800" dirty="0" smtClean="0"/>
              <a:t>din București.</a:t>
            </a:r>
            <a:endParaRPr lang="en-GB" sz="2800" dirty="0"/>
          </a:p>
        </p:txBody>
      </p:sp>
      <p:sp>
        <p:nvSpPr>
          <p:cNvPr id="9" name="TextBox 8"/>
          <p:cNvSpPr txBox="1"/>
          <p:nvPr/>
        </p:nvSpPr>
        <p:spPr>
          <a:xfrm>
            <a:off x="0" y="0"/>
            <a:ext cx="12192000" cy="400110"/>
          </a:xfrm>
          <a:prstGeom prst="rect">
            <a:avLst/>
          </a:prstGeom>
          <a:solidFill>
            <a:schemeClr val="accent1">
              <a:lumMod val="50000"/>
            </a:schemeClr>
          </a:solidFill>
        </p:spPr>
        <p:txBody>
          <a:bodyPr wrap="square" rtlCol="0">
            <a:spAutoFit/>
          </a:bodyPr>
          <a:lstStyle/>
          <a:p>
            <a:pPr algn="ctr"/>
            <a:r>
              <a:rPr lang="ro-RO" sz="2000" dirty="0" smtClean="0">
                <a:solidFill>
                  <a:schemeClr val="bg1">
                    <a:lumMod val="95000"/>
                  </a:schemeClr>
                </a:solidFill>
              </a:rPr>
              <a:t>Context</a:t>
            </a:r>
            <a:endParaRPr lang="en-GB" sz="2000" dirty="0">
              <a:solidFill>
                <a:schemeClr val="bg1">
                  <a:lumMod val="95000"/>
                </a:schemeClr>
              </a:solidFill>
            </a:endParaRPr>
          </a:p>
        </p:txBody>
      </p:sp>
      <p:pic>
        <p:nvPicPr>
          <p:cNvPr id="4" name="Picture 3" descr="http://portal.meteoromania.ro/portal/avizier/Antete-2020/ANTETE%20ANM_10%20feb%202020/JPG/sigla%20ANM_%2010%20feb%20202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1"/>
            <a:ext cx="406399" cy="4063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91737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75553" y="2264435"/>
            <a:ext cx="5040781" cy="2308324"/>
          </a:xfrm>
          <a:prstGeom prst="rect">
            <a:avLst/>
          </a:prstGeom>
          <a:noFill/>
        </p:spPr>
        <p:txBody>
          <a:bodyPr wrap="square" rtlCol="0">
            <a:spAutoFit/>
          </a:bodyPr>
          <a:lstStyle/>
          <a:p>
            <a:pPr algn="ctr">
              <a:lnSpc>
                <a:spcPct val="150000"/>
              </a:lnSpc>
            </a:pPr>
            <a:r>
              <a:rPr lang="ro-RO" sz="3200" b="1" dirty="0" smtClean="0">
                <a:solidFill>
                  <a:srgbClr val="C00000"/>
                </a:solidFill>
              </a:rPr>
              <a:t>Mulțumim...</a:t>
            </a:r>
          </a:p>
          <a:p>
            <a:pPr algn="ctr">
              <a:lnSpc>
                <a:spcPct val="150000"/>
              </a:lnSpc>
            </a:pPr>
            <a:r>
              <a:rPr lang="ro-RO" sz="3200" b="1" dirty="0" smtClean="0">
                <a:solidFill>
                  <a:srgbClr val="C00000"/>
                </a:solidFill>
              </a:rPr>
              <a:t>...echipei de proiect!</a:t>
            </a:r>
          </a:p>
          <a:p>
            <a:pPr algn="ctr">
              <a:lnSpc>
                <a:spcPct val="150000"/>
              </a:lnSpc>
            </a:pPr>
            <a:r>
              <a:rPr lang="ro-RO" sz="3200" b="1" dirty="0" smtClean="0">
                <a:solidFill>
                  <a:srgbClr val="C00000"/>
                </a:solidFill>
              </a:rPr>
              <a:t>...audienței!</a:t>
            </a:r>
            <a:endParaRPr lang="en-GB" sz="3200" b="1" dirty="0" smtClean="0">
              <a:solidFill>
                <a:srgbClr val="C00000"/>
              </a:solidFill>
            </a:endParaRPr>
          </a:p>
        </p:txBody>
      </p:sp>
      <p:sp>
        <p:nvSpPr>
          <p:cNvPr id="3" name="TextBox 2"/>
          <p:cNvSpPr txBox="1"/>
          <p:nvPr/>
        </p:nvSpPr>
        <p:spPr>
          <a:xfrm>
            <a:off x="0" y="0"/>
            <a:ext cx="12192000" cy="400110"/>
          </a:xfrm>
          <a:prstGeom prst="rect">
            <a:avLst/>
          </a:prstGeom>
          <a:solidFill>
            <a:schemeClr val="accent1">
              <a:lumMod val="50000"/>
            </a:schemeClr>
          </a:solidFill>
        </p:spPr>
        <p:txBody>
          <a:bodyPr wrap="square" rtlCol="0">
            <a:spAutoFit/>
          </a:bodyPr>
          <a:lstStyle/>
          <a:p>
            <a:pPr algn="ctr"/>
            <a:r>
              <a:rPr lang="en-US" sz="2000" dirty="0" err="1" smtClean="0">
                <a:solidFill>
                  <a:schemeClr val="bg1">
                    <a:lumMod val="95000"/>
                  </a:schemeClr>
                </a:solidFill>
              </a:rPr>
              <a:t>Concluzii</a:t>
            </a:r>
            <a:endParaRPr lang="ro-RO" sz="2000" dirty="0">
              <a:solidFill>
                <a:schemeClr val="bg1">
                  <a:lumMod val="95000"/>
                </a:schemeClr>
              </a:solidFill>
            </a:endParaRPr>
          </a:p>
        </p:txBody>
      </p:sp>
      <p:pic>
        <p:nvPicPr>
          <p:cNvPr id="4" name="Picture 3" descr="http://portal.meteoromania.ro/portal/avizier/Antete-2020/ANTETE%20ANM_10%20feb%202020/JPG/sigla%20ANM_%2010%20feb%20202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1"/>
            <a:ext cx="406399" cy="4063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05857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94787" y="1000509"/>
            <a:ext cx="11211993" cy="5909310"/>
          </a:xfrm>
          <a:prstGeom prst="rect">
            <a:avLst/>
          </a:prstGeom>
          <a:noFill/>
        </p:spPr>
        <p:txBody>
          <a:bodyPr wrap="square" rtlCol="0">
            <a:spAutoFit/>
          </a:bodyPr>
          <a:lstStyle/>
          <a:p>
            <a:pPr algn="just"/>
            <a:r>
              <a:rPr lang="ro-RO" sz="2400" i="1" dirty="0"/>
              <a:t>Proiect SIPOCA </a:t>
            </a:r>
            <a:r>
              <a:rPr lang="ro-RO" sz="2400" i="1" dirty="0" smtClean="0"/>
              <a:t>610 (cofinanţat </a:t>
            </a:r>
            <a:r>
              <a:rPr lang="ro-RO" sz="2400" i="1" dirty="0"/>
              <a:t>din Fondul Social European (FSE) prin Programul Operaţional Capacitate Administrativă (POCA) 2014 – 2020, Axa prioritară: Administrație publică și sistem judiciar </a:t>
            </a:r>
            <a:r>
              <a:rPr lang="ro-RO" sz="2400" i="1" dirty="0" smtClean="0"/>
              <a:t>eficiente):</a:t>
            </a:r>
          </a:p>
          <a:p>
            <a:endParaRPr lang="ro-RO" sz="1600" i="1" dirty="0" smtClean="0"/>
          </a:p>
          <a:p>
            <a:pPr algn="ctr"/>
            <a:r>
              <a:rPr lang="ro-RO" sz="2800" b="1" dirty="0" smtClean="0"/>
              <a:t> </a:t>
            </a:r>
            <a:r>
              <a:rPr lang="en-US" sz="2800" b="1" dirty="0" err="1"/>
              <a:t>Servicii</a:t>
            </a:r>
            <a:r>
              <a:rPr lang="en-US" sz="2800" b="1" dirty="0"/>
              <a:t> </a:t>
            </a:r>
            <a:r>
              <a:rPr lang="en-US" sz="2800" b="1" dirty="0" err="1"/>
              <a:t>contractate</a:t>
            </a:r>
            <a:r>
              <a:rPr lang="en-US" sz="2800" b="1" dirty="0"/>
              <a:t>/</a:t>
            </a:r>
            <a:r>
              <a:rPr lang="en-US" sz="2800" b="1" dirty="0" err="1"/>
              <a:t>Proiect</a:t>
            </a:r>
            <a:r>
              <a:rPr lang="en-US" sz="2800" b="1" dirty="0"/>
              <a:t>:</a:t>
            </a:r>
          </a:p>
          <a:p>
            <a:pPr algn="ctr"/>
            <a:r>
              <a:rPr lang="en-US" sz="2800" b="1" dirty="0"/>
              <a:t> </a:t>
            </a:r>
            <a:r>
              <a:rPr lang="en-US" sz="2800" b="1" dirty="0" err="1">
                <a:solidFill>
                  <a:srgbClr val="C00000"/>
                </a:solidFill>
              </a:rPr>
              <a:t>Evaluarea</a:t>
            </a:r>
            <a:r>
              <a:rPr lang="en-US" sz="2800" b="1" dirty="0">
                <a:solidFill>
                  <a:srgbClr val="C00000"/>
                </a:solidFill>
              </a:rPr>
              <a:t> </a:t>
            </a:r>
            <a:r>
              <a:rPr lang="en-US" sz="2800" b="1" dirty="0" err="1">
                <a:solidFill>
                  <a:srgbClr val="C00000"/>
                </a:solidFill>
              </a:rPr>
              <a:t>impactului</a:t>
            </a:r>
            <a:r>
              <a:rPr lang="en-US" sz="2800" b="1" dirty="0">
                <a:solidFill>
                  <a:srgbClr val="C00000"/>
                </a:solidFill>
              </a:rPr>
              <a:t> </a:t>
            </a:r>
            <a:r>
              <a:rPr lang="en-US" sz="2800" b="1" dirty="0" err="1">
                <a:solidFill>
                  <a:srgbClr val="C00000"/>
                </a:solidFill>
              </a:rPr>
              <a:t>schimbărilor</a:t>
            </a:r>
            <a:r>
              <a:rPr lang="en-US" sz="2800" b="1" dirty="0">
                <a:solidFill>
                  <a:srgbClr val="C00000"/>
                </a:solidFill>
              </a:rPr>
              <a:t> </a:t>
            </a:r>
            <a:r>
              <a:rPr lang="en-US" sz="2800" b="1" dirty="0" err="1">
                <a:solidFill>
                  <a:srgbClr val="C00000"/>
                </a:solidFill>
              </a:rPr>
              <a:t>climatice</a:t>
            </a:r>
            <a:r>
              <a:rPr lang="en-US" sz="2800" b="1" dirty="0">
                <a:solidFill>
                  <a:srgbClr val="C00000"/>
                </a:solidFill>
              </a:rPr>
              <a:t> </a:t>
            </a:r>
            <a:r>
              <a:rPr lang="en-US" sz="2800" b="1" dirty="0" err="1">
                <a:solidFill>
                  <a:srgbClr val="C00000"/>
                </a:solidFill>
              </a:rPr>
              <a:t>și</a:t>
            </a:r>
            <a:r>
              <a:rPr lang="en-US" sz="2800" b="1" dirty="0">
                <a:solidFill>
                  <a:srgbClr val="C00000"/>
                </a:solidFill>
              </a:rPr>
              <a:t> </a:t>
            </a:r>
            <a:r>
              <a:rPr lang="en-US" sz="2800" b="1" dirty="0" err="1">
                <a:solidFill>
                  <a:srgbClr val="C00000"/>
                </a:solidFill>
              </a:rPr>
              <a:t>contribuții</a:t>
            </a:r>
            <a:r>
              <a:rPr lang="en-US" sz="2800" b="1" dirty="0">
                <a:solidFill>
                  <a:srgbClr val="C00000"/>
                </a:solidFill>
              </a:rPr>
              <a:t> la </a:t>
            </a:r>
            <a:r>
              <a:rPr lang="en-US" sz="2800" b="1" dirty="0" err="1">
                <a:solidFill>
                  <a:srgbClr val="C00000"/>
                </a:solidFill>
              </a:rPr>
              <a:t>realizarea</a:t>
            </a:r>
            <a:r>
              <a:rPr lang="en-US" sz="2800" b="1" dirty="0">
                <a:solidFill>
                  <a:srgbClr val="C00000"/>
                </a:solidFill>
              </a:rPr>
              <a:t> </a:t>
            </a:r>
            <a:r>
              <a:rPr lang="en-US" sz="2800" b="1" dirty="0" err="1">
                <a:solidFill>
                  <a:srgbClr val="C00000"/>
                </a:solidFill>
              </a:rPr>
              <a:t>Platformei</a:t>
            </a:r>
            <a:r>
              <a:rPr lang="en-US" sz="2800" b="1" dirty="0">
                <a:solidFill>
                  <a:srgbClr val="C00000"/>
                </a:solidFill>
              </a:rPr>
              <a:t> </a:t>
            </a:r>
            <a:r>
              <a:rPr lang="en-US" sz="2800" b="1" dirty="0" err="1">
                <a:solidFill>
                  <a:srgbClr val="C00000"/>
                </a:solidFill>
              </a:rPr>
              <a:t>naționale</a:t>
            </a:r>
            <a:r>
              <a:rPr lang="en-US" sz="2800" b="1" dirty="0">
                <a:solidFill>
                  <a:srgbClr val="C00000"/>
                </a:solidFill>
              </a:rPr>
              <a:t> de </a:t>
            </a:r>
            <a:r>
              <a:rPr lang="en-US" sz="2800" b="1" dirty="0" err="1">
                <a:solidFill>
                  <a:srgbClr val="C00000"/>
                </a:solidFill>
              </a:rPr>
              <a:t>adaptare</a:t>
            </a:r>
            <a:r>
              <a:rPr lang="en-US" sz="2800" b="1" dirty="0">
                <a:solidFill>
                  <a:srgbClr val="C00000"/>
                </a:solidFill>
              </a:rPr>
              <a:t> la </a:t>
            </a:r>
            <a:r>
              <a:rPr lang="en-US" sz="2800" b="1" dirty="0" err="1">
                <a:solidFill>
                  <a:srgbClr val="C00000"/>
                </a:solidFill>
              </a:rPr>
              <a:t>schimbările</a:t>
            </a:r>
            <a:r>
              <a:rPr lang="en-US" sz="2800" b="1" dirty="0">
                <a:solidFill>
                  <a:srgbClr val="C00000"/>
                </a:solidFill>
              </a:rPr>
              <a:t> </a:t>
            </a:r>
            <a:r>
              <a:rPr lang="en-US" sz="2800" b="1" dirty="0" err="1">
                <a:solidFill>
                  <a:srgbClr val="C00000"/>
                </a:solidFill>
              </a:rPr>
              <a:t>climatice</a:t>
            </a:r>
            <a:r>
              <a:rPr lang="en-US" sz="2800" b="1" dirty="0">
                <a:solidFill>
                  <a:srgbClr val="C00000"/>
                </a:solidFill>
              </a:rPr>
              <a:t> </a:t>
            </a:r>
            <a:r>
              <a:rPr lang="en-US" sz="2800" b="1" dirty="0" err="1">
                <a:solidFill>
                  <a:srgbClr val="C00000"/>
                </a:solidFill>
              </a:rPr>
              <a:t>și</a:t>
            </a:r>
            <a:r>
              <a:rPr lang="en-US" sz="2800" b="1" dirty="0">
                <a:solidFill>
                  <a:srgbClr val="C00000"/>
                </a:solidFill>
              </a:rPr>
              <a:t> a </a:t>
            </a:r>
            <a:r>
              <a:rPr lang="en-US" sz="2800" b="1" dirty="0" err="1">
                <a:solidFill>
                  <a:srgbClr val="C00000"/>
                </a:solidFill>
              </a:rPr>
              <a:t>Centrului</a:t>
            </a:r>
            <a:r>
              <a:rPr lang="en-US" sz="2800" b="1" dirty="0">
                <a:solidFill>
                  <a:srgbClr val="C00000"/>
                </a:solidFill>
              </a:rPr>
              <a:t> de </a:t>
            </a:r>
            <a:r>
              <a:rPr lang="en-US" sz="2800" b="1" dirty="0" err="1">
                <a:solidFill>
                  <a:srgbClr val="C00000"/>
                </a:solidFill>
              </a:rPr>
              <a:t>Monitorizare</a:t>
            </a:r>
            <a:r>
              <a:rPr lang="en-US" sz="2800" b="1" dirty="0">
                <a:solidFill>
                  <a:srgbClr val="C00000"/>
                </a:solidFill>
              </a:rPr>
              <a:t> </a:t>
            </a:r>
            <a:r>
              <a:rPr lang="en-US" sz="2800" b="1" dirty="0" err="1">
                <a:solidFill>
                  <a:srgbClr val="C00000"/>
                </a:solidFill>
              </a:rPr>
              <a:t>Climatică</a:t>
            </a:r>
            <a:r>
              <a:rPr lang="en-US" sz="2800" b="1" dirty="0">
                <a:solidFill>
                  <a:srgbClr val="C00000"/>
                </a:solidFill>
              </a:rPr>
              <a:t> </a:t>
            </a:r>
            <a:r>
              <a:rPr lang="en-US" sz="2800" b="1" dirty="0" err="1">
                <a:solidFill>
                  <a:srgbClr val="C00000"/>
                </a:solidFill>
              </a:rPr>
              <a:t>pentru</a:t>
            </a:r>
            <a:r>
              <a:rPr lang="en-US" sz="2800" b="1" dirty="0">
                <a:solidFill>
                  <a:srgbClr val="C00000"/>
                </a:solidFill>
              </a:rPr>
              <a:t> </a:t>
            </a:r>
            <a:r>
              <a:rPr lang="en-US" sz="2800" b="1" dirty="0" err="1">
                <a:solidFill>
                  <a:srgbClr val="C00000"/>
                </a:solidFill>
              </a:rPr>
              <a:t>proiectul</a:t>
            </a:r>
            <a:r>
              <a:rPr lang="en-US" sz="2800" b="1" dirty="0">
                <a:solidFill>
                  <a:srgbClr val="C00000"/>
                </a:solidFill>
              </a:rPr>
              <a:t> «</a:t>
            </a:r>
            <a:r>
              <a:rPr lang="en-US" sz="2800" b="1" dirty="0" err="1">
                <a:solidFill>
                  <a:srgbClr val="C00000"/>
                </a:solidFill>
              </a:rPr>
              <a:t>Consolidarea</a:t>
            </a:r>
            <a:r>
              <a:rPr lang="en-US" sz="2800" b="1" dirty="0">
                <a:solidFill>
                  <a:srgbClr val="C00000"/>
                </a:solidFill>
              </a:rPr>
              <a:t> </a:t>
            </a:r>
            <a:r>
              <a:rPr lang="en-US" sz="2800" b="1" dirty="0" err="1">
                <a:solidFill>
                  <a:srgbClr val="C00000"/>
                </a:solidFill>
              </a:rPr>
              <a:t>capacității</a:t>
            </a:r>
            <a:r>
              <a:rPr lang="en-US" sz="2800" b="1" dirty="0">
                <a:solidFill>
                  <a:srgbClr val="C00000"/>
                </a:solidFill>
              </a:rPr>
              <a:t> </a:t>
            </a:r>
            <a:r>
              <a:rPr lang="en-US" sz="2800" b="1" dirty="0" err="1">
                <a:solidFill>
                  <a:srgbClr val="C00000"/>
                </a:solidFill>
              </a:rPr>
              <a:t>instituționale</a:t>
            </a:r>
            <a:r>
              <a:rPr lang="en-US" sz="2800" b="1" dirty="0">
                <a:solidFill>
                  <a:srgbClr val="C00000"/>
                </a:solidFill>
              </a:rPr>
              <a:t> </a:t>
            </a:r>
            <a:r>
              <a:rPr lang="en-US" sz="2800" b="1" dirty="0" err="1">
                <a:solidFill>
                  <a:srgbClr val="C00000"/>
                </a:solidFill>
              </a:rPr>
              <a:t>pentru</a:t>
            </a:r>
            <a:r>
              <a:rPr lang="en-US" sz="2800" b="1" dirty="0">
                <a:solidFill>
                  <a:srgbClr val="C00000"/>
                </a:solidFill>
              </a:rPr>
              <a:t> </a:t>
            </a:r>
            <a:r>
              <a:rPr lang="en-US" sz="2800" b="1" dirty="0" err="1">
                <a:solidFill>
                  <a:srgbClr val="C00000"/>
                </a:solidFill>
              </a:rPr>
              <a:t>îmbunătățirea</a:t>
            </a:r>
            <a:r>
              <a:rPr lang="en-US" sz="2800" b="1" dirty="0">
                <a:solidFill>
                  <a:srgbClr val="C00000"/>
                </a:solidFill>
              </a:rPr>
              <a:t> </a:t>
            </a:r>
            <a:r>
              <a:rPr lang="en-US" sz="2800" b="1" dirty="0" err="1">
                <a:solidFill>
                  <a:srgbClr val="C00000"/>
                </a:solidFill>
              </a:rPr>
              <a:t>politicilor</a:t>
            </a:r>
            <a:r>
              <a:rPr lang="en-US" sz="2800" b="1" dirty="0">
                <a:solidFill>
                  <a:srgbClr val="C00000"/>
                </a:solidFill>
              </a:rPr>
              <a:t> din </a:t>
            </a:r>
            <a:r>
              <a:rPr lang="en-US" sz="2800" b="1" dirty="0" err="1">
                <a:solidFill>
                  <a:srgbClr val="C00000"/>
                </a:solidFill>
              </a:rPr>
              <a:t>domeniul</a:t>
            </a:r>
            <a:r>
              <a:rPr lang="en-US" sz="2800" b="1" dirty="0">
                <a:solidFill>
                  <a:srgbClr val="C00000"/>
                </a:solidFill>
              </a:rPr>
              <a:t> </a:t>
            </a:r>
            <a:r>
              <a:rPr lang="en-US" sz="2800" b="1" dirty="0" err="1">
                <a:solidFill>
                  <a:srgbClr val="C00000"/>
                </a:solidFill>
              </a:rPr>
              <a:t>schimbărilor</a:t>
            </a:r>
            <a:r>
              <a:rPr lang="en-US" sz="2800" b="1" dirty="0">
                <a:solidFill>
                  <a:srgbClr val="C00000"/>
                </a:solidFill>
              </a:rPr>
              <a:t> </a:t>
            </a:r>
            <a:r>
              <a:rPr lang="en-US" sz="2800" b="1" dirty="0" err="1">
                <a:solidFill>
                  <a:srgbClr val="C00000"/>
                </a:solidFill>
              </a:rPr>
              <a:t>climatice</a:t>
            </a:r>
            <a:r>
              <a:rPr lang="en-US" sz="2800" b="1" dirty="0">
                <a:solidFill>
                  <a:srgbClr val="C00000"/>
                </a:solidFill>
              </a:rPr>
              <a:t> </a:t>
            </a:r>
            <a:r>
              <a:rPr lang="en-US" sz="2800" b="1" dirty="0" err="1">
                <a:solidFill>
                  <a:srgbClr val="C00000"/>
                </a:solidFill>
              </a:rPr>
              <a:t>și</a:t>
            </a:r>
            <a:r>
              <a:rPr lang="en-US" sz="2800" b="1" dirty="0">
                <a:solidFill>
                  <a:srgbClr val="C00000"/>
                </a:solidFill>
              </a:rPr>
              <a:t> </a:t>
            </a:r>
            <a:r>
              <a:rPr lang="en-US" sz="2800" b="1" dirty="0" err="1">
                <a:solidFill>
                  <a:srgbClr val="C00000"/>
                </a:solidFill>
              </a:rPr>
              <a:t>adaptarea</a:t>
            </a:r>
            <a:r>
              <a:rPr lang="en-US" sz="2800" b="1" dirty="0">
                <a:solidFill>
                  <a:srgbClr val="C00000"/>
                </a:solidFill>
              </a:rPr>
              <a:t> la </a:t>
            </a:r>
            <a:r>
              <a:rPr lang="en-US" sz="2800" b="1" dirty="0" err="1">
                <a:solidFill>
                  <a:srgbClr val="C00000"/>
                </a:solidFill>
              </a:rPr>
              <a:t>efectele</a:t>
            </a:r>
            <a:r>
              <a:rPr lang="en-US" sz="2800" b="1" dirty="0">
                <a:solidFill>
                  <a:srgbClr val="C00000"/>
                </a:solidFill>
              </a:rPr>
              <a:t> </a:t>
            </a:r>
            <a:r>
              <a:rPr lang="en-US" sz="2800" b="1" dirty="0" err="1">
                <a:solidFill>
                  <a:srgbClr val="C00000"/>
                </a:solidFill>
              </a:rPr>
              <a:t>schimbărilor</a:t>
            </a:r>
            <a:r>
              <a:rPr lang="en-US" sz="2800" b="1" dirty="0">
                <a:solidFill>
                  <a:srgbClr val="C00000"/>
                </a:solidFill>
              </a:rPr>
              <a:t> </a:t>
            </a:r>
            <a:r>
              <a:rPr lang="en-US" sz="2800" b="1" dirty="0" err="1">
                <a:solidFill>
                  <a:srgbClr val="C00000"/>
                </a:solidFill>
              </a:rPr>
              <a:t>climatice</a:t>
            </a:r>
            <a:r>
              <a:rPr lang="en-US" sz="2800" b="1" dirty="0">
                <a:solidFill>
                  <a:srgbClr val="C00000"/>
                </a:solidFill>
              </a:rPr>
              <a:t>»</a:t>
            </a:r>
          </a:p>
          <a:p>
            <a:pPr algn="ctr"/>
            <a:endParaRPr lang="ro-RO" sz="1400" dirty="0"/>
          </a:p>
          <a:p>
            <a:r>
              <a:rPr lang="ro-RO" sz="2400" dirty="0" smtClean="0"/>
              <a:t>Proiectul </a:t>
            </a:r>
            <a:r>
              <a:rPr lang="ro-RO" sz="2400" dirty="0"/>
              <a:t>se derulează pe o perioadă de </a:t>
            </a:r>
            <a:r>
              <a:rPr lang="ro-RO" sz="2400" dirty="0" smtClean="0"/>
              <a:t>12 luni (2021-2022), </a:t>
            </a:r>
            <a:r>
              <a:rPr lang="ro-RO" sz="2400" dirty="0"/>
              <a:t>este implementat de </a:t>
            </a:r>
            <a:r>
              <a:rPr lang="ro-RO" sz="2400" b="1" dirty="0" smtClean="0"/>
              <a:t>Administrația Națională de Meteorologie (ANM)</a:t>
            </a:r>
            <a:r>
              <a:rPr lang="ro-RO" sz="2400" dirty="0" smtClean="0"/>
              <a:t>, în </a:t>
            </a:r>
            <a:r>
              <a:rPr lang="ro-RO" sz="2400" dirty="0"/>
              <a:t>calitate de </a:t>
            </a:r>
            <a:r>
              <a:rPr lang="ro-RO" sz="2400" dirty="0" smtClean="0"/>
              <a:t>lider (coordonator Dr. Elena Mateescu), </a:t>
            </a:r>
            <a:r>
              <a:rPr lang="ro-RO" sz="2400" dirty="0"/>
              <a:t>în parteneriat cu </a:t>
            </a:r>
            <a:r>
              <a:rPr lang="ro-RO" sz="2400" b="1" dirty="0" smtClean="0"/>
              <a:t>EPMC</a:t>
            </a:r>
            <a:r>
              <a:rPr lang="ro-RO" sz="2400" b="1" dirty="0"/>
              <a:t> </a:t>
            </a:r>
            <a:r>
              <a:rPr lang="ro-RO" sz="2400" b="1" dirty="0" smtClean="0"/>
              <a:t>Consulting </a:t>
            </a:r>
            <a:r>
              <a:rPr lang="ro-RO" sz="2400" dirty="0" smtClean="0"/>
              <a:t>și </a:t>
            </a:r>
            <a:r>
              <a:rPr lang="ro-RO" sz="2400" b="1" dirty="0" smtClean="0"/>
              <a:t>Institutul de Geografie al Academiei Române (IGAR)</a:t>
            </a:r>
            <a:endParaRPr lang="en-GB" sz="2400" b="1" dirty="0"/>
          </a:p>
        </p:txBody>
      </p:sp>
      <p:sp>
        <p:nvSpPr>
          <p:cNvPr id="9" name="TextBox 8"/>
          <p:cNvSpPr txBox="1"/>
          <p:nvPr/>
        </p:nvSpPr>
        <p:spPr>
          <a:xfrm>
            <a:off x="0" y="0"/>
            <a:ext cx="12192000" cy="400110"/>
          </a:xfrm>
          <a:prstGeom prst="rect">
            <a:avLst/>
          </a:prstGeom>
          <a:solidFill>
            <a:schemeClr val="accent1">
              <a:lumMod val="50000"/>
            </a:schemeClr>
          </a:solidFill>
        </p:spPr>
        <p:txBody>
          <a:bodyPr wrap="square" rtlCol="0">
            <a:spAutoFit/>
          </a:bodyPr>
          <a:lstStyle/>
          <a:p>
            <a:pPr algn="ctr"/>
            <a:r>
              <a:rPr lang="ro-RO" sz="2000" dirty="0" smtClean="0">
                <a:solidFill>
                  <a:schemeClr val="bg1">
                    <a:lumMod val="95000"/>
                  </a:schemeClr>
                </a:solidFill>
              </a:rPr>
              <a:t>Context</a:t>
            </a:r>
            <a:endParaRPr lang="en-GB" sz="2000" dirty="0">
              <a:solidFill>
                <a:schemeClr val="bg1">
                  <a:lumMod val="95000"/>
                </a:schemeClr>
              </a:solidFill>
            </a:endParaRPr>
          </a:p>
        </p:txBody>
      </p:sp>
      <p:pic>
        <p:nvPicPr>
          <p:cNvPr id="4" name="Picture 3" descr="http://portal.meteoromania.ro/portal/avizier/Antete-2020/ANTETE%20ANM_10%20feb%202020/JPG/sigla%20ANM_%2010%20feb%20202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1"/>
            <a:ext cx="406399" cy="4063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94947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0" y="0"/>
            <a:ext cx="12192000" cy="400110"/>
          </a:xfrm>
          <a:prstGeom prst="rect">
            <a:avLst/>
          </a:prstGeom>
          <a:solidFill>
            <a:schemeClr val="accent1">
              <a:lumMod val="50000"/>
            </a:schemeClr>
          </a:solidFill>
        </p:spPr>
        <p:txBody>
          <a:bodyPr wrap="square" rtlCol="0">
            <a:spAutoFit/>
          </a:bodyPr>
          <a:lstStyle/>
          <a:p>
            <a:pPr algn="ctr"/>
            <a:r>
              <a:rPr lang="ro-RO" sz="2000" dirty="0">
                <a:solidFill>
                  <a:schemeClr val="bg1">
                    <a:lumMod val="95000"/>
                  </a:schemeClr>
                </a:solidFill>
              </a:rPr>
              <a:t>Scopul și obiectivele proiectului</a:t>
            </a:r>
          </a:p>
        </p:txBody>
      </p:sp>
      <p:sp>
        <p:nvSpPr>
          <p:cNvPr id="8" name="TextBox 7"/>
          <p:cNvSpPr txBox="1"/>
          <p:nvPr/>
        </p:nvSpPr>
        <p:spPr>
          <a:xfrm>
            <a:off x="471551" y="1189130"/>
            <a:ext cx="11456653" cy="4832092"/>
          </a:xfrm>
          <a:prstGeom prst="rect">
            <a:avLst/>
          </a:prstGeom>
          <a:noFill/>
        </p:spPr>
        <p:txBody>
          <a:bodyPr wrap="square" rtlCol="0">
            <a:spAutoFit/>
          </a:bodyPr>
          <a:lstStyle/>
          <a:p>
            <a:r>
              <a:rPr lang="en-US" sz="2800" b="1" dirty="0" err="1"/>
              <a:t>Obiectivul</a:t>
            </a:r>
            <a:r>
              <a:rPr lang="en-US" sz="2800" b="1" dirty="0"/>
              <a:t> general</a:t>
            </a:r>
            <a:r>
              <a:rPr lang="en-US" sz="2800" dirty="0"/>
              <a:t> al </a:t>
            </a:r>
            <a:r>
              <a:rPr lang="en-US" sz="2800" dirty="0" err="1" smtClean="0"/>
              <a:t>proiectului</a:t>
            </a:r>
            <a:r>
              <a:rPr lang="ro-RO" sz="2800" dirty="0" smtClean="0"/>
              <a:t>:</a:t>
            </a:r>
          </a:p>
          <a:p>
            <a:endParaRPr lang="ro-RO" sz="2800" dirty="0" smtClean="0"/>
          </a:p>
          <a:p>
            <a:pPr marL="457200" indent="-457200">
              <a:buFont typeface="Arial" panose="020B0604020202020204" pitchFamily="34" charset="0"/>
              <a:buChar char="•"/>
            </a:pPr>
            <a:r>
              <a:rPr lang="en-US" sz="2800" b="1" dirty="0" err="1" smtClean="0"/>
              <a:t>revizuirea</a:t>
            </a:r>
            <a:r>
              <a:rPr lang="en-US" sz="2800" b="1" dirty="0" smtClean="0"/>
              <a:t> </a:t>
            </a:r>
            <a:r>
              <a:rPr lang="en-US" sz="2800" b="1" u="sng" dirty="0" err="1" smtClean="0"/>
              <a:t>Strategiei</a:t>
            </a:r>
            <a:r>
              <a:rPr lang="en-US" sz="2800" b="1" u="sng" dirty="0" smtClean="0"/>
              <a:t> </a:t>
            </a:r>
            <a:r>
              <a:rPr lang="en-US" sz="2800" b="1" u="sng" dirty="0" err="1"/>
              <a:t>naționale</a:t>
            </a:r>
            <a:r>
              <a:rPr lang="en-US" sz="2800" b="1" dirty="0"/>
              <a:t> </a:t>
            </a:r>
            <a:r>
              <a:rPr lang="en-US" sz="2800" b="1" dirty="0" err="1"/>
              <a:t>privind</a:t>
            </a:r>
            <a:r>
              <a:rPr lang="en-US" sz="2800" b="1" dirty="0"/>
              <a:t> </a:t>
            </a:r>
            <a:r>
              <a:rPr lang="en-US" sz="2800" b="1" dirty="0" err="1"/>
              <a:t>schimbările</a:t>
            </a:r>
            <a:r>
              <a:rPr lang="en-US" sz="2800" b="1" dirty="0"/>
              <a:t> </a:t>
            </a:r>
            <a:r>
              <a:rPr lang="en-US" sz="2800" b="1" dirty="0" err="1"/>
              <a:t>climatice</a:t>
            </a:r>
            <a:r>
              <a:rPr lang="en-US" sz="2800" b="1" dirty="0"/>
              <a:t> </a:t>
            </a:r>
            <a:r>
              <a:rPr lang="en-US" sz="2800" b="1" dirty="0" err="1"/>
              <a:t>și</a:t>
            </a:r>
            <a:r>
              <a:rPr lang="en-US" sz="2800" b="1" dirty="0"/>
              <a:t> </a:t>
            </a:r>
            <a:r>
              <a:rPr lang="en-US" sz="2800" b="1" dirty="0" err="1"/>
              <a:t>elaborarea</a:t>
            </a:r>
            <a:r>
              <a:rPr lang="en-US" sz="2800" b="1" dirty="0"/>
              <a:t> </a:t>
            </a:r>
            <a:r>
              <a:rPr lang="en-US" sz="2800" b="1" u="sng" dirty="0" err="1"/>
              <a:t>Planului</a:t>
            </a:r>
            <a:r>
              <a:rPr lang="en-US" sz="2800" b="1" u="sng" dirty="0"/>
              <a:t> </a:t>
            </a:r>
            <a:r>
              <a:rPr lang="en-US" sz="2800" b="1" u="sng" dirty="0" err="1"/>
              <a:t>național</a:t>
            </a:r>
            <a:r>
              <a:rPr lang="en-US" sz="2800" b="1" u="sng" dirty="0"/>
              <a:t> de </a:t>
            </a:r>
            <a:r>
              <a:rPr lang="en-US" sz="2800" b="1" u="sng" dirty="0" err="1"/>
              <a:t>acțiune</a:t>
            </a:r>
            <a:r>
              <a:rPr lang="en-US" sz="2800" b="1" u="sng" dirty="0"/>
              <a:t> </a:t>
            </a:r>
            <a:r>
              <a:rPr lang="en-US" sz="2800" b="1" dirty="0" err="1"/>
              <a:t>pentru</a:t>
            </a:r>
            <a:r>
              <a:rPr lang="en-US" sz="2800" b="1" dirty="0"/>
              <a:t> </a:t>
            </a:r>
            <a:r>
              <a:rPr lang="en-US" sz="2800" b="1" dirty="0" err="1"/>
              <a:t>implementarea</a:t>
            </a:r>
            <a:r>
              <a:rPr lang="en-US" sz="2800" b="1" dirty="0"/>
              <a:t> </a:t>
            </a:r>
            <a:r>
              <a:rPr lang="en-US" sz="2800" b="1" dirty="0" err="1"/>
              <a:t>acesteia</a:t>
            </a:r>
            <a:r>
              <a:rPr lang="en-US" sz="2800" b="1" dirty="0"/>
              <a:t> (2021-2030)</a:t>
            </a:r>
            <a:r>
              <a:rPr lang="en-US" sz="2800" dirty="0"/>
              <a:t> </a:t>
            </a:r>
            <a:r>
              <a:rPr lang="en-US" sz="2800" dirty="0" err="1"/>
              <a:t>pe</a:t>
            </a:r>
            <a:r>
              <a:rPr lang="en-US" sz="2800" dirty="0"/>
              <a:t> </a:t>
            </a:r>
            <a:r>
              <a:rPr lang="en-US" sz="2800" dirty="0" err="1"/>
              <a:t>direcția</a:t>
            </a:r>
            <a:r>
              <a:rPr lang="en-US" sz="2800" dirty="0"/>
              <a:t> de </a:t>
            </a:r>
            <a:r>
              <a:rPr lang="en-US" sz="2800" dirty="0" err="1"/>
              <a:t>acțiune</a:t>
            </a:r>
            <a:r>
              <a:rPr lang="en-US" sz="2800" dirty="0"/>
              <a:t> </a:t>
            </a:r>
            <a:r>
              <a:rPr lang="en-US" sz="2800" dirty="0" err="1"/>
              <a:t>adaptarea</a:t>
            </a:r>
            <a:r>
              <a:rPr lang="en-US" sz="2800" dirty="0"/>
              <a:t> la </a:t>
            </a:r>
            <a:r>
              <a:rPr lang="en-US" sz="2800" dirty="0" err="1"/>
              <a:t>efectele</a:t>
            </a:r>
            <a:r>
              <a:rPr lang="en-US" sz="2800" dirty="0"/>
              <a:t> </a:t>
            </a:r>
            <a:r>
              <a:rPr lang="en-US" sz="2800" dirty="0" err="1"/>
              <a:t>schimbărilor</a:t>
            </a:r>
            <a:r>
              <a:rPr lang="en-US" sz="2800" dirty="0"/>
              <a:t> </a:t>
            </a:r>
            <a:r>
              <a:rPr lang="en-US" sz="2800" dirty="0" err="1" smtClean="0"/>
              <a:t>climatice</a:t>
            </a:r>
            <a:r>
              <a:rPr lang="en-US" sz="2800" dirty="0" smtClean="0"/>
              <a:t>,</a:t>
            </a:r>
            <a:endParaRPr lang="ro-RO" sz="2800" dirty="0" smtClean="0"/>
          </a:p>
          <a:p>
            <a:pPr marL="457200" indent="-457200">
              <a:buFont typeface="Arial" panose="020B0604020202020204" pitchFamily="34" charset="0"/>
              <a:buChar char="•"/>
            </a:pPr>
            <a:r>
              <a:rPr lang="en-US" sz="2800" b="1" dirty="0" err="1" smtClean="0"/>
              <a:t>elaborarea</a:t>
            </a:r>
            <a:r>
              <a:rPr lang="en-US" sz="2800" b="1" dirty="0" smtClean="0"/>
              <a:t> </a:t>
            </a:r>
            <a:r>
              <a:rPr lang="en-US" sz="2800" b="1" dirty="0" err="1"/>
              <a:t>unui</a:t>
            </a:r>
            <a:r>
              <a:rPr lang="en-US" sz="2800" b="1" dirty="0"/>
              <a:t> </a:t>
            </a:r>
            <a:r>
              <a:rPr lang="en-US" sz="2800" b="1" dirty="0" err="1"/>
              <a:t>nou</a:t>
            </a:r>
            <a:r>
              <a:rPr lang="en-US" sz="2800" b="1" dirty="0"/>
              <a:t> </a:t>
            </a:r>
            <a:r>
              <a:rPr lang="en-US" sz="2800" b="1" u="sng" dirty="0" err="1"/>
              <a:t>cadru</a:t>
            </a:r>
            <a:r>
              <a:rPr lang="en-US" sz="2800" b="1" u="sng" dirty="0"/>
              <a:t> </a:t>
            </a:r>
            <a:r>
              <a:rPr lang="en-US" sz="2800" b="1" u="sng" dirty="0" err="1"/>
              <a:t>normativ</a:t>
            </a:r>
            <a:r>
              <a:rPr lang="en-US" sz="2800" b="1" u="sng" dirty="0"/>
              <a:t> </a:t>
            </a:r>
            <a:r>
              <a:rPr lang="en-US" sz="2800" b="1" u="sng" dirty="0" err="1"/>
              <a:t>în</a:t>
            </a:r>
            <a:r>
              <a:rPr lang="en-US" sz="2800" b="1" u="sng" dirty="0"/>
              <a:t> </a:t>
            </a:r>
            <a:r>
              <a:rPr lang="en-US" sz="2800" b="1" u="sng" dirty="0" err="1"/>
              <a:t>domeniul</a:t>
            </a:r>
            <a:r>
              <a:rPr lang="en-US" sz="2800" b="1" u="sng" dirty="0"/>
              <a:t> </a:t>
            </a:r>
            <a:r>
              <a:rPr lang="en-US" sz="2800" b="1" u="sng" dirty="0" err="1"/>
              <a:t>schimbărilor</a:t>
            </a:r>
            <a:r>
              <a:rPr lang="en-US" sz="2800" b="1" u="sng" dirty="0"/>
              <a:t> </a:t>
            </a:r>
            <a:r>
              <a:rPr lang="en-US" sz="2800" b="1" u="sng" dirty="0" err="1"/>
              <a:t>climatice</a:t>
            </a:r>
            <a:r>
              <a:rPr lang="en-US" sz="2800" b="1" u="sng" dirty="0"/>
              <a:t> </a:t>
            </a:r>
            <a:r>
              <a:rPr lang="en-US" sz="2800" b="1" dirty="0" err="1"/>
              <a:t>pentru</a:t>
            </a:r>
            <a:r>
              <a:rPr lang="en-US" sz="2800" b="1" dirty="0"/>
              <a:t> </a:t>
            </a:r>
            <a:r>
              <a:rPr lang="en-US" sz="2800" b="1" dirty="0" err="1"/>
              <a:t>perioada</a:t>
            </a:r>
            <a:r>
              <a:rPr lang="en-US" sz="2800" b="1" dirty="0"/>
              <a:t> 2021-2030 </a:t>
            </a:r>
            <a:r>
              <a:rPr lang="en-US" sz="2800" b="1" dirty="0" err="1"/>
              <a:t>pe</a:t>
            </a:r>
            <a:r>
              <a:rPr lang="en-US" sz="2800" b="1" dirty="0"/>
              <a:t> </a:t>
            </a:r>
            <a:r>
              <a:rPr lang="en-US" sz="2800" b="1" dirty="0" err="1"/>
              <a:t>baza</a:t>
            </a:r>
            <a:r>
              <a:rPr lang="en-US" sz="2800" b="1" dirty="0"/>
              <a:t> </a:t>
            </a:r>
            <a:r>
              <a:rPr lang="en-US" sz="2800" b="1" dirty="0" err="1"/>
              <a:t>sistematizării</a:t>
            </a:r>
            <a:r>
              <a:rPr lang="en-US" sz="2800" b="1" dirty="0"/>
              <a:t> </a:t>
            </a:r>
            <a:r>
              <a:rPr lang="en-US" sz="2800" b="1" dirty="0" err="1"/>
              <a:t>și</a:t>
            </a:r>
            <a:r>
              <a:rPr lang="en-US" sz="2800" b="1" dirty="0"/>
              <a:t> </a:t>
            </a:r>
            <a:r>
              <a:rPr lang="en-US" sz="2800" b="1" dirty="0" err="1"/>
              <a:t>simplificării</a:t>
            </a:r>
            <a:r>
              <a:rPr lang="en-US" sz="2800" b="1" dirty="0"/>
              <a:t> </a:t>
            </a:r>
            <a:r>
              <a:rPr lang="en-US" sz="2800" b="1" dirty="0" err="1"/>
              <a:t>cadrului</a:t>
            </a:r>
            <a:r>
              <a:rPr lang="en-US" sz="2800" b="1" dirty="0"/>
              <a:t> </a:t>
            </a:r>
            <a:r>
              <a:rPr lang="en-US" sz="2800" b="1" dirty="0" err="1"/>
              <a:t>legislativ</a:t>
            </a:r>
            <a:r>
              <a:rPr lang="en-US" sz="2800" b="1" dirty="0"/>
              <a:t> actual</a:t>
            </a:r>
            <a:r>
              <a:rPr lang="en-US" sz="2800" dirty="0"/>
              <a:t>, </a:t>
            </a:r>
            <a:endParaRPr lang="ro-RO" sz="2800" dirty="0" smtClean="0"/>
          </a:p>
          <a:p>
            <a:pPr marL="457200" indent="-457200">
              <a:buFont typeface="Arial" panose="020B0604020202020204" pitchFamily="34" charset="0"/>
              <a:buChar char="•"/>
            </a:pPr>
            <a:r>
              <a:rPr lang="en-US" sz="2800" b="1" dirty="0" err="1" smtClean="0"/>
              <a:t>crearea</a:t>
            </a:r>
            <a:r>
              <a:rPr lang="en-US" sz="2800" b="1" dirty="0" smtClean="0"/>
              <a:t> </a:t>
            </a:r>
            <a:r>
              <a:rPr lang="en-US" sz="2800" b="1" dirty="0" err="1"/>
              <a:t>și</a:t>
            </a:r>
            <a:r>
              <a:rPr lang="en-US" sz="2800" b="1" dirty="0"/>
              <a:t> </a:t>
            </a:r>
            <a:r>
              <a:rPr lang="en-US" sz="2800" b="1" dirty="0" err="1"/>
              <a:t>operaționalizarea</a:t>
            </a:r>
            <a:r>
              <a:rPr lang="en-US" sz="2800" b="1" dirty="0"/>
              <a:t> </a:t>
            </a:r>
            <a:r>
              <a:rPr lang="en-US" sz="2800" b="1" u="sng" dirty="0" err="1"/>
              <a:t>Platformei</a:t>
            </a:r>
            <a:r>
              <a:rPr lang="en-US" sz="2800" b="1" u="sng" dirty="0"/>
              <a:t> </a:t>
            </a:r>
            <a:r>
              <a:rPr lang="en-US" sz="2800" b="1" u="sng" dirty="0" err="1"/>
              <a:t>Naționale</a:t>
            </a:r>
            <a:r>
              <a:rPr lang="en-US" sz="2800" b="1" u="sng" dirty="0"/>
              <a:t> de </a:t>
            </a:r>
            <a:r>
              <a:rPr lang="en-US" sz="2800" b="1" u="sng" dirty="0" err="1"/>
              <a:t>Adaptare</a:t>
            </a:r>
            <a:r>
              <a:rPr lang="en-US" sz="2800" b="1" u="sng" dirty="0"/>
              <a:t> </a:t>
            </a:r>
            <a:r>
              <a:rPr lang="en-US" sz="2800" b="1" u="sng" dirty="0" err="1"/>
              <a:t>și</a:t>
            </a:r>
            <a:r>
              <a:rPr lang="en-US" sz="2800" b="1" u="sng" dirty="0"/>
              <a:t> a </a:t>
            </a:r>
            <a:r>
              <a:rPr lang="en-US" sz="2800" b="1" u="sng" dirty="0" err="1"/>
              <a:t>Centrului</a:t>
            </a:r>
            <a:r>
              <a:rPr lang="en-US" sz="2800" b="1" u="sng" dirty="0"/>
              <a:t> </a:t>
            </a:r>
            <a:r>
              <a:rPr lang="en-US" sz="2800" b="1" u="sng" dirty="0" err="1"/>
              <a:t>Național</a:t>
            </a:r>
            <a:r>
              <a:rPr lang="en-US" sz="2800" b="1" u="sng" dirty="0"/>
              <a:t> de </a:t>
            </a:r>
            <a:r>
              <a:rPr lang="en-US" sz="2800" b="1" u="sng" dirty="0" err="1"/>
              <a:t>Monitorizare</a:t>
            </a:r>
            <a:r>
              <a:rPr lang="en-US" sz="2800" b="1" u="sng" dirty="0"/>
              <a:t> </a:t>
            </a:r>
            <a:r>
              <a:rPr lang="en-US" sz="2800" b="1" u="sng" dirty="0" err="1"/>
              <a:t>Climatică</a:t>
            </a:r>
            <a:r>
              <a:rPr lang="en-US" sz="2800" dirty="0"/>
              <a:t>, </a:t>
            </a:r>
            <a:r>
              <a:rPr lang="en-US" sz="2800" dirty="0" err="1"/>
              <a:t>precum</a:t>
            </a:r>
            <a:r>
              <a:rPr lang="en-US" sz="2800" dirty="0"/>
              <a:t> </a:t>
            </a:r>
            <a:r>
              <a:rPr lang="en-US" sz="2800" dirty="0" err="1"/>
              <a:t>și</a:t>
            </a:r>
            <a:r>
              <a:rPr lang="en-US" sz="2800" dirty="0"/>
              <a:t> </a:t>
            </a:r>
            <a:r>
              <a:rPr lang="en-US" sz="2800" dirty="0" err="1"/>
              <a:t>pregătirea</a:t>
            </a:r>
            <a:r>
              <a:rPr lang="en-US" sz="2800" dirty="0"/>
              <a:t> </a:t>
            </a:r>
            <a:r>
              <a:rPr lang="en-US" sz="2800" dirty="0" err="1"/>
              <a:t>personalului</a:t>
            </a:r>
            <a:r>
              <a:rPr lang="en-US" sz="2800" dirty="0"/>
              <a:t> din </a:t>
            </a:r>
            <a:r>
              <a:rPr lang="en-US" sz="2800" dirty="0" err="1"/>
              <a:t>autoritățile</a:t>
            </a:r>
            <a:r>
              <a:rPr lang="en-US" sz="2800" dirty="0"/>
              <a:t> cu </a:t>
            </a:r>
            <a:r>
              <a:rPr lang="en-US" sz="2800" dirty="0" err="1"/>
              <a:t>responsabilități</a:t>
            </a:r>
            <a:r>
              <a:rPr lang="en-US" sz="2800" dirty="0"/>
              <a:t> </a:t>
            </a:r>
            <a:r>
              <a:rPr lang="en-US" sz="2800" dirty="0" err="1"/>
              <a:t>în</a:t>
            </a:r>
            <a:r>
              <a:rPr lang="en-US" sz="2800" dirty="0"/>
              <a:t> </a:t>
            </a:r>
            <a:r>
              <a:rPr lang="en-US" sz="2800" dirty="0" err="1"/>
              <a:t>domeniu</a:t>
            </a:r>
            <a:endParaRPr lang="en-GB" sz="2800" dirty="0"/>
          </a:p>
        </p:txBody>
      </p:sp>
      <p:pic>
        <p:nvPicPr>
          <p:cNvPr id="4" name="Picture 3" descr="http://portal.meteoromania.ro/portal/avizier/Antete-2020/ANTETE%20ANM_10%20feb%202020/JPG/sigla%20ANM_%2010%20feb%20202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1"/>
            <a:ext cx="406399" cy="4063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92334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2902" y="557661"/>
            <a:ext cx="11846196" cy="6117059"/>
          </a:xfrm>
          <a:prstGeom prst="rect">
            <a:avLst/>
          </a:prstGeom>
          <a:noFill/>
        </p:spPr>
        <p:txBody>
          <a:bodyPr wrap="square" rtlCol="0">
            <a:spAutoFit/>
          </a:bodyPr>
          <a:lstStyle/>
          <a:p>
            <a:r>
              <a:rPr lang="en-US" sz="2400" b="1" dirty="0" err="1"/>
              <a:t>Obiectivele</a:t>
            </a:r>
            <a:r>
              <a:rPr lang="en-US" sz="2400" b="1" dirty="0"/>
              <a:t> </a:t>
            </a:r>
            <a:r>
              <a:rPr lang="en-US" sz="2400" b="1" dirty="0" err="1"/>
              <a:t>specifice</a:t>
            </a:r>
            <a:r>
              <a:rPr lang="en-US" sz="2400" b="1" dirty="0"/>
              <a:t> ale </a:t>
            </a:r>
            <a:r>
              <a:rPr lang="en-US" sz="2400" b="1" dirty="0" err="1" smtClean="0"/>
              <a:t>proiectului</a:t>
            </a:r>
            <a:r>
              <a:rPr lang="en-US" sz="2400" dirty="0" smtClean="0"/>
              <a:t>:</a:t>
            </a:r>
            <a:endParaRPr lang="en-GB" sz="2400" dirty="0"/>
          </a:p>
          <a:p>
            <a:pPr marL="342900" indent="-342900">
              <a:spcAft>
                <a:spcPts val="300"/>
              </a:spcAft>
              <a:buFont typeface="Arial" panose="020B0604020202020204" pitchFamily="34" charset="0"/>
              <a:buChar char="•"/>
            </a:pPr>
            <a:r>
              <a:rPr lang="en-US" sz="2400" dirty="0" err="1" smtClean="0"/>
              <a:t>Dezvoltarea</a:t>
            </a:r>
            <a:r>
              <a:rPr lang="en-US" sz="2400" dirty="0" smtClean="0"/>
              <a:t> </a:t>
            </a:r>
            <a:r>
              <a:rPr lang="en-US" sz="2400" dirty="0"/>
              <a:t>de </a:t>
            </a:r>
            <a:r>
              <a:rPr lang="en-US" sz="2400" b="1" dirty="0" err="1"/>
              <a:t>mecanisme</a:t>
            </a:r>
            <a:r>
              <a:rPr lang="en-US" sz="2400" b="1" dirty="0"/>
              <a:t> de </a:t>
            </a:r>
            <a:r>
              <a:rPr lang="en-US" sz="2400" b="1" dirty="0" err="1"/>
              <a:t>coordonare</a:t>
            </a:r>
            <a:r>
              <a:rPr lang="en-US" sz="2400" b="1" dirty="0"/>
              <a:t> </a:t>
            </a:r>
            <a:r>
              <a:rPr lang="en-US" sz="2400" b="1" dirty="0" err="1"/>
              <a:t>și</a:t>
            </a:r>
            <a:r>
              <a:rPr lang="en-US" sz="2400" b="1" dirty="0"/>
              <a:t> </a:t>
            </a:r>
            <a:r>
              <a:rPr lang="en-US" sz="2400" b="1" dirty="0" err="1"/>
              <a:t>monitorizare</a:t>
            </a:r>
            <a:r>
              <a:rPr lang="en-US" sz="2400" b="1" dirty="0"/>
              <a:t> a </a:t>
            </a:r>
            <a:r>
              <a:rPr lang="en-US" sz="2400" b="1" dirty="0" err="1"/>
              <a:t>politicilor</a:t>
            </a:r>
            <a:r>
              <a:rPr lang="en-US" sz="2400" b="1" dirty="0"/>
              <a:t> </a:t>
            </a:r>
            <a:r>
              <a:rPr lang="en-US" sz="2400" b="1" dirty="0" err="1"/>
              <a:t>și</a:t>
            </a:r>
            <a:r>
              <a:rPr lang="en-US" sz="2400" b="1" dirty="0"/>
              <a:t> </a:t>
            </a:r>
            <a:r>
              <a:rPr lang="en-US" sz="2400" b="1" dirty="0" err="1"/>
              <a:t>acțiunilor</a:t>
            </a:r>
            <a:r>
              <a:rPr lang="en-US" sz="2400" b="1" dirty="0"/>
              <a:t> de </a:t>
            </a:r>
            <a:r>
              <a:rPr lang="en-US" sz="2400" b="1" dirty="0" err="1"/>
              <a:t>adaptare</a:t>
            </a:r>
            <a:r>
              <a:rPr lang="en-US" sz="2400" b="1" dirty="0"/>
              <a:t> la </a:t>
            </a:r>
            <a:r>
              <a:rPr lang="en-US" sz="2400" b="1" dirty="0" err="1"/>
              <a:t>schimbările</a:t>
            </a:r>
            <a:r>
              <a:rPr lang="en-US" sz="2400" b="1" dirty="0"/>
              <a:t> </a:t>
            </a:r>
            <a:r>
              <a:rPr lang="en-US" sz="2400" b="1" dirty="0" err="1"/>
              <a:t>climatice</a:t>
            </a:r>
            <a:r>
              <a:rPr lang="en-US" sz="2400" b="1" dirty="0"/>
              <a:t> </a:t>
            </a:r>
            <a:r>
              <a:rPr lang="en-US" sz="2400" dirty="0" err="1"/>
              <a:t>prin</a:t>
            </a:r>
            <a:r>
              <a:rPr lang="en-US" sz="2400" dirty="0"/>
              <a:t> </a:t>
            </a:r>
            <a:r>
              <a:rPr lang="en-US" sz="2400" dirty="0" err="1"/>
              <a:t>intermediul</a:t>
            </a:r>
            <a:r>
              <a:rPr lang="en-US" sz="2400" dirty="0"/>
              <a:t> </a:t>
            </a:r>
            <a:r>
              <a:rPr lang="en-US" sz="2400" dirty="0" err="1"/>
              <a:t>unor</a:t>
            </a:r>
            <a:r>
              <a:rPr lang="en-US" sz="2400" dirty="0"/>
              <a:t> </a:t>
            </a:r>
            <a:r>
              <a:rPr lang="en-US" sz="2400" dirty="0" err="1"/>
              <a:t>servicii</a:t>
            </a:r>
            <a:r>
              <a:rPr lang="en-US" sz="2400" dirty="0"/>
              <a:t> </a:t>
            </a:r>
            <a:r>
              <a:rPr lang="en-US" sz="2400" dirty="0" err="1"/>
              <a:t>interconectate</a:t>
            </a:r>
            <a:r>
              <a:rPr lang="en-US" sz="2400" dirty="0"/>
              <a:t> </a:t>
            </a:r>
            <a:r>
              <a:rPr lang="en-US" sz="2400" dirty="0" err="1"/>
              <a:t>și</a:t>
            </a:r>
            <a:r>
              <a:rPr lang="en-US" sz="2400" dirty="0"/>
              <a:t> </a:t>
            </a:r>
            <a:r>
              <a:rPr lang="en-US" sz="2400" dirty="0" err="1"/>
              <a:t>proiectate</a:t>
            </a:r>
            <a:r>
              <a:rPr lang="en-US" sz="2400" dirty="0"/>
              <a:t> </a:t>
            </a:r>
            <a:r>
              <a:rPr lang="en-US" sz="2400" dirty="0" err="1"/>
              <a:t>astfel</a:t>
            </a:r>
            <a:r>
              <a:rPr lang="en-US" sz="2400" dirty="0"/>
              <a:t> </a:t>
            </a:r>
            <a:r>
              <a:rPr lang="en-US" sz="2400" dirty="0" err="1"/>
              <a:t>încât</a:t>
            </a:r>
            <a:r>
              <a:rPr lang="en-US" sz="2400" dirty="0"/>
              <a:t> </a:t>
            </a:r>
            <a:r>
              <a:rPr lang="en-US" sz="2400" dirty="0" err="1"/>
              <a:t>să</a:t>
            </a:r>
            <a:r>
              <a:rPr lang="en-US" sz="2400" dirty="0"/>
              <a:t> </a:t>
            </a:r>
            <a:r>
              <a:rPr lang="en-US" sz="2400" dirty="0" err="1"/>
              <a:t>asigure</a:t>
            </a:r>
            <a:r>
              <a:rPr lang="en-US" sz="2400" dirty="0"/>
              <a:t> o </a:t>
            </a:r>
            <a:r>
              <a:rPr lang="en-US" sz="2400" dirty="0" err="1"/>
              <a:t>calitate</a:t>
            </a:r>
            <a:r>
              <a:rPr lang="en-US" sz="2400" dirty="0"/>
              <a:t> </a:t>
            </a:r>
            <a:r>
              <a:rPr lang="en-US" sz="2400" dirty="0" err="1"/>
              <a:t>bună</a:t>
            </a:r>
            <a:r>
              <a:rPr lang="en-US" sz="2400" dirty="0"/>
              <a:t> a </a:t>
            </a:r>
            <a:r>
              <a:rPr lang="en-US" sz="2400" dirty="0" err="1"/>
              <a:t>mediului</a:t>
            </a:r>
            <a:r>
              <a:rPr lang="en-US" sz="2400" dirty="0"/>
              <a:t> </a:t>
            </a:r>
            <a:r>
              <a:rPr lang="en-US" sz="2400" dirty="0" err="1"/>
              <a:t>și</a:t>
            </a:r>
            <a:r>
              <a:rPr lang="en-US" sz="2400" dirty="0"/>
              <a:t> </a:t>
            </a:r>
            <a:r>
              <a:rPr lang="en-US" sz="2400" dirty="0" err="1"/>
              <a:t>protecția</a:t>
            </a:r>
            <a:r>
              <a:rPr lang="en-US" sz="2400" dirty="0"/>
              <a:t> </a:t>
            </a:r>
            <a:r>
              <a:rPr lang="en-US" sz="2400" dirty="0" err="1"/>
              <a:t>cetățenilor</a:t>
            </a:r>
            <a:r>
              <a:rPr lang="en-US" sz="2400" dirty="0"/>
              <a:t> </a:t>
            </a:r>
            <a:r>
              <a:rPr lang="en-US" sz="2400" dirty="0" err="1"/>
              <a:t>în</a:t>
            </a:r>
            <a:r>
              <a:rPr lang="en-US" sz="2400" dirty="0"/>
              <a:t> </a:t>
            </a:r>
            <a:r>
              <a:rPr lang="en-US" sz="2400" dirty="0" err="1"/>
              <a:t>contextul</a:t>
            </a:r>
            <a:r>
              <a:rPr lang="en-US" sz="2400" dirty="0"/>
              <a:t> </a:t>
            </a:r>
            <a:r>
              <a:rPr lang="en-US" sz="2400" dirty="0" err="1"/>
              <a:t>situațiilor</a:t>
            </a:r>
            <a:r>
              <a:rPr lang="en-US" sz="2400" dirty="0"/>
              <a:t> generate de </a:t>
            </a:r>
            <a:r>
              <a:rPr lang="en-US" sz="2400" dirty="0" err="1"/>
              <a:t>riscurile</a:t>
            </a:r>
            <a:r>
              <a:rPr lang="en-US" sz="2400" dirty="0"/>
              <a:t> </a:t>
            </a:r>
            <a:r>
              <a:rPr lang="en-US" sz="2400" dirty="0" err="1"/>
              <a:t>climatice</a:t>
            </a:r>
            <a:r>
              <a:rPr lang="en-US" sz="2400" dirty="0"/>
              <a:t> extreme </a:t>
            </a:r>
            <a:r>
              <a:rPr lang="en-US" sz="2400" dirty="0" err="1" smtClean="0"/>
              <a:t>și</a:t>
            </a:r>
            <a:r>
              <a:rPr lang="en-US" sz="2400" dirty="0" smtClean="0"/>
              <a:t> </a:t>
            </a:r>
            <a:r>
              <a:rPr lang="en-US" sz="2400" dirty="0" err="1"/>
              <a:t>poluarea</a:t>
            </a:r>
            <a:r>
              <a:rPr lang="en-US" sz="2400" dirty="0"/>
              <a:t> </a:t>
            </a:r>
            <a:r>
              <a:rPr lang="en-US" sz="2400" dirty="0" err="1"/>
              <a:t>atmosferică</a:t>
            </a:r>
            <a:r>
              <a:rPr lang="en-US" sz="2400" dirty="0"/>
              <a:t>. </a:t>
            </a:r>
            <a:endParaRPr lang="en-GB" sz="2400" dirty="0"/>
          </a:p>
          <a:p>
            <a:pPr marL="342900" indent="-342900">
              <a:spcAft>
                <a:spcPts val="300"/>
              </a:spcAft>
              <a:buFont typeface="Arial" panose="020B0604020202020204" pitchFamily="34" charset="0"/>
              <a:buChar char="•"/>
            </a:pPr>
            <a:r>
              <a:rPr lang="en-US" sz="2400" dirty="0" err="1" smtClean="0"/>
              <a:t>Realizarea</a:t>
            </a:r>
            <a:r>
              <a:rPr lang="en-US" sz="2400" dirty="0" smtClean="0"/>
              <a:t> </a:t>
            </a:r>
            <a:r>
              <a:rPr lang="en-US" sz="2400" dirty="0" err="1"/>
              <a:t>unei</a:t>
            </a:r>
            <a:r>
              <a:rPr lang="en-US" sz="2400" dirty="0"/>
              <a:t> </a:t>
            </a:r>
            <a:r>
              <a:rPr lang="en-US" sz="2400" b="1" dirty="0" err="1"/>
              <a:t>Platforme</a:t>
            </a:r>
            <a:r>
              <a:rPr lang="en-US" sz="2400" b="1" dirty="0"/>
              <a:t> </a:t>
            </a:r>
            <a:r>
              <a:rPr lang="en-US" sz="2400" b="1" dirty="0" err="1"/>
              <a:t>naționale</a:t>
            </a:r>
            <a:r>
              <a:rPr lang="en-US" sz="2400" b="1" dirty="0"/>
              <a:t> de </a:t>
            </a:r>
            <a:r>
              <a:rPr lang="en-US" sz="2400" b="1" dirty="0" err="1"/>
              <a:t>adaptare</a:t>
            </a:r>
            <a:r>
              <a:rPr lang="en-US" sz="2400" b="1" dirty="0"/>
              <a:t> la </a:t>
            </a:r>
            <a:r>
              <a:rPr lang="en-US" sz="2400" b="1" dirty="0" err="1"/>
              <a:t>schimbările</a:t>
            </a:r>
            <a:r>
              <a:rPr lang="en-US" sz="2400" b="1" dirty="0"/>
              <a:t> </a:t>
            </a:r>
            <a:r>
              <a:rPr lang="en-US" sz="2400" b="1" dirty="0" err="1"/>
              <a:t>climatice</a:t>
            </a:r>
            <a:r>
              <a:rPr lang="en-US" sz="2400" b="1" dirty="0"/>
              <a:t>- RO-ADAPT</a:t>
            </a:r>
            <a:r>
              <a:rPr lang="en-US" sz="2400" dirty="0"/>
              <a:t>, cu </a:t>
            </a:r>
            <a:r>
              <a:rPr lang="en-US" sz="2400" dirty="0" err="1"/>
              <a:t>informații</a:t>
            </a:r>
            <a:r>
              <a:rPr lang="en-US" sz="2400" dirty="0"/>
              <a:t> </a:t>
            </a:r>
            <a:r>
              <a:rPr lang="en-US" sz="2400" dirty="0" err="1"/>
              <a:t>și</a:t>
            </a:r>
            <a:r>
              <a:rPr lang="en-US" sz="2400" dirty="0"/>
              <a:t> date </a:t>
            </a:r>
            <a:r>
              <a:rPr lang="en-US" sz="2400" dirty="0" err="1"/>
              <a:t>specializate</a:t>
            </a:r>
            <a:r>
              <a:rPr lang="en-US" sz="2400" dirty="0"/>
              <a:t> </a:t>
            </a:r>
            <a:r>
              <a:rPr lang="en-US" sz="2400" dirty="0" err="1"/>
              <a:t>privind</a:t>
            </a:r>
            <a:r>
              <a:rPr lang="en-US" sz="2400" dirty="0"/>
              <a:t> </a:t>
            </a:r>
            <a:r>
              <a:rPr lang="en-US" sz="2400" dirty="0" err="1"/>
              <a:t>schimbările</a:t>
            </a:r>
            <a:r>
              <a:rPr lang="en-US" sz="2400" dirty="0"/>
              <a:t> </a:t>
            </a:r>
            <a:r>
              <a:rPr lang="en-US" sz="2400" dirty="0" err="1"/>
              <a:t>climatice</a:t>
            </a:r>
            <a:r>
              <a:rPr lang="en-US" sz="2400" dirty="0"/>
              <a:t> </a:t>
            </a:r>
            <a:r>
              <a:rPr lang="en-US" sz="2400" dirty="0" err="1"/>
              <a:t>și</a:t>
            </a:r>
            <a:r>
              <a:rPr lang="en-US" sz="2400" dirty="0"/>
              <a:t> </a:t>
            </a:r>
            <a:r>
              <a:rPr lang="en-US" sz="2400" dirty="0" err="1"/>
              <a:t>efectele</a:t>
            </a:r>
            <a:r>
              <a:rPr lang="en-US" sz="2400" dirty="0"/>
              <a:t> </a:t>
            </a:r>
            <a:r>
              <a:rPr lang="en-US" sz="2400" dirty="0" err="1"/>
              <a:t>induse</a:t>
            </a:r>
            <a:r>
              <a:rPr lang="en-US" sz="2400" dirty="0"/>
              <a:t> de </a:t>
            </a:r>
            <a:r>
              <a:rPr lang="en-US" sz="2400" dirty="0" err="1"/>
              <a:t>acestea</a:t>
            </a:r>
            <a:r>
              <a:rPr lang="en-US" sz="2400" dirty="0"/>
              <a:t> </a:t>
            </a:r>
            <a:r>
              <a:rPr lang="en-US" sz="2400" dirty="0" err="1"/>
              <a:t>atât</a:t>
            </a:r>
            <a:r>
              <a:rPr lang="en-US" sz="2400" dirty="0"/>
              <a:t> </a:t>
            </a:r>
            <a:r>
              <a:rPr lang="en-US" sz="2400" dirty="0" err="1"/>
              <a:t>în</a:t>
            </a:r>
            <a:r>
              <a:rPr lang="en-US" sz="2400" dirty="0"/>
              <a:t> </a:t>
            </a:r>
            <a:r>
              <a:rPr lang="en-US" sz="2400" dirty="0" err="1"/>
              <a:t>domeniul</a:t>
            </a:r>
            <a:r>
              <a:rPr lang="en-US" sz="2400" dirty="0"/>
              <a:t> </a:t>
            </a:r>
            <a:r>
              <a:rPr lang="en-US" sz="2400" dirty="0" err="1"/>
              <a:t>protecției</a:t>
            </a:r>
            <a:r>
              <a:rPr lang="en-US" sz="2400" dirty="0"/>
              <a:t> </a:t>
            </a:r>
            <a:r>
              <a:rPr lang="en-US" sz="2400" dirty="0" err="1"/>
              <a:t>mediului</a:t>
            </a:r>
            <a:r>
              <a:rPr lang="en-US" sz="2400" dirty="0"/>
              <a:t> (</a:t>
            </a:r>
            <a:r>
              <a:rPr lang="en-US" sz="2400" dirty="0" err="1"/>
              <a:t>inclusiv</a:t>
            </a:r>
            <a:r>
              <a:rPr lang="en-US" sz="2400" dirty="0"/>
              <a:t> </a:t>
            </a:r>
            <a:r>
              <a:rPr lang="en-US" sz="2400" dirty="0" err="1"/>
              <a:t>calitatea</a:t>
            </a:r>
            <a:r>
              <a:rPr lang="en-US" sz="2400" dirty="0"/>
              <a:t> </a:t>
            </a:r>
            <a:r>
              <a:rPr lang="en-US" sz="2400" dirty="0" err="1"/>
              <a:t>aerului</a:t>
            </a:r>
            <a:r>
              <a:rPr lang="en-US" sz="2400" dirty="0"/>
              <a:t>) </a:t>
            </a:r>
            <a:r>
              <a:rPr lang="en-US" sz="2400" dirty="0" err="1"/>
              <a:t>și</a:t>
            </a:r>
            <a:r>
              <a:rPr lang="en-US" sz="2400" dirty="0"/>
              <a:t> </a:t>
            </a:r>
            <a:r>
              <a:rPr lang="en-US" sz="2400" dirty="0" err="1"/>
              <a:t>biodiversității</a:t>
            </a:r>
            <a:r>
              <a:rPr lang="en-US" sz="2400" dirty="0"/>
              <a:t>, </a:t>
            </a:r>
            <a:r>
              <a:rPr lang="en-US" sz="2400" dirty="0" err="1"/>
              <a:t>precum</a:t>
            </a:r>
            <a:r>
              <a:rPr lang="en-US" sz="2400" dirty="0"/>
              <a:t> </a:t>
            </a:r>
            <a:r>
              <a:rPr lang="en-US" sz="2400" dirty="0" err="1"/>
              <a:t>si</a:t>
            </a:r>
            <a:r>
              <a:rPr lang="en-US" sz="2400" dirty="0"/>
              <a:t> </a:t>
            </a:r>
            <a:r>
              <a:rPr lang="en-US" sz="2400" dirty="0" err="1"/>
              <a:t>în</a:t>
            </a:r>
            <a:r>
              <a:rPr lang="en-US" sz="2400" dirty="0"/>
              <a:t> </a:t>
            </a:r>
            <a:r>
              <a:rPr lang="en-US" sz="2400" dirty="0" err="1"/>
              <a:t>alte</a:t>
            </a:r>
            <a:r>
              <a:rPr lang="en-US" sz="2400" dirty="0"/>
              <a:t> </a:t>
            </a:r>
            <a:r>
              <a:rPr lang="en-US" sz="2400" dirty="0" err="1"/>
              <a:t>sectoare</a:t>
            </a:r>
            <a:r>
              <a:rPr lang="en-US" sz="2400" dirty="0"/>
              <a:t> </a:t>
            </a:r>
            <a:r>
              <a:rPr lang="en-US" sz="2400" dirty="0" err="1"/>
              <a:t>cheie</a:t>
            </a:r>
            <a:r>
              <a:rPr lang="en-US" sz="2400" dirty="0"/>
              <a:t> </a:t>
            </a:r>
            <a:r>
              <a:rPr lang="en-US" sz="2400" dirty="0" err="1"/>
              <a:t>vulnerabile</a:t>
            </a:r>
            <a:r>
              <a:rPr lang="en-US" sz="2400" dirty="0"/>
              <a:t> (</a:t>
            </a:r>
            <a:r>
              <a:rPr lang="en-US" sz="2400" b="1" dirty="0"/>
              <a:t>energetic, </a:t>
            </a:r>
            <a:r>
              <a:rPr lang="en-US" sz="2400" b="1" dirty="0" err="1"/>
              <a:t>transporturi</a:t>
            </a:r>
            <a:r>
              <a:rPr lang="en-US" sz="2400" b="1" dirty="0"/>
              <a:t>, </a:t>
            </a:r>
            <a:r>
              <a:rPr lang="en-US" sz="2400" b="1" dirty="0" err="1"/>
              <a:t>resurse</a:t>
            </a:r>
            <a:r>
              <a:rPr lang="en-US" sz="2400" b="1" dirty="0"/>
              <a:t> de </a:t>
            </a:r>
            <a:r>
              <a:rPr lang="en-US" sz="2400" b="1" dirty="0" err="1"/>
              <a:t>apă</a:t>
            </a:r>
            <a:r>
              <a:rPr lang="en-US" sz="2400" b="1" dirty="0"/>
              <a:t>, </a:t>
            </a:r>
            <a:r>
              <a:rPr lang="en-US" sz="2400" b="1" dirty="0" err="1"/>
              <a:t>agricultura</a:t>
            </a:r>
            <a:r>
              <a:rPr lang="en-US" sz="2400" b="1" dirty="0"/>
              <a:t> </a:t>
            </a:r>
            <a:r>
              <a:rPr lang="en-US" sz="2400" b="1" dirty="0" err="1"/>
              <a:t>și</a:t>
            </a:r>
            <a:r>
              <a:rPr lang="en-US" sz="2400" b="1" dirty="0"/>
              <a:t> </a:t>
            </a:r>
            <a:r>
              <a:rPr lang="en-US" sz="2400" b="1" dirty="0" err="1"/>
              <a:t>dezvoltare</a:t>
            </a:r>
            <a:r>
              <a:rPr lang="en-US" sz="2400" b="1" dirty="0"/>
              <a:t> </a:t>
            </a:r>
            <a:r>
              <a:rPr lang="en-US" sz="2400" b="1" dirty="0" err="1"/>
              <a:t>rurală</a:t>
            </a:r>
            <a:r>
              <a:rPr lang="en-US" sz="2400" b="1" dirty="0"/>
              <a:t>, sector </a:t>
            </a:r>
            <a:r>
              <a:rPr lang="en-US" sz="2400" b="1" dirty="0" err="1"/>
              <a:t>forestier</a:t>
            </a:r>
            <a:r>
              <a:rPr lang="en-US" sz="2400" dirty="0"/>
              <a:t>, </a:t>
            </a:r>
            <a:r>
              <a:rPr lang="en-US" sz="2400" dirty="0" err="1"/>
              <a:t>turism</a:t>
            </a:r>
            <a:r>
              <a:rPr lang="en-US" sz="2400" dirty="0"/>
              <a:t>, </a:t>
            </a:r>
            <a:r>
              <a:rPr lang="en-US" sz="2400" dirty="0" err="1"/>
              <a:t>sisteme</a:t>
            </a:r>
            <a:r>
              <a:rPr lang="en-US" sz="2400" dirty="0"/>
              <a:t> urbane, </a:t>
            </a:r>
            <a:r>
              <a:rPr lang="en-US" sz="2400" dirty="0" err="1"/>
              <a:t>biodiversitate</a:t>
            </a:r>
            <a:r>
              <a:rPr lang="en-US" sz="2400" dirty="0"/>
              <a:t>, etc</a:t>
            </a:r>
            <a:r>
              <a:rPr lang="en-US" sz="2400" dirty="0" smtClean="0"/>
              <a:t>.).</a:t>
            </a:r>
            <a:endParaRPr lang="en-GB" sz="2400" dirty="0"/>
          </a:p>
          <a:p>
            <a:pPr marL="342900" indent="-342900">
              <a:spcAft>
                <a:spcPts val="300"/>
              </a:spcAft>
              <a:buFont typeface="Arial" panose="020B0604020202020204" pitchFamily="34" charset="0"/>
              <a:buChar char="•"/>
            </a:pPr>
            <a:r>
              <a:rPr lang="en-US" sz="2400" dirty="0" err="1" smtClean="0"/>
              <a:t>Realizarea</a:t>
            </a:r>
            <a:r>
              <a:rPr lang="en-US" sz="2400" dirty="0" smtClean="0"/>
              <a:t> </a:t>
            </a:r>
            <a:r>
              <a:rPr lang="en-US" sz="2400" dirty="0"/>
              <a:t>de </a:t>
            </a:r>
            <a:r>
              <a:rPr lang="en-US" sz="2400" b="1" dirty="0" err="1"/>
              <a:t>servicii</a:t>
            </a:r>
            <a:r>
              <a:rPr lang="en-US" sz="2400" b="1" dirty="0"/>
              <a:t> </a:t>
            </a:r>
            <a:r>
              <a:rPr lang="en-US" sz="2400" b="1" dirty="0" err="1"/>
              <a:t>climatice</a:t>
            </a:r>
            <a:r>
              <a:rPr lang="en-US" sz="2400" b="1" dirty="0"/>
              <a:t> </a:t>
            </a:r>
            <a:r>
              <a:rPr lang="en-US" sz="2400" b="1" dirty="0" err="1"/>
              <a:t>specializate</a:t>
            </a:r>
            <a:r>
              <a:rPr lang="en-US" sz="2400" b="1" dirty="0"/>
              <a:t> </a:t>
            </a:r>
            <a:r>
              <a:rPr lang="en-US" sz="2400" b="1" dirty="0" err="1"/>
              <a:t>prin</a:t>
            </a:r>
            <a:r>
              <a:rPr lang="en-US" sz="2400" b="1" dirty="0"/>
              <a:t> </a:t>
            </a:r>
            <a:r>
              <a:rPr lang="en-US" sz="2400" b="1" dirty="0" err="1"/>
              <a:t>crearea</a:t>
            </a:r>
            <a:r>
              <a:rPr lang="en-US" sz="2400" b="1" dirty="0"/>
              <a:t> </a:t>
            </a:r>
            <a:r>
              <a:rPr lang="en-US" sz="2400" b="1" dirty="0" err="1"/>
              <a:t>unui</a:t>
            </a:r>
            <a:r>
              <a:rPr lang="en-US" sz="2400" b="1" dirty="0"/>
              <a:t> </a:t>
            </a:r>
            <a:r>
              <a:rPr lang="en-US" sz="2400" b="1" dirty="0" err="1"/>
              <a:t>Centru</a:t>
            </a:r>
            <a:r>
              <a:rPr lang="en-US" sz="2400" b="1" dirty="0"/>
              <a:t> </a:t>
            </a:r>
            <a:r>
              <a:rPr lang="en-US" sz="2400" b="1" dirty="0" err="1"/>
              <a:t>Național</a:t>
            </a:r>
            <a:r>
              <a:rPr lang="en-US" sz="2400" b="1" dirty="0"/>
              <a:t> de </a:t>
            </a:r>
            <a:r>
              <a:rPr lang="en-US" sz="2400" b="1" dirty="0" err="1"/>
              <a:t>Monitorizare</a:t>
            </a:r>
            <a:r>
              <a:rPr lang="en-US" sz="2400" b="1" dirty="0"/>
              <a:t> </a:t>
            </a:r>
            <a:r>
              <a:rPr lang="en-US" sz="2400" b="1" dirty="0" err="1"/>
              <a:t>Climatică</a:t>
            </a:r>
            <a:r>
              <a:rPr lang="en-US" sz="2400" b="1" dirty="0"/>
              <a:t> (SNMC)</a:t>
            </a:r>
            <a:r>
              <a:rPr lang="en-US" sz="2400" dirty="0"/>
              <a:t> cu </a:t>
            </a:r>
            <a:r>
              <a:rPr lang="en-US" sz="2400" dirty="0" err="1"/>
              <a:t>rol</a:t>
            </a:r>
            <a:r>
              <a:rPr lang="en-US" sz="2400" dirty="0"/>
              <a:t> de </a:t>
            </a:r>
            <a:r>
              <a:rPr lang="en-US" sz="2400" dirty="0" err="1"/>
              <a:t>suport</a:t>
            </a:r>
            <a:r>
              <a:rPr lang="en-US" sz="2400" dirty="0"/>
              <a:t> </a:t>
            </a:r>
            <a:r>
              <a:rPr lang="en-US" sz="2400" dirty="0" err="1"/>
              <a:t>pentru</a:t>
            </a:r>
            <a:r>
              <a:rPr lang="en-US" sz="2400" dirty="0"/>
              <a:t> </a:t>
            </a:r>
            <a:r>
              <a:rPr lang="en-US" sz="2400" dirty="0" err="1"/>
              <a:t>fundamentarea</a:t>
            </a:r>
            <a:r>
              <a:rPr lang="en-US" sz="2400" dirty="0"/>
              <a:t> </a:t>
            </a:r>
            <a:r>
              <a:rPr lang="en-US" sz="2400" dirty="0" err="1"/>
              <a:t>politicilor</a:t>
            </a:r>
            <a:r>
              <a:rPr lang="en-US" sz="2400" dirty="0"/>
              <a:t> </a:t>
            </a:r>
            <a:r>
              <a:rPr lang="en-US" sz="2400" dirty="0" err="1"/>
              <a:t>și</a:t>
            </a:r>
            <a:r>
              <a:rPr lang="en-US" sz="2400" dirty="0"/>
              <a:t> </a:t>
            </a:r>
            <a:r>
              <a:rPr lang="en-US" sz="2400" dirty="0" err="1"/>
              <a:t>strategiei</a:t>
            </a:r>
            <a:r>
              <a:rPr lang="en-US" sz="2400" dirty="0"/>
              <a:t> </a:t>
            </a:r>
            <a:r>
              <a:rPr lang="en-US" sz="2400" dirty="0" err="1"/>
              <a:t>naționale</a:t>
            </a:r>
            <a:r>
              <a:rPr lang="en-US" sz="2400" dirty="0"/>
              <a:t> de </a:t>
            </a:r>
            <a:r>
              <a:rPr lang="en-US" sz="2400" dirty="0" err="1"/>
              <a:t>adaptare</a:t>
            </a:r>
            <a:r>
              <a:rPr lang="en-US" sz="2400" dirty="0"/>
              <a:t> la </a:t>
            </a:r>
            <a:r>
              <a:rPr lang="en-US" sz="2400" dirty="0" err="1"/>
              <a:t>efectele</a:t>
            </a:r>
            <a:r>
              <a:rPr lang="en-US" sz="2400" dirty="0"/>
              <a:t> </a:t>
            </a:r>
            <a:r>
              <a:rPr lang="en-US" sz="2400" dirty="0" err="1"/>
              <a:t>schimbărilor</a:t>
            </a:r>
            <a:r>
              <a:rPr lang="en-US" sz="2400" dirty="0"/>
              <a:t> </a:t>
            </a:r>
            <a:r>
              <a:rPr lang="en-US" sz="2400" dirty="0" err="1"/>
              <a:t>climatice</a:t>
            </a:r>
            <a:r>
              <a:rPr lang="en-US" sz="2400" dirty="0"/>
              <a:t>.</a:t>
            </a:r>
            <a:endParaRPr lang="en-GB" sz="2400" dirty="0"/>
          </a:p>
          <a:p>
            <a:pPr marL="342900" indent="-342900">
              <a:spcAft>
                <a:spcPts val="300"/>
              </a:spcAft>
              <a:buFont typeface="Arial" panose="020B0604020202020204" pitchFamily="34" charset="0"/>
              <a:buChar char="•"/>
            </a:pPr>
            <a:r>
              <a:rPr lang="en-US" sz="2400" b="1" dirty="0" err="1" smtClean="0"/>
              <a:t>Realizarea</a:t>
            </a:r>
            <a:r>
              <a:rPr lang="en-US" sz="2400" b="1" dirty="0" smtClean="0"/>
              <a:t> </a:t>
            </a:r>
            <a:r>
              <a:rPr lang="en-US" sz="2400" b="1" dirty="0" err="1"/>
              <a:t>unor</a:t>
            </a:r>
            <a:r>
              <a:rPr lang="en-US" sz="2400" b="1" dirty="0"/>
              <a:t> </a:t>
            </a:r>
            <a:r>
              <a:rPr lang="en-US" sz="2400" b="1" dirty="0" err="1"/>
              <a:t>ghiduri</a:t>
            </a:r>
            <a:r>
              <a:rPr lang="en-US" sz="2400" b="1" dirty="0"/>
              <a:t>, </a:t>
            </a:r>
            <a:r>
              <a:rPr lang="en-US" sz="2400" b="1" dirty="0" err="1"/>
              <a:t>proceduri</a:t>
            </a:r>
            <a:r>
              <a:rPr lang="en-US" sz="2400" b="1" dirty="0"/>
              <a:t> </a:t>
            </a:r>
            <a:r>
              <a:rPr lang="en-US" sz="2400" b="1" dirty="0" err="1"/>
              <a:t>și</a:t>
            </a:r>
            <a:r>
              <a:rPr lang="en-US" sz="2400" b="1" dirty="0"/>
              <a:t> </a:t>
            </a:r>
            <a:r>
              <a:rPr lang="en-US" sz="2400" b="1" dirty="0" err="1"/>
              <a:t>metodologii</a:t>
            </a:r>
            <a:r>
              <a:rPr lang="en-US" sz="2400" b="1" dirty="0"/>
              <a:t> </a:t>
            </a:r>
            <a:r>
              <a:rPr lang="en-US" sz="2400" b="1" dirty="0" err="1"/>
              <a:t>pentru</a:t>
            </a:r>
            <a:r>
              <a:rPr lang="en-US" sz="2400" b="1" dirty="0"/>
              <a:t> </a:t>
            </a:r>
            <a:r>
              <a:rPr lang="en-US" sz="2400" b="1" dirty="0" err="1"/>
              <a:t>identificarea</a:t>
            </a:r>
            <a:r>
              <a:rPr lang="en-US" sz="2400" b="1" dirty="0"/>
              <a:t>, </a:t>
            </a:r>
            <a:r>
              <a:rPr lang="en-US" sz="2400" b="1" dirty="0" err="1"/>
              <a:t>cuantificarea</a:t>
            </a:r>
            <a:r>
              <a:rPr lang="en-US" sz="2400" b="1" dirty="0"/>
              <a:t> </a:t>
            </a:r>
            <a:r>
              <a:rPr lang="en-US" sz="2400" b="1" dirty="0" err="1"/>
              <a:t>și</a:t>
            </a:r>
            <a:r>
              <a:rPr lang="en-US" sz="2400" b="1" dirty="0"/>
              <a:t> </a:t>
            </a:r>
            <a:r>
              <a:rPr lang="en-US" sz="2400" b="1" dirty="0" err="1"/>
              <a:t>evaluarea</a:t>
            </a:r>
            <a:r>
              <a:rPr lang="en-US" sz="2400" b="1" dirty="0"/>
              <a:t> </a:t>
            </a:r>
            <a:r>
              <a:rPr lang="en-US" sz="2400" b="1" dirty="0" err="1"/>
              <a:t>serviciilor</a:t>
            </a:r>
            <a:r>
              <a:rPr lang="en-US" sz="2400" b="1" dirty="0"/>
              <a:t> </a:t>
            </a:r>
            <a:r>
              <a:rPr lang="en-US" sz="2400" b="1" dirty="0" err="1"/>
              <a:t>ecosistemice</a:t>
            </a:r>
            <a:r>
              <a:rPr lang="en-US" sz="2400" b="1" dirty="0"/>
              <a:t> </a:t>
            </a:r>
            <a:r>
              <a:rPr lang="en-US" sz="2400" dirty="0" err="1"/>
              <a:t>în</a:t>
            </a:r>
            <a:r>
              <a:rPr lang="en-US" sz="2400" dirty="0"/>
              <a:t> </a:t>
            </a:r>
            <a:r>
              <a:rPr lang="en-US" sz="2400" dirty="0" err="1"/>
              <a:t>vederea</a:t>
            </a:r>
            <a:r>
              <a:rPr lang="en-US" sz="2400" dirty="0"/>
              <a:t> </a:t>
            </a:r>
            <a:r>
              <a:rPr lang="en-US" sz="2400" dirty="0" err="1"/>
              <a:t>adoptării</a:t>
            </a:r>
            <a:r>
              <a:rPr lang="en-US" sz="2400" dirty="0"/>
              <a:t> </a:t>
            </a:r>
            <a:r>
              <a:rPr lang="en-US" sz="2400" dirty="0" err="1"/>
              <a:t>celor</a:t>
            </a:r>
            <a:r>
              <a:rPr lang="en-US" sz="2400" dirty="0"/>
              <a:t> </a:t>
            </a:r>
            <a:r>
              <a:rPr lang="en-US" sz="2400" dirty="0" err="1"/>
              <a:t>mai</a:t>
            </a:r>
            <a:r>
              <a:rPr lang="en-US" sz="2400" dirty="0"/>
              <a:t> </a:t>
            </a:r>
            <a:r>
              <a:rPr lang="en-US" sz="2400" dirty="0" err="1"/>
              <a:t>bune</a:t>
            </a:r>
            <a:r>
              <a:rPr lang="en-US" sz="2400" dirty="0"/>
              <a:t> </a:t>
            </a:r>
            <a:r>
              <a:rPr lang="en-US" sz="2400" dirty="0" err="1"/>
              <a:t>decizii</a:t>
            </a:r>
            <a:r>
              <a:rPr lang="en-US" sz="2400" dirty="0"/>
              <a:t> </a:t>
            </a:r>
            <a:r>
              <a:rPr lang="en-US" sz="2400" dirty="0" err="1"/>
              <a:t>privind</a:t>
            </a:r>
            <a:r>
              <a:rPr lang="en-US" sz="2400" dirty="0"/>
              <a:t> </a:t>
            </a:r>
            <a:r>
              <a:rPr lang="en-US" sz="2400" dirty="0" err="1"/>
              <a:t>conservarea</a:t>
            </a:r>
            <a:r>
              <a:rPr lang="en-US" sz="2400" dirty="0"/>
              <a:t> </a:t>
            </a:r>
            <a:r>
              <a:rPr lang="en-US" sz="2400" dirty="0" err="1"/>
              <a:t>și</a:t>
            </a:r>
            <a:r>
              <a:rPr lang="en-US" sz="2400" dirty="0"/>
              <a:t> </a:t>
            </a:r>
            <a:r>
              <a:rPr lang="en-US" sz="2400" dirty="0" err="1"/>
              <a:t>gestionarea</a:t>
            </a:r>
            <a:r>
              <a:rPr lang="en-US" sz="2400" dirty="0"/>
              <a:t> </a:t>
            </a:r>
            <a:r>
              <a:rPr lang="en-US" sz="2400" dirty="0" err="1"/>
              <a:t>mediului</a:t>
            </a:r>
            <a:r>
              <a:rPr lang="en-US" sz="2400" dirty="0"/>
              <a:t> </a:t>
            </a:r>
            <a:r>
              <a:rPr lang="en-US" sz="2400" dirty="0" err="1" smtClean="0"/>
              <a:t>și</a:t>
            </a:r>
            <a:r>
              <a:rPr lang="ro-RO" sz="2400" dirty="0" smtClean="0"/>
              <a:t> </a:t>
            </a:r>
            <a:r>
              <a:rPr lang="en-US" sz="2400" dirty="0" err="1" smtClean="0"/>
              <a:t>reducerea</a:t>
            </a:r>
            <a:r>
              <a:rPr lang="en-US" sz="2400" dirty="0" smtClean="0"/>
              <a:t> </a:t>
            </a:r>
            <a:r>
              <a:rPr lang="en-US" sz="2400" dirty="0" err="1"/>
              <a:t>emisiilor</a:t>
            </a:r>
            <a:r>
              <a:rPr lang="en-US" sz="2400" dirty="0"/>
              <a:t> de gaze cu </a:t>
            </a:r>
            <a:r>
              <a:rPr lang="en-US" sz="2400" dirty="0" err="1"/>
              <a:t>efect</a:t>
            </a:r>
            <a:r>
              <a:rPr lang="en-US" sz="2400" dirty="0"/>
              <a:t> de </a:t>
            </a:r>
            <a:r>
              <a:rPr lang="en-US" sz="2400" dirty="0" err="1"/>
              <a:t>seră</a:t>
            </a:r>
            <a:r>
              <a:rPr lang="en-US" sz="2400" dirty="0" smtClean="0"/>
              <a:t>.</a:t>
            </a:r>
            <a:endParaRPr lang="en-GB" sz="2400" dirty="0"/>
          </a:p>
        </p:txBody>
      </p:sp>
      <p:sp>
        <p:nvSpPr>
          <p:cNvPr id="3" name="TextBox 2"/>
          <p:cNvSpPr txBox="1"/>
          <p:nvPr/>
        </p:nvSpPr>
        <p:spPr>
          <a:xfrm>
            <a:off x="0" y="0"/>
            <a:ext cx="12192000" cy="400110"/>
          </a:xfrm>
          <a:prstGeom prst="rect">
            <a:avLst/>
          </a:prstGeom>
          <a:solidFill>
            <a:schemeClr val="accent1">
              <a:lumMod val="50000"/>
            </a:schemeClr>
          </a:solidFill>
        </p:spPr>
        <p:txBody>
          <a:bodyPr wrap="square" rtlCol="0">
            <a:spAutoFit/>
          </a:bodyPr>
          <a:lstStyle/>
          <a:p>
            <a:pPr algn="ctr"/>
            <a:r>
              <a:rPr lang="ro-RO" sz="2000" dirty="0">
                <a:solidFill>
                  <a:schemeClr val="bg1">
                    <a:lumMod val="95000"/>
                  </a:schemeClr>
                </a:solidFill>
              </a:rPr>
              <a:t>Scopul și obiectivele proiectului</a:t>
            </a:r>
          </a:p>
        </p:txBody>
      </p:sp>
      <p:pic>
        <p:nvPicPr>
          <p:cNvPr id="4" name="Picture 3" descr="http://portal.meteoromania.ro/portal/avizier/Antete-2020/ANTETE%20ANM_10%20feb%202020/JPG/sigla%20ANM_%2010%20feb%20202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1"/>
            <a:ext cx="406399" cy="4063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57223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9581" y="1325697"/>
            <a:ext cx="12052837" cy="4206605"/>
          </a:xfrm>
          <a:prstGeom prst="rect">
            <a:avLst/>
          </a:prstGeom>
        </p:spPr>
      </p:pic>
      <p:sp>
        <p:nvSpPr>
          <p:cNvPr id="3" name="TextBox 2"/>
          <p:cNvSpPr txBox="1"/>
          <p:nvPr/>
        </p:nvSpPr>
        <p:spPr>
          <a:xfrm>
            <a:off x="0" y="0"/>
            <a:ext cx="12192000" cy="400110"/>
          </a:xfrm>
          <a:prstGeom prst="rect">
            <a:avLst/>
          </a:prstGeom>
          <a:solidFill>
            <a:schemeClr val="accent1">
              <a:lumMod val="50000"/>
            </a:schemeClr>
          </a:solidFill>
        </p:spPr>
        <p:txBody>
          <a:bodyPr wrap="square" rtlCol="0">
            <a:spAutoFit/>
          </a:bodyPr>
          <a:lstStyle/>
          <a:p>
            <a:pPr algn="ctr"/>
            <a:r>
              <a:rPr lang="ro-RO" sz="2000" dirty="0" smtClean="0">
                <a:solidFill>
                  <a:schemeClr val="bg1">
                    <a:lumMod val="95000"/>
                  </a:schemeClr>
                </a:solidFill>
              </a:rPr>
              <a:t>Activități</a:t>
            </a:r>
            <a:endParaRPr lang="ro-RO" sz="2000" dirty="0">
              <a:solidFill>
                <a:schemeClr val="bg1">
                  <a:lumMod val="95000"/>
                </a:schemeClr>
              </a:solidFill>
            </a:endParaRPr>
          </a:p>
        </p:txBody>
      </p:sp>
      <p:pic>
        <p:nvPicPr>
          <p:cNvPr id="4" name="Picture 3" descr="http://portal.meteoromania.ro/portal/avizier/Antete-2020/ANTETE%20ANM_10%20feb%202020/JPG/sigla%20ANM_%2010%20feb%20202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1"/>
            <a:ext cx="406399" cy="406399"/>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406400" y="675092"/>
            <a:ext cx="4676729" cy="369332"/>
          </a:xfrm>
          <a:prstGeom prst="rect">
            <a:avLst/>
          </a:prstGeom>
        </p:spPr>
        <p:txBody>
          <a:bodyPr wrap="none">
            <a:spAutoFit/>
          </a:bodyPr>
          <a:lstStyle/>
          <a:p>
            <a:r>
              <a:rPr lang="ro-RO" b="1" dirty="0" smtClean="0"/>
              <a:t>Arhitectura (Activitățile) proiectului Ro-ADAPT</a:t>
            </a:r>
            <a:r>
              <a:rPr lang="en-US" dirty="0" smtClean="0"/>
              <a:t>:</a:t>
            </a:r>
            <a:endParaRPr lang="en-GB" dirty="0"/>
          </a:p>
        </p:txBody>
      </p:sp>
    </p:spTree>
    <p:extLst>
      <p:ext uri="{BB962C8B-B14F-4D97-AF65-F5344CB8AC3E}">
        <p14:creationId xmlns:p14="http://schemas.microsoft.com/office/powerpoint/2010/main" val="10053216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96837" y="1267039"/>
            <a:ext cx="11198325" cy="5262979"/>
          </a:xfrm>
          <a:prstGeom prst="rect">
            <a:avLst/>
          </a:prstGeom>
          <a:noFill/>
        </p:spPr>
        <p:txBody>
          <a:bodyPr wrap="square" rtlCol="0">
            <a:spAutoFit/>
          </a:bodyPr>
          <a:lstStyle/>
          <a:p>
            <a:r>
              <a:rPr lang="ro-RO" sz="2400" b="1" dirty="0" smtClean="0">
                <a:ea typeface="Times New Roman" panose="02020603050405020304" pitchFamily="18" charset="0"/>
              </a:rPr>
              <a:t>A2.2. Elaborarea </a:t>
            </a:r>
            <a:r>
              <a:rPr lang="ro-RO" sz="2400" b="1" dirty="0">
                <a:ea typeface="Times New Roman" panose="02020603050405020304" pitchFamily="18" charset="0"/>
              </a:rPr>
              <a:t>analizei privind categoriile de produse și servicii climatice necesare pentru elaborarea Strategiilor și Planurilor de acțiune privind adaptarea la schimbările climatice la nivel național și </a:t>
            </a:r>
            <a:r>
              <a:rPr lang="ro-RO" sz="2400" b="1" dirty="0" smtClean="0">
                <a:ea typeface="Times New Roman" panose="02020603050405020304" pitchFamily="18" charset="0"/>
              </a:rPr>
              <a:t>regional</a:t>
            </a:r>
          </a:p>
          <a:p>
            <a:endParaRPr lang="ro-RO" sz="2400" dirty="0" smtClean="0"/>
          </a:p>
          <a:p>
            <a:r>
              <a:rPr lang="en-GB" sz="2400" dirty="0" smtClean="0"/>
              <a:t>1</a:t>
            </a:r>
            <a:r>
              <a:rPr lang="en-GB" sz="2400" dirty="0"/>
              <a:t>. </a:t>
            </a:r>
            <a:r>
              <a:rPr lang="en-GB" sz="2400" dirty="0" err="1"/>
              <a:t>Introducere</a:t>
            </a:r>
            <a:endParaRPr lang="en-GB" sz="2400" dirty="0"/>
          </a:p>
          <a:p>
            <a:r>
              <a:rPr lang="en-GB" sz="2400" dirty="0"/>
              <a:t>2. </a:t>
            </a:r>
            <a:r>
              <a:rPr lang="en-GB" sz="2400" dirty="0" err="1"/>
              <a:t>Servicii</a:t>
            </a:r>
            <a:r>
              <a:rPr lang="en-GB" sz="2400" dirty="0"/>
              <a:t> </a:t>
            </a:r>
            <a:r>
              <a:rPr lang="en-GB" sz="2400" dirty="0" err="1"/>
              <a:t>climatice</a:t>
            </a:r>
            <a:r>
              <a:rPr lang="en-GB" sz="2400" dirty="0"/>
              <a:t> </a:t>
            </a:r>
            <a:r>
              <a:rPr lang="en-GB" sz="2400" dirty="0" err="1"/>
              <a:t>utilizate</a:t>
            </a:r>
            <a:r>
              <a:rPr lang="en-GB" sz="2400" dirty="0"/>
              <a:t> </a:t>
            </a:r>
            <a:r>
              <a:rPr lang="en-GB" sz="2400" dirty="0" err="1"/>
              <a:t>pe</a:t>
            </a:r>
            <a:r>
              <a:rPr lang="en-GB" sz="2400" dirty="0"/>
              <a:t> plan </a:t>
            </a:r>
            <a:r>
              <a:rPr lang="en-GB" sz="2400" dirty="0" err="1"/>
              <a:t>național</a:t>
            </a:r>
            <a:r>
              <a:rPr lang="en-GB" sz="2400" dirty="0"/>
              <a:t> </a:t>
            </a:r>
            <a:r>
              <a:rPr lang="en-GB" sz="2400" dirty="0" err="1"/>
              <a:t>și</a:t>
            </a:r>
            <a:r>
              <a:rPr lang="en-GB" sz="2400" dirty="0"/>
              <a:t> </a:t>
            </a:r>
            <a:r>
              <a:rPr lang="en-GB" sz="2400" dirty="0" err="1"/>
              <a:t>internațional</a:t>
            </a:r>
            <a:r>
              <a:rPr lang="en-GB" sz="2400" dirty="0"/>
              <a:t> </a:t>
            </a:r>
            <a:r>
              <a:rPr lang="en-GB" sz="2400" dirty="0" err="1"/>
              <a:t>în</a:t>
            </a:r>
            <a:r>
              <a:rPr lang="en-GB" sz="2400" dirty="0"/>
              <a:t> </a:t>
            </a:r>
            <a:r>
              <a:rPr lang="en-GB" sz="2400" dirty="0" err="1"/>
              <a:t>relație</a:t>
            </a:r>
            <a:r>
              <a:rPr lang="en-GB" sz="2400" dirty="0"/>
              <a:t> cu </a:t>
            </a:r>
            <a:r>
              <a:rPr lang="en-GB" sz="2400" dirty="0" err="1"/>
              <a:t>Planurile</a:t>
            </a:r>
            <a:r>
              <a:rPr lang="en-GB" sz="2400" dirty="0"/>
              <a:t> de </a:t>
            </a:r>
            <a:r>
              <a:rPr lang="en-GB" sz="2400" dirty="0" err="1"/>
              <a:t>acțiune</a:t>
            </a:r>
            <a:r>
              <a:rPr lang="en-GB" sz="2400" dirty="0"/>
              <a:t> </a:t>
            </a:r>
            <a:r>
              <a:rPr lang="en-GB" sz="2400" dirty="0" err="1"/>
              <a:t>și</a:t>
            </a:r>
            <a:r>
              <a:rPr lang="en-GB" sz="2400" dirty="0"/>
              <a:t> </a:t>
            </a:r>
            <a:r>
              <a:rPr lang="en-GB" sz="2400" dirty="0" err="1"/>
              <a:t>Strategiile</a:t>
            </a:r>
            <a:r>
              <a:rPr lang="en-GB" sz="2400" dirty="0"/>
              <a:t> </a:t>
            </a:r>
            <a:r>
              <a:rPr lang="en-GB" sz="2400" dirty="0" err="1"/>
              <a:t>naționale</a:t>
            </a:r>
            <a:r>
              <a:rPr lang="en-GB" sz="2400" dirty="0"/>
              <a:t> </a:t>
            </a:r>
            <a:r>
              <a:rPr lang="en-GB" sz="2400" dirty="0" err="1"/>
              <a:t>privind</a:t>
            </a:r>
            <a:r>
              <a:rPr lang="en-GB" sz="2400" dirty="0"/>
              <a:t> </a:t>
            </a:r>
            <a:r>
              <a:rPr lang="en-GB" sz="2400" dirty="0" err="1"/>
              <a:t>adaptarea</a:t>
            </a:r>
            <a:r>
              <a:rPr lang="en-GB" sz="2400" dirty="0"/>
              <a:t> la </a:t>
            </a:r>
            <a:r>
              <a:rPr lang="en-GB" sz="2400" dirty="0" err="1"/>
              <a:t>schimbările</a:t>
            </a:r>
            <a:r>
              <a:rPr lang="en-GB" sz="2400" dirty="0"/>
              <a:t> </a:t>
            </a:r>
            <a:r>
              <a:rPr lang="en-GB" sz="2400" dirty="0" err="1"/>
              <a:t>climatice</a:t>
            </a:r>
            <a:endParaRPr lang="en-GB" sz="2400" dirty="0"/>
          </a:p>
          <a:p>
            <a:r>
              <a:rPr lang="en-GB" sz="2400" dirty="0"/>
              <a:t>3. </a:t>
            </a:r>
            <a:r>
              <a:rPr lang="en-GB" sz="2400" dirty="0" err="1"/>
              <a:t>Studiu</a:t>
            </a:r>
            <a:r>
              <a:rPr lang="en-GB" sz="2400" dirty="0"/>
              <a:t> sociologic </a:t>
            </a:r>
            <a:r>
              <a:rPr lang="en-GB" sz="2400" dirty="0" err="1"/>
              <a:t>pentru</a:t>
            </a:r>
            <a:r>
              <a:rPr lang="en-GB" sz="2400" dirty="0"/>
              <a:t> </a:t>
            </a:r>
            <a:r>
              <a:rPr lang="en-GB" sz="2400" dirty="0" err="1"/>
              <a:t>identificarea</a:t>
            </a:r>
            <a:r>
              <a:rPr lang="en-GB" sz="2400" dirty="0"/>
              <a:t> </a:t>
            </a:r>
            <a:r>
              <a:rPr lang="en-GB" sz="2400" dirty="0" err="1"/>
              <a:t>efectelor</a:t>
            </a:r>
            <a:r>
              <a:rPr lang="en-GB" sz="2400" dirty="0"/>
              <a:t> </a:t>
            </a:r>
            <a:r>
              <a:rPr lang="en-GB" sz="2400" dirty="0" err="1"/>
              <a:t>schimbărilor</a:t>
            </a:r>
            <a:r>
              <a:rPr lang="en-GB" sz="2400" dirty="0"/>
              <a:t> </a:t>
            </a:r>
            <a:r>
              <a:rPr lang="en-GB" sz="2400" dirty="0" err="1"/>
              <a:t>climatice</a:t>
            </a:r>
            <a:r>
              <a:rPr lang="en-GB" sz="2400" dirty="0"/>
              <a:t> </a:t>
            </a:r>
            <a:r>
              <a:rPr lang="en-GB" sz="2400" dirty="0" err="1"/>
              <a:t>specifice</a:t>
            </a:r>
            <a:r>
              <a:rPr lang="en-GB" sz="2400" dirty="0"/>
              <a:t> </a:t>
            </a:r>
            <a:r>
              <a:rPr lang="en-GB" sz="2400" dirty="0" err="1"/>
              <a:t>diferitelor</a:t>
            </a:r>
            <a:r>
              <a:rPr lang="en-GB" sz="2400" dirty="0"/>
              <a:t> </a:t>
            </a:r>
            <a:r>
              <a:rPr lang="en-GB" sz="2400" dirty="0" err="1"/>
              <a:t>sectoare</a:t>
            </a:r>
            <a:r>
              <a:rPr lang="en-GB" sz="2400" dirty="0"/>
              <a:t> </a:t>
            </a:r>
            <a:r>
              <a:rPr lang="en-GB" sz="2400" dirty="0" err="1"/>
              <a:t>economice</a:t>
            </a:r>
            <a:r>
              <a:rPr lang="en-GB" sz="2400" dirty="0"/>
              <a:t> </a:t>
            </a:r>
            <a:r>
              <a:rPr lang="en-GB" sz="2400" dirty="0" err="1"/>
              <a:t>cheie</a:t>
            </a:r>
            <a:r>
              <a:rPr lang="en-GB" sz="2400" dirty="0"/>
              <a:t> </a:t>
            </a:r>
            <a:r>
              <a:rPr lang="en-GB" sz="2400" dirty="0" err="1"/>
              <a:t>privind</a:t>
            </a:r>
            <a:r>
              <a:rPr lang="en-GB" sz="2400" dirty="0"/>
              <a:t> </a:t>
            </a:r>
            <a:r>
              <a:rPr lang="en-GB" sz="2400" dirty="0" err="1"/>
              <a:t>Planul</a:t>
            </a:r>
            <a:r>
              <a:rPr lang="en-GB" sz="2400" dirty="0"/>
              <a:t> de </a:t>
            </a:r>
            <a:r>
              <a:rPr lang="en-GB" sz="2400" dirty="0" err="1"/>
              <a:t>acțiune</a:t>
            </a:r>
            <a:r>
              <a:rPr lang="en-GB" sz="2400" dirty="0"/>
              <a:t> </a:t>
            </a:r>
            <a:r>
              <a:rPr lang="en-GB" sz="2400" dirty="0" err="1"/>
              <a:t>și</a:t>
            </a:r>
            <a:r>
              <a:rPr lang="en-GB" sz="2400" dirty="0"/>
              <a:t> </a:t>
            </a:r>
            <a:r>
              <a:rPr lang="en-GB" sz="2400" dirty="0" err="1"/>
              <a:t>Strategia</a:t>
            </a:r>
            <a:r>
              <a:rPr lang="en-GB" sz="2400" dirty="0"/>
              <a:t> </a:t>
            </a:r>
            <a:r>
              <a:rPr lang="en-GB" sz="2400" dirty="0" err="1"/>
              <a:t>națională</a:t>
            </a:r>
            <a:r>
              <a:rPr lang="en-GB" sz="2400" dirty="0"/>
              <a:t> de </a:t>
            </a:r>
            <a:r>
              <a:rPr lang="en-GB" sz="2400" dirty="0" err="1"/>
              <a:t>adaptare</a:t>
            </a:r>
            <a:r>
              <a:rPr lang="en-GB" sz="2400" dirty="0"/>
              <a:t> la </a:t>
            </a:r>
            <a:r>
              <a:rPr lang="en-GB" sz="2400" dirty="0" err="1"/>
              <a:t>schimbările</a:t>
            </a:r>
            <a:r>
              <a:rPr lang="en-GB" sz="2400" dirty="0"/>
              <a:t> </a:t>
            </a:r>
            <a:r>
              <a:rPr lang="en-GB" sz="2400" dirty="0" err="1"/>
              <a:t>climatice</a:t>
            </a:r>
            <a:endParaRPr lang="en-GB" sz="2400" dirty="0"/>
          </a:p>
          <a:p>
            <a:r>
              <a:rPr lang="en-GB" sz="2400" dirty="0"/>
              <a:t>4. </a:t>
            </a:r>
            <a:r>
              <a:rPr lang="en-GB" sz="2400" dirty="0" err="1"/>
              <a:t>Studiu</a:t>
            </a:r>
            <a:r>
              <a:rPr lang="en-GB" sz="2400" dirty="0"/>
              <a:t> </a:t>
            </a:r>
            <a:r>
              <a:rPr lang="en-GB" sz="2400" dirty="0" err="1"/>
              <a:t>privind</a:t>
            </a:r>
            <a:r>
              <a:rPr lang="en-GB" sz="2400" dirty="0"/>
              <a:t> </a:t>
            </a:r>
            <a:r>
              <a:rPr lang="en-GB" sz="2400" dirty="0" err="1"/>
              <a:t>categoriile</a:t>
            </a:r>
            <a:r>
              <a:rPr lang="en-GB" sz="2400" dirty="0"/>
              <a:t> de </a:t>
            </a:r>
            <a:r>
              <a:rPr lang="en-GB" sz="2400" dirty="0" err="1"/>
              <a:t>produse</a:t>
            </a:r>
            <a:r>
              <a:rPr lang="en-GB" sz="2400" dirty="0"/>
              <a:t> </a:t>
            </a:r>
            <a:r>
              <a:rPr lang="en-GB" sz="2400" dirty="0" err="1"/>
              <a:t>şi</a:t>
            </a:r>
            <a:r>
              <a:rPr lang="en-GB" sz="2400" dirty="0"/>
              <a:t> </a:t>
            </a:r>
            <a:r>
              <a:rPr lang="en-GB" sz="2400" dirty="0" err="1"/>
              <a:t>servicii</a:t>
            </a:r>
            <a:r>
              <a:rPr lang="en-GB" sz="2400" dirty="0"/>
              <a:t> </a:t>
            </a:r>
            <a:r>
              <a:rPr lang="en-GB" sz="2400" dirty="0" err="1"/>
              <a:t>specifice</a:t>
            </a:r>
            <a:r>
              <a:rPr lang="en-GB" sz="2400" dirty="0"/>
              <a:t> </a:t>
            </a:r>
            <a:r>
              <a:rPr lang="en-GB" sz="2400" dirty="0" err="1"/>
              <a:t>diferitelor</a:t>
            </a:r>
            <a:r>
              <a:rPr lang="en-GB" sz="2400" dirty="0"/>
              <a:t> </a:t>
            </a:r>
            <a:r>
              <a:rPr lang="en-GB" sz="2400" dirty="0" err="1"/>
              <a:t>sectoare</a:t>
            </a:r>
            <a:r>
              <a:rPr lang="en-GB" sz="2400" dirty="0"/>
              <a:t> </a:t>
            </a:r>
            <a:r>
              <a:rPr lang="en-GB" sz="2400" dirty="0" err="1"/>
              <a:t>abordate</a:t>
            </a:r>
            <a:r>
              <a:rPr lang="en-GB" sz="2400" dirty="0"/>
              <a:t>, </a:t>
            </a:r>
            <a:r>
              <a:rPr lang="en-GB" sz="2400" dirty="0" err="1"/>
              <a:t>incluzând</a:t>
            </a:r>
            <a:r>
              <a:rPr lang="en-GB" sz="2400" dirty="0"/>
              <a:t> </a:t>
            </a:r>
            <a:r>
              <a:rPr lang="en-GB" sz="2400" dirty="0" err="1"/>
              <a:t>indicatori</a:t>
            </a:r>
            <a:r>
              <a:rPr lang="en-GB" sz="2400" dirty="0"/>
              <a:t> </a:t>
            </a:r>
            <a:r>
              <a:rPr lang="en-GB" sz="2400" dirty="0" err="1"/>
              <a:t>climatici</a:t>
            </a:r>
            <a:r>
              <a:rPr lang="en-GB" sz="2400" dirty="0"/>
              <a:t> </a:t>
            </a:r>
            <a:r>
              <a:rPr lang="en-GB" sz="2400" dirty="0" err="1"/>
              <a:t>specifici</a:t>
            </a:r>
            <a:r>
              <a:rPr lang="en-GB" sz="2400" dirty="0"/>
              <a:t> </a:t>
            </a:r>
            <a:r>
              <a:rPr lang="en-GB" sz="2400" dirty="0" err="1"/>
              <a:t>fiecărui</a:t>
            </a:r>
            <a:r>
              <a:rPr lang="en-GB" sz="2400" dirty="0"/>
              <a:t> sector care pot fi </a:t>
            </a:r>
            <a:r>
              <a:rPr lang="en-GB" sz="2400" dirty="0" err="1"/>
              <a:t>utilizați</a:t>
            </a:r>
            <a:r>
              <a:rPr lang="en-GB" sz="2400" dirty="0"/>
              <a:t> </a:t>
            </a:r>
            <a:r>
              <a:rPr lang="en-GB" sz="2400" dirty="0" err="1"/>
              <a:t>pentru</a:t>
            </a:r>
            <a:r>
              <a:rPr lang="en-GB" sz="2400" dirty="0"/>
              <a:t> </a:t>
            </a:r>
            <a:r>
              <a:rPr lang="en-GB" sz="2400" dirty="0" err="1"/>
              <a:t>ameliorarea</a:t>
            </a:r>
            <a:r>
              <a:rPr lang="en-GB" sz="2400" dirty="0"/>
              <a:t> </a:t>
            </a:r>
            <a:r>
              <a:rPr lang="en-GB" sz="2400" dirty="0" err="1"/>
              <a:t>serviciilor</a:t>
            </a:r>
            <a:r>
              <a:rPr lang="en-GB" sz="2400" dirty="0"/>
              <a:t> </a:t>
            </a:r>
            <a:r>
              <a:rPr lang="en-GB" sz="2400" dirty="0" err="1"/>
              <a:t>ecosistemice</a:t>
            </a:r>
            <a:r>
              <a:rPr lang="en-GB" sz="2400" dirty="0"/>
              <a:t> </a:t>
            </a:r>
            <a:r>
              <a:rPr lang="en-GB" sz="2400" dirty="0" err="1"/>
              <a:t>și</a:t>
            </a:r>
            <a:r>
              <a:rPr lang="en-GB" sz="2400" dirty="0"/>
              <a:t> </a:t>
            </a:r>
            <a:r>
              <a:rPr lang="en-GB" sz="2400" dirty="0" err="1"/>
              <a:t>selectarea</a:t>
            </a:r>
            <a:r>
              <a:rPr lang="en-GB" sz="2400" dirty="0"/>
              <a:t> </a:t>
            </a:r>
            <a:r>
              <a:rPr lang="en-GB" sz="2400" dirty="0" err="1"/>
              <a:t>și</a:t>
            </a:r>
            <a:r>
              <a:rPr lang="en-GB" sz="2400" dirty="0"/>
              <a:t> </a:t>
            </a:r>
            <a:r>
              <a:rPr lang="en-GB" sz="2400" dirty="0" err="1"/>
              <a:t>ierarhizarea</a:t>
            </a:r>
            <a:r>
              <a:rPr lang="en-GB" sz="2400" dirty="0"/>
              <a:t> </a:t>
            </a:r>
            <a:r>
              <a:rPr lang="en-GB" sz="2400" dirty="0" err="1"/>
              <a:t>măsurilor</a:t>
            </a:r>
            <a:r>
              <a:rPr lang="en-GB" sz="2400" dirty="0"/>
              <a:t> de </a:t>
            </a:r>
            <a:r>
              <a:rPr lang="en-GB" sz="2400" dirty="0" err="1"/>
              <a:t>adaptare</a:t>
            </a:r>
            <a:endParaRPr lang="en-GB" sz="2400" dirty="0"/>
          </a:p>
          <a:p>
            <a:endParaRPr lang="en-GB" sz="2400" dirty="0"/>
          </a:p>
        </p:txBody>
      </p:sp>
      <p:sp>
        <p:nvSpPr>
          <p:cNvPr id="7" name="TextBox 6"/>
          <p:cNvSpPr txBox="1"/>
          <p:nvPr/>
        </p:nvSpPr>
        <p:spPr>
          <a:xfrm>
            <a:off x="0" y="0"/>
            <a:ext cx="12192000" cy="400110"/>
          </a:xfrm>
          <a:prstGeom prst="rect">
            <a:avLst/>
          </a:prstGeom>
          <a:solidFill>
            <a:schemeClr val="accent1">
              <a:lumMod val="50000"/>
            </a:schemeClr>
          </a:solidFill>
        </p:spPr>
        <p:txBody>
          <a:bodyPr wrap="square" rtlCol="0">
            <a:spAutoFit/>
          </a:bodyPr>
          <a:lstStyle/>
          <a:p>
            <a:pPr algn="ctr"/>
            <a:r>
              <a:rPr lang="ro-RO" sz="2000" dirty="0">
                <a:solidFill>
                  <a:schemeClr val="bg1">
                    <a:lumMod val="95000"/>
                  </a:schemeClr>
                </a:solidFill>
              </a:rPr>
              <a:t>Rezultate (fundamentare metodologică și științifică)</a:t>
            </a:r>
          </a:p>
        </p:txBody>
      </p:sp>
      <p:pic>
        <p:nvPicPr>
          <p:cNvPr id="4" name="Picture 3" descr="http://portal.meteoromania.ro/portal/avizier/Antete-2020/ANTETE%20ANM_10%20feb%202020/JPG/sigla%20ANM_%2010%20feb%20202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1"/>
            <a:ext cx="406399" cy="4063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56958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47.jpg"/>
          <p:cNvPicPr/>
          <p:nvPr/>
        </p:nvPicPr>
        <p:blipFill>
          <a:blip r:embed="rId2"/>
          <a:stretch>
            <a:fillRect/>
          </a:stretch>
        </p:blipFill>
        <p:spPr bwMode="auto">
          <a:xfrm>
            <a:off x="1779595" y="1057916"/>
            <a:ext cx="8156661" cy="4039739"/>
          </a:xfrm>
          <a:prstGeom prst="rect">
            <a:avLst/>
          </a:prstGeom>
        </p:spPr>
      </p:pic>
      <p:sp>
        <p:nvSpPr>
          <p:cNvPr id="2" name="Rectangle 1"/>
          <p:cNvSpPr/>
          <p:nvPr/>
        </p:nvSpPr>
        <p:spPr>
          <a:xfrm>
            <a:off x="3777868" y="5179746"/>
            <a:ext cx="4324732" cy="1477328"/>
          </a:xfrm>
          <a:prstGeom prst="rect">
            <a:avLst/>
          </a:prstGeom>
        </p:spPr>
        <p:txBody>
          <a:bodyPr wrap="square">
            <a:spAutoFit/>
          </a:bodyPr>
          <a:lstStyle/>
          <a:p>
            <a:r>
              <a:rPr lang="ro-RO" dirty="0">
                <a:latin typeface="Times New Roman" panose="02020603050405020304" pitchFamily="18" charset="0"/>
                <a:ea typeface="Times New Roman" panose="02020603050405020304" pitchFamily="18" charset="0"/>
              </a:rPr>
              <a:t>Etapele de elaborare a studiului </a:t>
            </a:r>
            <a:r>
              <a:rPr lang="ro-RO" dirty="0" smtClean="0">
                <a:latin typeface="Times New Roman" panose="02020603050405020304" pitchFamily="18" charset="0"/>
                <a:ea typeface="Times New Roman" panose="02020603050405020304" pitchFamily="18" charset="0"/>
              </a:rPr>
              <a:t>sociologic</a:t>
            </a:r>
          </a:p>
          <a:p>
            <a:endParaRPr lang="ro-RO" dirty="0" smtClean="0">
              <a:latin typeface="Times New Roman" panose="02020603050405020304" pitchFamily="18" charset="0"/>
              <a:ea typeface="Times New Roman" panose="02020603050405020304" pitchFamily="18" charset="0"/>
            </a:endParaRPr>
          </a:p>
          <a:p>
            <a:r>
              <a:rPr lang="ro-RO" dirty="0" smtClean="0">
                <a:latin typeface="Times New Roman" panose="02020603050405020304" pitchFamily="18" charset="0"/>
                <a:ea typeface="Times New Roman" panose="02020603050405020304" pitchFamily="18" charset="0"/>
              </a:rPr>
              <a:t>(aproape 600 de instituții abordate; peste 300 de răspunsuri; nivel național, regional și local) </a:t>
            </a:r>
            <a:endParaRPr lang="en-GB" dirty="0"/>
          </a:p>
        </p:txBody>
      </p:sp>
      <p:sp>
        <p:nvSpPr>
          <p:cNvPr id="5" name="TextBox 4"/>
          <p:cNvSpPr txBox="1"/>
          <p:nvPr/>
        </p:nvSpPr>
        <p:spPr>
          <a:xfrm>
            <a:off x="0" y="0"/>
            <a:ext cx="12192000" cy="400110"/>
          </a:xfrm>
          <a:prstGeom prst="rect">
            <a:avLst/>
          </a:prstGeom>
          <a:solidFill>
            <a:schemeClr val="accent1">
              <a:lumMod val="50000"/>
            </a:schemeClr>
          </a:solidFill>
        </p:spPr>
        <p:txBody>
          <a:bodyPr wrap="square" rtlCol="0">
            <a:spAutoFit/>
          </a:bodyPr>
          <a:lstStyle/>
          <a:p>
            <a:pPr algn="ctr"/>
            <a:r>
              <a:rPr lang="ro-RO" sz="2000" dirty="0">
                <a:solidFill>
                  <a:schemeClr val="bg1">
                    <a:lumMod val="95000"/>
                  </a:schemeClr>
                </a:solidFill>
              </a:rPr>
              <a:t>Rezultate (fundamentare metodologică și științifică)</a:t>
            </a:r>
          </a:p>
        </p:txBody>
      </p:sp>
      <p:pic>
        <p:nvPicPr>
          <p:cNvPr id="6" name="Picture 5" descr="http://portal.meteoromania.ro/portal/avizier/Antete-2020/ANTETE%20ANM_10%20feb%202020/JPG/sigla%20ANM_%2010%20feb%20202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1"/>
            <a:ext cx="406399" cy="4063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324754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989</TotalTime>
  <Words>5770</Words>
  <Application>Microsoft Office PowerPoint</Application>
  <PresentationFormat>Widescreen</PresentationFormat>
  <Paragraphs>1232</Paragraphs>
  <Slides>30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30</vt:i4>
      </vt:variant>
    </vt:vector>
  </HeadingPairs>
  <TitlesOfParts>
    <vt:vector size="36" baseType="lpstr">
      <vt:lpstr>Arial</vt:lpstr>
      <vt:lpstr>Calibri</vt:lpstr>
      <vt:lpstr>Calibri Light</vt:lpstr>
      <vt:lpstr>Cambria Math</vt:lpstr>
      <vt:lpstr>Times New Roman</vt:lpstr>
      <vt:lpstr>Office Theme</vt:lpstr>
      <vt:lpstr>Ro-Adapt: Revizuirea Strategiei naționale privind schimbările climatice și elaborarea Planului național de acțiune pentru implementarea acesteia (2021-2030) –  Fundamentarea metodologică și științifică</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Elena Mateescu, Sorin Cheval - Ro-Adapt: Revizuirea Strategiei naționale privind schimbările climatice și elaborarea Planului național de acțiune pentru implementarea acesteia (2021-2030) – Fundamentarea metodologică și științifică</dc:title>
  <dc:creator>Cheval Sorin</dc:creator>
  <cp:lastModifiedBy>Cheval Sorin</cp:lastModifiedBy>
  <cp:revision>38</cp:revision>
  <dcterms:created xsi:type="dcterms:W3CDTF">2021-11-03T11:31:04Z</dcterms:created>
  <dcterms:modified xsi:type="dcterms:W3CDTF">2021-11-25T07:20:57Z</dcterms:modified>
</cp:coreProperties>
</file>