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37"/>
  </p:notesMasterIdLst>
  <p:handoutMasterIdLst>
    <p:handoutMasterId r:id="rId38"/>
  </p:handoutMasterIdLst>
  <p:sldIdLst>
    <p:sldId id="514" r:id="rId2"/>
    <p:sldId id="580" r:id="rId3"/>
    <p:sldId id="581" r:id="rId4"/>
    <p:sldId id="583" r:id="rId5"/>
    <p:sldId id="582" r:id="rId6"/>
    <p:sldId id="584" r:id="rId7"/>
    <p:sldId id="585" r:id="rId8"/>
    <p:sldId id="597" r:id="rId9"/>
    <p:sldId id="587" r:id="rId10"/>
    <p:sldId id="58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8" r:id="rId19"/>
    <p:sldId id="616" r:id="rId20"/>
    <p:sldId id="600" r:id="rId21"/>
    <p:sldId id="601" r:id="rId22"/>
    <p:sldId id="602" r:id="rId23"/>
    <p:sldId id="603" r:id="rId24"/>
    <p:sldId id="604" r:id="rId25"/>
    <p:sldId id="60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615" r:id="rId36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000066"/>
    <a:srgbClr val="CC0000"/>
    <a:srgbClr val="FF9900"/>
    <a:srgbClr val="CC3300"/>
    <a:srgbClr val="FF33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7963" autoAdjust="0"/>
  </p:normalViewPr>
  <p:slideViewPr>
    <p:cSldViewPr>
      <p:cViewPr>
        <p:scale>
          <a:sx n="90" d="100"/>
          <a:sy n="90" d="100"/>
        </p:scale>
        <p:origin x="-216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2478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66" y="-84"/>
      </p:cViewPr>
      <p:guideLst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Latn-R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Sheet1!$F$7</c:f>
              <c:strCache>
                <c:ptCount val="1"/>
                <c:pt idx="0">
                  <c:v>emisije sumpor dioksida, t/god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888888888888889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444444444444445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Sheet1!$E$9:$E$10</c:f>
              <c:strCache>
                <c:ptCount val="2"/>
                <c:pt idx="0">
                  <c:v>postojeće</c:v>
                </c:pt>
                <c:pt idx="1">
                  <c:v>buduće</c:v>
                </c:pt>
              </c:strCache>
            </c:strRef>
          </c:cat>
          <c:val>
            <c:numRef>
              <c:f>Sheet1!$F$9:$F$10</c:f>
              <c:numCache>
                <c:formatCode>General</c:formatCode>
                <c:ptCount val="2"/>
                <c:pt idx="0">
                  <c:v>106760</c:v>
                </c:pt>
                <c:pt idx="1">
                  <c:v>4600</c:v>
                </c:pt>
              </c:numCache>
            </c:numRef>
          </c:val>
        </c:ser>
        <c:ser>
          <c:idx val="1"/>
          <c:order val="1"/>
          <c:tx>
            <c:strRef>
              <c:f>Sheet1!$G$7</c:f>
              <c:strCache>
                <c:ptCount val="1"/>
                <c:pt idx="0">
                  <c:v>prekogranicni transport sumpora, t/god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110892388451395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666666666666768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Sheet1!$G$9:$G$10</c:f>
              <c:numCache>
                <c:formatCode>General</c:formatCode>
                <c:ptCount val="2"/>
                <c:pt idx="0">
                  <c:v>4770</c:v>
                </c:pt>
                <c:pt idx="1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4993920"/>
        <c:axId val="45003904"/>
        <c:axId val="0"/>
      </c:bar3DChart>
      <c:catAx>
        <c:axId val="4499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sr-Latn-RS"/>
          </a:p>
        </c:txPr>
        <c:crossAx val="45003904"/>
        <c:crosses val="autoZero"/>
        <c:auto val="1"/>
        <c:lblAlgn val="ctr"/>
        <c:lblOffset val="100"/>
        <c:noMultiLvlLbl val="0"/>
      </c:catAx>
      <c:valAx>
        <c:axId val="45003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sr-Latn-RS"/>
          </a:p>
        </c:txPr>
        <c:crossAx val="44993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b="1">
          <a:solidFill>
            <a:srgbClr val="FFFF99"/>
          </a:solidFill>
        </a:defRPr>
      </a:pPr>
      <a:endParaRPr lang="sr-Latn-R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Latn-R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Sheet1!$F$29</c:f>
              <c:strCache>
                <c:ptCount val="1"/>
                <c:pt idx="0">
                  <c:v>emisije azotnih oksida, t/god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333333333333333E-2"/>
                  <c:y val="-4.166666666666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6111111111111108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FFFF99"/>
                    </a:solidFill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Sheet1!$E$31:$E$32</c:f>
              <c:strCache>
                <c:ptCount val="2"/>
                <c:pt idx="0">
                  <c:v>postojeće</c:v>
                </c:pt>
                <c:pt idx="1">
                  <c:v>buduće</c:v>
                </c:pt>
              </c:strCache>
            </c:strRef>
          </c:cat>
          <c:val>
            <c:numRef>
              <c:f>Sheet1!$F$31:$G$31</c:f>
              <c:numCache>
                <c:formatCode>General</c:formatCode>
                <c:ptCount val="2"/>
                <c:pt idx="0">
                  <c:v>7170</c:v>
                </c:pt>
                <c:pt idx="1">
                  <c:v>5210</c:v>
                </c:pt>
              </c:numCache>
            </c:numRef>
          </c:val>
        </c:ser>
        <c:ser>
          <c:idx val="1"/>
          <c:order val="1"/>
          <c:tx>
            <c:strRef>
              <c:f>Sheet1!$G$29</c:f>
              <c:strCache>
                <c:ptCount val="1"/>
                <c:pt idx="0">
                  <c:v>prekogranicni transport azota, t/god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888888888888889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5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FFFF99"/>
                    </a:solidFill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Sheet1!$E$31:$E$32</c:f>
              <c:strCache>
                <c:ptCount val="2"/>
                <c:pt idx="0">
                  <c:v>postojeće</c:v>
                </c:pt>
                <c:pt idx="1">
                  <c:v>buduće</c:v>
                </c:pt>
              </c:strCache>
            </c:strRef>
          </c:cat>
          <c:val>
            <c:numRef>
              <c:f>Sheet1!$F$32:$G$32</c:f>
              <c:numCache>
                <c:formatCode>General</c:formatCode>
                <c:ptCount val="2"/>
                <c:pt idx="0">
                  <c:v>188</c:v>
                </c:pt>
                <c:pt idx="1">
                  <c:v>135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5259008"/>
        <c:axId val="45260800"/>
        <c:axId val="0"/>
      </c:bar3DChart>
      <c:catAx>
        <c:axId val="45259008"/>
        <c:scaling>
          <c:orientation val="minMax"/>
        </c:scaling>
        <c:delete val="1"/>
        <c:axPos val="b"/>
        <c:majorTickMark val="out"/>
        <c:minorTickMark val="none"/>
        <c:tickLblPos val="nextTo"/>
        <c:crossAx val="45260800"/>
        <c:crosses val="autoZero"/>
        <c:auto val="1"/>
        <c:lblAlgn val="ctr"/>
        <c:lblOffset val="100"/>
        <c:noMultiLvlLbl val="0"/>
      </c:catAx>
      <c:valAx>
        <c:axId val="45260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FFFF99"/>
                </a:solidFill>
              </a:defRPr>
            </a:pPr>
            <a:endParaRPr lang="sr-Latn-RS"/>
          </a:p>
        </c:txPr>
        <c:crossAx val="45259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C478C38-3973-4852-9C2A-97F6D6F3FC3A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3EE8131-30B9-42E2-9D10-5765215625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016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6E0C06BA-AC33-4A31-AF51-9198F3CB5649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1E601DF-483E-4455-ABC5-036883C4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698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R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832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302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095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586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472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66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53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7153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0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371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137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77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00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40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840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586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24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152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69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40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sr-Latn-RS" sz="1200" kern="1200" dirty="0">
              <a:solidFill>
                <a:schemeClr val="tx1"/>
              </a:solidFill>
              <a:effectLst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510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88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dirty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BF27306-5F93-4F1F-8906-CC04556A5B46}" type="slidenum">
              <a:rPr lang="en-US" altLang="en-US" smtClean="0">
                <a:solidFill>
                  <a:prstClr val="black"/>
                </a:solidFill>
              </a:rPr>
              <a:pPr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925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43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58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183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35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26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734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70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52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404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E601DF-483E-4455-ABC5-036883C45EB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282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B3C3-A0DB-4C64-8D17-D0166F3D587B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E503B-DDD0-4D75-A879-47C295EE4A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10165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6DA7-F057-48C8-A672-DBA69B1FC08A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0412-3A72-429C-B888-84B42CFD7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587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4A6BC-9A82-4CF0-95D5-97F39B8B6BBA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A1EFB-E995-40A0-8BAD-0778602C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53037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6586-00E3-4E41-BA92-9073E18A66C8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3F0DA-D7BA-4544-B83C-3002EE55B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40561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8B16-8460-4683-A7CD-2CB2CAE99175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0B75E-E86B-4A5B-83A1-5978D9F4D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884126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B112C-8A2E-4E93-BD95-7B17EEEDF39A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EDBD-FA91-4B03-9EB6-B5AFCA44F4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1374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45E1A-F160-4A2B-B93F-3091DF7F678E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002-A351-48E7-9647-0E50E1D613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550826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AFDB8-46F9-4784-8DA6-ED8D3717993B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A847-08B9-439D-99B5-681838DE1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732172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DFDA9-994E-49F1-9A9F-E5B8E66D4405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79536-DF52-4298-A8A7-97297026E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23799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65C6E-BCF3-4423-ACB0-949E4A391560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9939B-E8A5-406F-A831-19BB66A2D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194899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6C43D-5492-4B19-9C05-F9F734AF41DE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CDA5-431D-437D-8945-9B395F628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553914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BF889DB-B047-4668-9AF0-17D053CC5C6E}" type="datetimeFigureOut">
              <a:rPr lang="en-US"/>
              <a:pPr>
                <a:defRPr/>
              </a:pPr>
              <a:t>9/5/2017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DD3678FE-6B29-42AF-94F1-90333C069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7" descr="MFB gr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3246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2971800" y="6324600"/>
            <a:ext cx="1981200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sr-Cyrl-CS" altLang="en-US" sz="1200" b="1">
                <a:solidFill>
                  <a:schemeClr val="bg1"/>
                </a:solidFill>
                <a:latin typeface="Arial Narrow" panose="020B0606020202030204" pitchFamily="34" charset="0"/>
              </a:rPr>
              <a:t>УНИВЕРЗИТЕТ У БЕОГРАДУ</a:t>
            </a:r>
          </a:p>
          <a:p>
            <a:pPr eaLnBrk="1" hangingPunct="1">
              <a:defRPr/>
            </a:pPr>
            <a:r>
              <a:rPr lang="sr-Cyrl-CS" altLang="en-US" sz="1200" b="1">
                <a:solidFill>
                  <a:schemeClr val="bg1"/>
                </a:solidFill>
                <a:latin typeface="Arial Narrow" panose="020B0606020202030204" pitchFamily="34" charset="0"/>
              </a:rPr>
              <a:t>МАШИНСКИ ФАКУЛТЕТ</a:t>
            </a:r>
            <a:endParaRPr lang="en-US" altLang="en-US" sz="1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33" name="Picture 1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324600"/>
            <a:ext cx="3159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Picture 13"/>
          <p:cNvSpPr>
            <a:spLocks noChangeAspect="1" noChangeArrowheads="1"/>
          </p:cNvSpPr>
          <p:nvPr userDrawn="1"/>
        </p:nvSpPr>
        <p:spPr bwMode="auto">
          <a:xfrm>
            <a:off x="5222875" y="6346825"/>
            <a:ext cx="1330325" cy="2825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r-Latn-RS" altLang="en-US"/>
          </a:p>
        </p:txBody>
      </p:sp>
      <p:pic>
        <p:nvPicPr>
          <p:cNvPr id="1035" name="Picture 9" descr="Institut za puteve smanjen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415088"/>
            <a:ext cx="15922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https://www.fhwa.dot.gov/pavement/images/fafig63.jpg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http://www.gramak.com/valjci/valjci3.jpg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257800"/>
            <a:ext cx="6553200" cy="533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sr-Latn-CS" sz="2800" b="1" cap="small" dirty="0" smtClean="0">
                <a:solidFill>
                  <a:srgbClr val="FCFC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AUGUST 2017.</a:t>
            </a:r>
            <a:endParaRPr lang="sr-Latn-CS" sz="2800" b="1" cap="small" dirty="0">
              <a:solidFill>
                <a:srgbClr val="FCFC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848600" cy="220979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PROIECT PENTRU CONSTRUIREA CELEI DE-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DOUA FAZE A CET KOSTOLAC </a:t>
            </a:r>
            <a:b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BLOCUL B3, 350 MW</a:t>
            </a:r>
            <a:b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EVALUAREA IMPACTULUI ASUPRA MEDIULUI</a:t>
            </a:r>
            <a:br>
              <a:rPr lang="sr-Latn-RS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762000"/>
            <a:ext cx="9220200" cy="2179638"/>
          </a:xfrm>
        </p:spPr>
        <p:txBody>
          <a:bodyPr/>
          <a:lstStyle/>
          <a:p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TRATAREA DEȘEURILOR GAZOASE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534400" cy="5867399"/>
          </a:xfrm>
        </p:spPr>
        <p:txBody>
          <a:bodyPr/>
          <a:lstStyle/>
          <a:p>
            <a:pPr marL="0" indent="0">
              <a:buNone/>
            </a:pPr>
            <a:r>
              <a:rPr lang="ro-RO" sz="2200" b="1" dirty="0">
                <a:solidFill>
                  <a:srgbClr val="FFFF99"/>
                </a:solidFill>
              </a:rPr>
              <a:t>TRATAREA GAZELOR </a:t>
            </a:r>
            <a:r>
              <a:rPr lang="ro-RO" sz="2200" b="1" dirty="0" smtClean="0">
                <a:solidFill>
                  <a:srgbClr val="FFFF99"/>
                </a:solidFill>
              </a:rPr>
              <a:t>ARSE: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000" dirty="0">
                <a:solidFill>
                  <a:srgbClr val="92D050"/>
                </a:solidFill>
              </a:rPr>
              <a:t>REDUCEREA EMISIILOR DE </a:t>
            </a:r>
            <a:r>
              <a:rPr lang="ro-RO" sz="2000" b="1" dirty="0">
                <a:solidFill>
                  <a:srgbClr val="FFFF99"/>
                </a:solidFill>
              </a:rPr>
              <a:t>NOx</a:t>
            </a:r>
            <a:r>
              <a:rPr lang="ro-RO" sz="2000" dirty="0">
                <a:solidFill>
                  <a:srgbClr val="92D050"/>
                </a:solidFill>
              </a:rPr>
              <a:t> PRIN </a:t>
            </a:r>
            <a:r>
              <a:rPr lang="ro-RO" sz="2000" dirty="0" smtClean="0">
                <a:solidFill>
                  <a:srgbClr val="92D050"/>
                </a:solidFill>
              </a:rPr>
              <a:t>APLICAREA MASURILOR PRIMARE IN VEDERA OPTIMIZARII </a:t>
            </a:r>
            <a:r>
              <a:rPr lang="ro-RO" sz="2000" dirty="0">
                <a:solidFill>
                  <a:srgbClr val="92D050"/>
                </a:solidFill>
              </a:rPr>
              <a:t>PROCESULUI DE </a:t>
            </a:r>
            <a:r>
              <a:rPr lang="ro-RO" sz="2000" dirty="0" smtClean="0">
                <a:solidFill>
                  <a:srgbClr val="92D050"/>
                </a:solidFill>
              </a:rPr>
              <a:t>ARDERE, </a:t>
            </a:r>
            <a:r>
              <a:rPr lang="ro-RO" sz="2000" dirty="0">
                <a:solidFill>
                  <a:srgbClr val="92D050"/>
                </a:solidFill>
              </a:rPr>
              <a:t>CU </a:t>
            </a:r>
            <a:r>
              <a:rPr lang="ro-RO" sz="2000" dirty="0" smtClean="0">
                <a:solidFill>
                  <a:srgbClr val="92D050"/>
                </a:solidFill>
              </a:rPr>
              <a:t>POSIBILITATEA INSTALARII SECUNDARE (</a:t>
            </a:r>
            <a:r>
              <a:rPr lang="ro-RO" sz="2000" dirty="0">
                <a:solidFill>
                  <a:srgbClr val="92D050"/>
                </a:solidFill>
              </a:rPr>
              <a:t>SCR</a:t>
            </a:r>
            <a:r>
              <a:rPr lang="ro-RO" sz="2000" dirty="0" smtClean="0">
                <a:solidFill>
                  <a:srgbClr val="92D05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000" dirty="0">
                <a:solidFill>
                  <a:srgbClr val="92D050"/>
                </a:solidFill>
              </a:rPr>
              <a:t>REDUCEREA EMISIILOR </a:t>
            </a:r>
            <a:r>
              <a:rPr lang="ro-RO" sz="2000" dirty="0" smtClean="0">
                <a:solidFill>
                  <a:srgbClr val="92D050"/>
                </a:solidFill>
              </a:rPr>
              <a:t>DE </a:t>
            </a:r>
            <a:r>
              <a:rPr lang="ro-RO" sz="2000" b="1" dirty="0">
                <a:solidFill>
                  <a:srgbClr val="FFFF99"/>
                </a:solidFill>
              </a:rPr>
              <a:t>CO</a:t>
            </a:r>
            <a:r>
              <a:rPr lang="ro-RO" sz="2000" dirty="0" smtClean="0">
                <a:solidFill>
                  <a:srgbClr val="92D050"/>
                </a:solidFill>
              </a:rPr>
              <a:t> PRIN APLICAREA MASURILOR </a:t>
            </a:r>
            <a:r>
              <a:rPr lang="ro-RO" sz="2000" dirty="0">
                <a:solidFill>
                  <a:srgbClr val="92D050"/>
                </a:solidFill>
              </a:rPr>
              <a:t>PENTRU OPTIMIZAREA PROCESULUI DE </a:t>
            </a:r>
            <a:r>
              <a:rPr lang="ro-RO" sz="2000" dirty="0" smtClean="0">
                <a:solidFill>
                  <a:srgbClr val="92D050"/>
                </a:solidFill>
              </a:rPr>
              <a:t>ARDERE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000" dirty="0" smtClean="0">
                <a:solidFill>
                  <a:srgbClr val="92D050"/>
                </a:solidFill>
              </a:rPr>
              <a:t>REDUCEREA EMISIILOR DE </a:t>
            </a:r>
            <a:r>
              <a:rPr lang="ro-RO" sz="2000" b="1" dirty="0">
                <a:solidFill>
                  <a:srgbClr val="FFFF99"/>
                </a:solidFill>
              </a:rPr>
              <a:t>SO</a:t>
            </a:r>
            <a:r>
              <a:rPr lang="ro-RO" sz="2000" b="1" baseline="-25000" dirty="0">
                <a:solidFill>
                  <a:srgbClr val="FFFF99"/>
                </a:solidFill>
              </a:rPr>
              <a:t>2</a:t>
            </a:r>
            <a:r>
              <a:rPr lang="ro-RO" sz="2000" b="1" dirty="0">
                <a:solidFill>
                  <a:srgbClr val="FFFF99"/>
                </a:solidFill>
              </a:rPr>
              <a:t>, HCL ȘI HF </a:t>
            </a:r>
            <a:r>
              <a:rPr lang="ro-RO" sz="2000" dirty="0" smtClean="0">
                <a:solidFill>
                  <a:srgbClr val="92D050"/>
                </a:solidFill>
              </a:rPr>
              <a:t>IN INSTALATIA DE DESULFURARE, FOLOSIND UN PROCES DE CALCAR / GIPS UMED 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000" dirty="0" smtClean="0">
                <a:solidFill>
                  <a:srgbClr val="92D050"/>
                </a:solidFill>
              </a:rPr>
              <a:t>REDUCEREA EMISIILOR </a:t>
            </a:r>
            <a:r>
              <a:rPr lang="ro-RO" sz="2000" b="1" dirty="0">
                <a:solidFill>
                  <a:srgbClr val="FFFF99"/>
                </a:solidFill>
              </a:rPr>
              <a:t>MATERII PULVERULENTE </a:t>
            </a:r>
            <a:r>
              <a:rPr lang="ro-RO" sz="2000" dirty="0" smtClean="0">
                <a:solidFill>
                  <a:srgbClr val="92D050"/>
                </a:solidFill>
              </a:rPr>
              <a:t>INTR-UN ELECTROFILTRU USCAT, STATIA DE DESULFURARE SI ELECTROFILTRE UMEDE </a:t>
            </a:r>
          </a:p>
          <a:p>
            <a:pPr marL="457200" indent="-457200">
              <a:buFont typeface="+mj-lt"/>
              <a:buAutoNum type="arabicPeriod"/>
            </a:pPr>
            <a:r>
              <a:rPr lang="ro-RO" sz="2000" dirty="0" smtClean="0">
                <a:solidFill>
                  <a:srgbClr val="92D050"/>
                </a:solidFill>
              </a:rPr>
              <a:t>REDUCEREA </a:t>
            </a:r>
            <a:r>
              <a:rPr lang="ro-RO" sz="2000" dirty="0">
                <a:solidFill>
                  <a:srgbClr val="92D050"/>
                </a:solidFill>
              </a:rPr>
              <a:t>EMISIILOR </a:t>
            </a:r>
            <a:r>
              <a:rPr lang="ro-RO" sz="2000" dirty="0" smtClean="0">
                <a:solidFill>
                  <a:srgbClr val="92D050"/>
                </a:solidFill>
              </a:rPr>
              <a:t>DE </a:t>
            </a:r>
            <a:r>
              <a:rPr lang="ro-RO" sz="2000" b="1" dirty="0">
                <a:solidFill>
                  <a:srgbClr val="FFFF99"/>
                </a:solidFill>
              </a:rPr>
              <a:t>METALE GRELE </a:t>
            </a:r>
            <a:r>
              <a:rPr lang="ro-RO" sz="2000" dirty="0" smtClean="0">
                <a:solidFill>
                  <a:srgbClr val="92D050"/>
                </a:solidFill>
              </a:rPr>
              <a:t>PRIN APLICAREA UNOR MASURI DE REDUCERE A EMISIILOR MATERII PULVERULENTE, </a:t>
            </a:r>
            <a:r>
              <a:rPr lang="ro-RO" sz="2000" dirty="0">
                <a:solidFill>
                  <a:srgbClr val="92D050"/>
                </a:solidFill>
              </a:rPr>
              <a:t>CU POSIBILITATEA </a:t>
            </a:r>
            <a:r>
              <a:rPr lang="ro-RO" sz="2000" dirty="0" smtClean="0">
                <a:solidFill>
                  <a:srgbClr val="92D050"/>
                </a:solidFill>
              </a:rPr>
              <a:t>DE ADAUGARE A ADITIVILOR LA APSORBANT PENTRU LEGARE SUPLIMENTARA COMPUSI AI MERCURULUI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ro-RO" sz="2200" b="1" dirty="0" smtClean="0">
                <a:solidFill>
                  <a:srgbClr val="FFFF99"/>
                </a:solidFill>
              </a:rPr>
              <a:t>TRATAREA 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ro-RO" sz="2200" b="1" dirty="0" smtClean="0">
                <a:solidFill>
                  <a:srgbClr val="FFFF99"/>
                </a:solidFill>
              </a:rPr>
              <a:t>AERULUI</a:t>
            </a:r>
            <a:r>
              <a:rPr lang="en-US" sz="2200" b="1" dirty="0" smtClean="0">
                <a:solidFill>
                  <a:srgbClr val="FFFF99"/>
                </a:solidFill>
              </a:rPr>
              <a:t> </a:t>
            </a:r>
            <a:r>
              <a:rPr lang="ro-RO" sz="2200" b="1" dirty="0" smtClean="0">
                <a:solidFill>
                  <a:srgbClr val="FFFF99"/>
                </a:solidFill>
              </a:rPr>
              <a:t> PRAFUIT</a:t>
            </a:r>
            <a:r>
              <a:rPr lang="ro-RO" sz="2000" dirty="0" smtClean="0">
                <a:solidFill>
                  <a:srgbClr val="FFFF99"/>
                </a:solidFill>
              </a:rPr>
              <a:t>: </a:t>
            </a:r>
            <a:r>
              <a:rPr lang="ro-RO" sz="2400" cap="small" dirty="0" smtClean="0">
                <a:solidFill>
                  <a:srgbClr val="92D050"/>
                </a:solidFill>
              </a:rPr>
              <a:t>reducerea emisiilor de materii de praf in instalatiile pentru desprafuirea care se instala in sistemele de carbune </a:t>
            </a:r>
            <a:r>
              <a:rPr lang="ro-RO" sz="2400" cap="small" dirty="0">
                <a:solidFill>
                  <a:srgbClr val="92D050"/>
                </a:solidFill>
              </a:rPr>
              <a:t>s</a:t>
            </a:r>
            <a:r>
              <a:rPr lang="ro-RO" sz="2400" cap="small" dirty="0" smtClean="0">
                <a:solidFill>
                  <a:srgbClr val="92D050"/>
                </a:solidFill>
              </a:rPr>
              <a:t>i calcar   </a:t>
            </a:r>
          </a:p>
        </p:txBody>
      </p:sp>
    </p:spTree>
    <p:extLst>
      <p:ext uri="{BB962C8B-B14F-4D97-AF65-F5344CB8AC3E}">
        <p14:creationId xmlns:p14="http://schemas.microsoft.com/office/powerpoint/2010/main" val="3072390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CARACTERISTICILE GAZELOR DE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ARSE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 BLOCUL B3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783655"/>
              </p:ext>
            </p:extLst>
          </p:nvPr>
        </p:nvGraphicFramePr>
        <p:xfrm>
          <a:off x="304800" y="914400"/>
          <a:ext cx="8610600" cy="500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951"/>
                <a:gridCol w="1086022"/>
                <a:gridCol w="1421027"/>
                <a:gridCol w="1371600"/>
              </a:tblGrid>
              <a:tr h="609600">
                <a:tc>
                  <a:txBody>
                    <a:bodyPr/>
                    <a:lstStyle/>
                    <a:p>
                      <a:r>
                        <a:rPr lang="sr-Latn-RS" sz="2200" cap="small" baseline="0" dirty="0" smtClean="0">
                          <a:solidFill>
                            <a:srgbClr val="FFFF99"/>
                          </a:solidFill>
                        </a:rPr>
                        <a:t>                            Parametru </a:t>
                      </a:r>
                      <a:endParaRPr lang="sr-Latn-RS" sz="22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200" b="1" cap="small" baseline="0" dirty="0" smtClean="0">
                          <a:solidFill>
                            <a:srgbClr val="FFFF99"/>
                          </a:solidFill>
                        </a:rPr>
                        <a:t> Unitate </a:t>
                      </a:r>
                      <a:endParaRPr lang="sr-Latn-RS" sz="2200" b="1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sr-Latn-RS" sz="2200" cap="small" baseline="0" dirty="0" smtClean="0">
                          <a:solidFill>
                            <a:srgbClr val="FFFF99"/>
                          </a:solidFill>
                        </a:rPr>
                        <a:t>Inainte de tratament</a:t>
                      </a:r>
                      <a:endParaRPr lang="sr-Latn-RS" sz="22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</a:pPr>
                      <a:r>
                        <a:rPr lang="sr-Latn-RS" sz="2200" cap="small" baseline="0" dirty="0" smtClean="0">
                          <a:solidFill>
                            <a:srgbClr val="FFFF99"/>
                          </a:solidFill>
                        </a:rPr>
                        <a:t>Dupa tratament</a:t>
                      </a:r>
                      <a:endParaRPr lang="sr-Latn-RS" sz="22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Temperatura gazelor arse</a:t>
                      </a:r>
                      <a:endParaRPr lang="sr-Latn-RS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  <a:sym typeface="Symbol" pitchFamily="18" charset="2"/>
                        </a:rPr>
                        <a:t>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168</a:t>
                      </a: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Flux de gaze arse (real)</a:t>
                      </a:r>
                      <a:endParaRPr lang="sr-Latn-RS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/h</a:t>
                      </a: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MT"/>
                        </a:rPr>
                        <a:t>2.510.914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2.245.600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Umiditatea in gazele de ardere</a:t>
                      </a:r>
                      <a:endParaRPr lang="sr-Latn-RS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20,5</a:t>
                      </a: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27,7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Concentrația substanțelor pulverulente în gazele de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ardere (uscat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, 0 ° C, 1013 mbar, 6% </a:t>
                      </a:r>
                      <a:r>
                        <a:rPr kumimoji="0" lang="en-US" sz="18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)</a:t>
                      </a:r>
                      <a:endParaRPr lang="sr-Latn-RS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mg/m</a:t>
                      </a:r>
                      <a:r>
                        <a:rPr kumimoji="0" lang="pl-PL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60.000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dirty="0" smtClean="0">
                          <a:solidFill>
                            <a:srgbClr val="FFFF99"/>
                          </a:solidFill>
                        </a:rPr>
                        <a:t>Concentratia de </a:t>
                      </a:r>
                      <a:r>
                        <a:rPr kumimoji="0" lang="es-ES" sz="18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SO</a:t>
                      </a:r>
                      <a:r>
                        <a:rPr kumimoji="0" lang="es-ES" sz="18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o-RO" cap="small" dirty="0" smtClean="0">
                          <a:solidFill>
                            <a:srgbClr val="FFFF99"/>
                          </a:solidFill>
                        </a:rPr>
                        <a:t> in gazele de ardere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/>
                      </a:r>
                      <a:br>
                        <a:rPr lang="ro-RO" dirty="0" smtClean="0">
                          <a:solidFill>
                            <a:srgbClr val="FFFF99"/>
                          </a:solidFill>
                        </a:rPr>
                      </a:br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(Uscat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, 0 ° C, 1013 mbar, 6% </a:t>
                      </a:r>
                      <a:r>
                        <a:rPr kumimoji="0" lang="en-US" sz="18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)</a:t>
                      </a:r>
                      <a:endParaRPr lang="sr-Latn-RS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mg/m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6.700</a:t>
                      </a: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Concentrația de NOx în gazele de ardere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/>
                      </a:r>
                      <a:br>
                        <a:rPr lang="ro-RO" dirty="0" smtClean="0">
                          <a:solidFill>
                            <a:srgbClr val="FFFF99"/>
                          </a:solidFill>
                        </a:rPr>
                      </a:b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(</a:t>
                      </a:r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Uscat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, 0 ° C, 1013 mbar, 6% </a:t>
                      </a:r>
                      <a:r>
                        <a:rPr kumimoji="0" lang="en-US" sz="18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)</a:t>
                      </a:r>
                      <a:endParaRPr lang="sr-Latn-RS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mg/m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Concentratia de clorura in gazele de ardere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/>
                      </a:r>
                      <a:br>
                        <a:rPr lang="ro-RO" dirty="0" smtClean="0">
                          <a:solidFill>
                            <a:srgbClr val="FFFF99"/>
                          </a:solidFill>
                        </a:rPr>
                      </a:b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(</a:t>
                      </a:r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Uscat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, 0 ° C, 1013 mbar, 6% </a:t>
                      </a:r>
                      <a:r>
                        <a:rPr kumimoji="0" lang="en-US" sz="18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) </a:t>
                      </a:r>
                      <a:endParaRPr lang="sr-Latn-RS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mg/m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Concentratia de fluor in gazele de ardere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/>
                      </a:r>
                      <a:br>
                        <a:rPr lang="ro-RO" dirty="0" smtClean="0">
                          <a:solidFill>
                            <a:srgbClr val="FFFF99"/>
                          </a:solidFill>
                        </a:rPr>
                      </a:b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(</a:t>
                      </a:r>
                      <a:r>
                        <a:rPr lang="ro-RO" cap="small" baseline="0" dirty="0" smtClean="0">
                          <a:solidFill>
                            <a:srgbClr val="FFFF99"/>
                          </a:solidFill>
                        </a:rPr>
                        <a:t>Uscat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, 0 ° C, 1013 mbar, 6% </a:t>
                      </a:r>
                      <a:r>
                        <a:rPr kumimoji="0" lang="en-US" sz="18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o-RO" dirty="0" smtClean="0">
                          <a:solidFill>
                            <a:srgbClr val="FFFF99"/>
                          </a:solidFill>
                        </a:rPr>
                        <a:t>) </a:t>
                      </a:r>
                      <a:endParaRPr lang="sr-Latn-RS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mg/m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35560" marR="35560" marT="17782" marB="17782" anchor="ctr" horzOverflow="overflow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51955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153400" cy="1905000"/>
          </a:xfrm>
        </p:spPr>
        <p:txBody>
          <a:bodyPr/>
          <a:lstStyle/>
          <a:p>
            <a:r>
              <a:rPr lang="sr-Latn-R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EMISIILE IN AER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364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o-RO" sz="2400" b="1" dirty="0">
                <a:solidFill>
                  <a:srgbClr val="FFFF00"/>
                </a:solidFill>
              </a:rPr>
              <a:t>EMISIUNI PRIN GAZELE DE </a:t>
            </a:r>
            <a:r>
              <a:rPr lang="ro-RO" sz="2400" b="1" dirty="0" smtClean="0">
                <a:solidFill>
                  <a:srgbClr val="FFFF00"/>
                </a:solidFill>
              </a:rPr>
              <a:t>ARS: </a:t>
            </a:r>
            <a:r>
              <a:rPr lang="ro-RO" sz="2000" b="1" dirty="0" smtClean="0">
                <a:solidFill>
                  <a:srgbClr val="FFFF00"/>
                </a:solidFill>
              </a:rPr>
              <a:t>HORNUL UMED</a:t>
            </a:r>
          </a:p>
          <a:p>
            <a:pPr marL="0" indent="0">
              <a:buNone/>
            </a:pPr>
            <a:endParaRPr lang="sr-Latn-RS" sz="1800" dirty="0">
              <a:solidFill>
                <a:srgbClr val="FFFF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689907"/>
              </p:ext>
            </p:extLst>
          </p:nvPr>
        </p:nvGraphicFramePr>
        <p:xfrm>
          <a:off x="533400" y="2743200"/>
          <a:ext cx="7543800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2209800"/>
                <a:gridCol w="2209800"/>
              </a:tblGrid>
              <a:tr h="2946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</a:rPr>
                        <a:t>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</a:rPr>
                        <a:t>                POLUANT</a:t>
                      </a: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sr-Latn-RS" b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</a:rPr>
                        <a:t>                                EMISIE</a:t>
                      </a:r>
                      <a:endParaRPr lang="sr-Latn-RS" b="0" dirty="0">
                        <a:solidFill>
                          <a:srgbClr val="FFFF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b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</a:rPr>
                        <a:t>           ORARA KG/H</a:t>
                      </a:r>
                      <a:endParaRPr lang="sr-Latn-RS" b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</a:rPr>
                        <a:t>ANUALA,</a:t>
                      </a:r>
                      <a:r>
                        <a:rPr lang="sr-Latn-RS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</a:rPr>
                        <a:t> T/AN</a:t>
                      </a:r>
                      <a:endParaRPr lang="sr-Latn-RS" b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dirty="0" smtClean="0">
                          <a:solidFill>
                            <a:srgbClr val="FFFF99"/>
                          </a:solidFill>
                          <a:latin typeface="+mn-lt"/>
                        </a:rPr>
                        <a:t>DIOXIDUL</a:t>
                      </a:r>
                      <a:r>
                        <a:rPr lang="ro-RO" baseline="0" dirty="0" smtClean="0">
                          <a:solidFill>
                            <a:srgbClr val="FFFF99"/>
                          </a:solidFill>
                          <a:latin typeface="+mn-lt"/>
                        </a:rPr>
                        <a:t> DE SULF</a:t>
                      </a:r>
                      <a:endParaRPr lang="sr-Latn-RS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1.320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OXIDUL DE AZOT</a:t>
                      </a:r>
                      <a:endParaRPr lang="sr-Latn-RS" i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1.762,5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MATERII DE PRAF</a:t>
                      </a:r>
                      <a:endParaRPr lang="sr-Latn-RS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37,5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CLORHIDRIC</a:t>
                      </a:r>
                      <a:endParaRPr lang="sr-Latn-RS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5,8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43,75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FLUORHIDRIC</a:t>
                      </a:r>
                      <a:endParaRPr lang="sr-Latn-RS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3,5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R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26,4</a:t>
                      </a:r>
                      <a:endParaRPr kumimoji="0" 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DIOXID DE CARBON</a:t>
                      </a:r>
                    </a:p>
                    <a:p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SPEC. EMISIE</a:t>
                      </a:r>
                      <a:r>
                        <a:rPr kumimoji="0" lang="sr-Latn-RS" sz="1800" b="0" i="0" u="none" strike="noStrike" cap="none" normalizeH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+mn-cs"/>
                        </a:rPr>
                        <a:t> </a:t>
                      </a:r>
                      <a:r>
                        <a:rPr kumimoji="0" lang="sr-Latn-C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CO</a:t>
                      </a:r>
                      <a:r>
                        <a:rPr kumimoji="0" lang="sr-Latn-CS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sr-Latn-RS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FF99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297.500</a:t>
                      </a:r>
                    </a:p>
                    <a:p>
                      <a:pPr marL="2381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0,85 </a:t>
                      </a:r>
                      <a:r>
                        <a:rPr kumimoji="0" lang="sr-Latn-C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kg/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sr-Latn-C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38125" lvl="0" algn="ctr" eaLnBrk="1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sr-Latn-CS" sz="1600" dirty="0" smtClean="0">
                          <a:solidFill>
                            <a:srgbClr val="FFFF99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2.231.250</a:t>
                      </a:r>
                      <a:endParaRPr lang="en-US" sz="1600" dirty="0" smtClean="0">
                        <a:solidFill>
                          <a:srgbClr val="FFFF99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238125" lvl="0" algn="ctr" eaLnBrk="1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sr-Latn-CS" sz="1600" dirty="0" smtClean="0">
                        <a:solidFill>
                          <a:srgbClr val="FFFF99"/>
                        </a:solidFill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9981" y="1113472"/>
            <a:ext cx="4421980" cy="147732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indent="0">
              <a:buNone/>
              <a:defRPr/>
            </a:pP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Caracteristicile emisiei din horn</a:t>
            </a:r>
          </a:p>
          <a:p>
            <a:pPr marL="0" indent="0">
              <a:buNone/>
              <a:defRPr/>
            </a:pP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Inaltimea hornului                      180 </a:t>
            </a:r>
            <a:r>
              <a:rPr lang="sr-Latn-CS" b="1" dirty="0" smtClean="0">
                <a:solidFill>
                  <a:srgbClr val="002060"/>
                </a:solidFill>
                <a:latin typeface="Arial" charset="0"/>
              </a:rPr>
              <a:t>m</a:t>
            </a:r>
          </a:p>
          <a:p>
            <a:pPr marL="0" indent="0">
              <a:buNone/>
              <a:defRPr/>
            </a:pP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Diametru la iesire                       6,6 </a:t>
            </a:r>
            <a:r>
              <a:rPr lang="sr-Latn-CS" b="1" dirty="0" smtClean="0">
                <a:solidFill>
                  <a:srgbClr val="002060"/>
                </a:solidFill>
                <a:latin typeface="Arial" charset="0"/>
              </a:rPr>
              <a:t>m</a:t>
            </a:r>
          </a:p>
          <a:p>
            <a:pPr marL="0" indent="0">
              <a:buNone/>
              <a:defRPr/>
            </a:pP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Temperatura gazului de ars      65 </a:t>
            </a:r>
            <a:r>
              <a:rPr lang="sr-Latn-CS" b="1" cap="small" dirty="0" smtClean="0">
                <a:solidFill>
                  <a:srgbClr val="002060"/>
                </a:solidFill>
                <a:latin typeface="Arial" charset="0"/>
                <a:sym typeface="Symbol"/>
              </a:rPr>
              <a:t></a:t>
            </a: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C </a:t>
            </a:r>
          </a:p>
          <a:p>
            <a:pPr marL="0" indent="0">
              <a:buNone/>
              <a:defRPr/>
            </a:pP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Viteza de iesire gazului de ars  16 </a:t>
            </a:r>
            <a:r>
              <a:rPr lang="sr-Latn-CS" b="1" dirty="0" smtClean="0">
                <a:solidFill>
                  <a:srgbClr val="002060"/>
                </a:solidFill>
                <a:latin typeface="Arial" charset="0"/>
              </a:rPr>
              <a:t>m/s</a:t>
            </a:r>
            <a:r>
              <a:rPr lang="sr-Latn-CS" b="1" cap="small" dirty="0" smtClean="0">
                <a:solidFill>
                  <a:srgbClr val="002060"/>
                </a:solidFill>
                <a:latin typeface="Arial" charset="0"/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946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ro-RO" sz="3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IMPACTUL ASUPRA CALITATII AERULUI</a:t>
            </a:r>
            <a:endParaRPr lang="sr-Latn-RS" sz="3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724400"/>
          </a:xfrm>
        </p:spPr>
        <p:txBody>
          <a:bodyPr/>
          <a:lstStyle/>
          <a:p>
            <a:pPr marL="0" indent="0">
              <a:buNone/>
            </a:pPr>
            <a:r>
              <a:rPr lang="ro-RO" sz="2400" cap="small" dirty="0">
                <a:solidFill>
                  <a:srgbClr val="FFFF99"/>
                </a:solidFill>
              </a:rPr>
              <a:t>Impactul </a:t>
            </a:r>
            <a:r>
              <a:rPr lang="ro-RO" sz="2400" u="sng" cap="small" dirty="0">
                <a:solidFill>
                  <a:srgbClr val="FFFF99"/>
                </a:solidFill>
              </a:rPr>
              <a:t>emisiilor de </a:t>
            </a:r>
            <a:r>
              <a:rPr lang="ro-RO" sz="2400" u="sng" cap="small" dirty="0" smtClean="0">
                <a:solidFill>
                  <a:srgbClr val="FFFF99"/>
                </a:solidFill>
              </a:rPr>
              <a:t>substante </a:t>
            </a:r>
            <a:r>
              <a:rPr lang="ro-RO" sz="2400" u="sng" cap="small" dirty="0">
                <a:solidFill>
                  <a:srgbClr val="FFFF99"/>
                </a:solidFill>
              </a:rPr>
              <a:t>nocive i</a:t>
            </a:r>
            <a:r>
              <a:rPr lang="ro-RO" sz="2400" u="sng" cap="small" dirty="0" smtClean="0">
                <a:solidFill>
                  <a:srgbClr val="FFFF99"/>
                </a:solidFill>
              </a:rPr>
              <a:t>n </a:t>
            </a:r>
            <a:r>
              <a:rPr lang="ro-RO" sz="2400" u="sng" cap="small" dirty="0">
                <a:solidFill>
                  <a:srgbClr val="FFFF99"/>
                </a:solidFill>
              </a:rPr>
              <a:t>aer</a:t>
            </a:r>
            <a:r>
              <a:rPr lang="ro-RO" sz="2400" cap="small" dirty="0">
                <a:solidFill>
                  <a:srgbClr val="FFFF99"/>
                </a:solidFill>
              </a:rPr>
              <a:t>: modelarea dispersiei </a:t>
            </a:r>
            <a:r>
              <a:rPr lang="ro-RO" sz="2400" cap="small" dirty="0" smtClean="0">
                <a:solidFill>
                  <a:srgbClr val="FFFF99"/>
                </a:solidFill>
              </a:rPr>
              <a:t>poluantilor </a:t>
            </a:r>
            <a:r>
              <a:rPr lang="ro-RO" sz="2400" cap="small" dirty="0">
                <a:solidFill>
                  <a:srgbClr val="FFFF99"/>
                </a:solidFill>
              </a:rPr>
              <a:t>din gazele de ardere </a:t>
            </a:r>
            <a:r>
              <a:rPr lang="ro-RO" sz="2400" cap="small" dirty="0" smtClean="0">
                <a:solidFill>
                  <a:srgbClr val="FFFF99"/>
                </a:solidFill>
              </a:rPr>
              <a:t>in </a:t>
            </a:r>
            <a:r>
              <a:rPr lang="ro-RO" sz="2400" cap="small" dirty="0">
                <a:solidFill>
                  <a:srgbClr val="FFFF99"/>
                </a:solidFill>
              </a:rPr>
              <a:t>zona de origine:</a:t>
            </a:r>
            <a:endParaRPr lang="sr-Latn-RS" sz="2400" cap="small" dirty="0">
              <a:solidFill>
                <a:srgbClr val="FFFF99"/>
              </a:solidFill>
            </a:endParaRPr>
          </a:p>
          <a:p>
            <a:pPr>
              <a:buNone/>
            </a:pPr>
            <a:r>
              <a:rPr lang="ro-RO" sz="2400" b="1" cap="small" dirty="0" smtClean="0">
                <a:solidFill>
                  <a:srgbClr val="FFFF00"/>
                </a:solidFill>
              </a:rPr>
              <a:t>DATE DE INTRARE PENTRU MODELARE</a:t>
            </a:r>
            <a:r>
              <a:rPr lang="en-US" sz="2400" b="1" cap="small" dirty="0">
                <a:solidFill>
                  <a:srgbClr val="FFFF00"/>
                </a:solidFill>
              </a:rPr>
              <a:t>:</a:t>
            </a:r>
            <a:endParaRPr lang="sr-Latn-RS" sz="2400" b="1" cap="small" dirty="0" smtClean="0">
              <a:solidFill>
                <a:srgbClr val="FFFF00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o-RO" sz="2400" b="1" cap="small" dirty="0" smtClean="0">
                <a:solidFill>
                  <a:srgbClr val="FFC000"/>
                </a:solidFill>
              </a:rPr>
              <a:t>Tipul sursei</a:t>
            </a:r>
            <a:r>
              <a:rPr lang="ro-RO" sz="2400" cap="small" dirty="0" smtClean="0">
                <a:solidFill>
                  <a:srgbClr val="FFC000"/>
                </a:solidFill>
              </a:rPr>
              <a:t>:</a:t>
            </a:r>
            <a:r>
              <a:rPr lang="ro-RO" sz="2400" cap="small" dirty="0" smtClean="0">
                <a:solidFill>
                  <a:srgbClr val="FFFF99"/>
                </a:solidFill>
              </a:rPr>
              <a:t> continuu, surse stationare de </a:t>
            </a:r>
            <a:r>
              <a:rPr lang="ro-RO" sz="2400" cap="small" dirty="0">
                <a:solidFill>
                  <a:srgbClr val="FFFF99"/>
                </a:solidFill>
              </a:rPr>
              <a:t>poluare</a:t>
            </a:r>
            <a:endParaRPr lang="sr-Latn-RS" sz="2400" cap="small" dirty="0">
              <a:solidFill>
                <a:srgbClr val="FFFF99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o-RO" sz="2400" b="1" cap="small" dirty="0">
                <a:solidFill>
                  <a:srgbClr val="FFC000"/>
                </a:solidFill>
              </a:rPr>
              <a:t>Zona de </a:t>
            </a:r>
            <a:r>
              <a:rPr lang="ro-RO" sz="2400" b="1" cap="small" dirty="0" smtClean="0">
                <a:solidFill>
                  <a:srgbClr val="FFC000"/>
                </a:solidFill>
              </a:rPr>
              <a:t>interes</a:t>
            </a:r>
            <a:r>
              <a:rPr lang="ro-RO" sz="2400" cap="small" dirty="0" smtClean="0">
                <a:solidFill>
                  <a:srgbClr val="FFC000"/>
                </a:solidFill>
              </a:rPr>
              <a:t>:</a:t>
            </a:r>
            <a:r>
              <a:rPr lang="ro-RO" sz="2400" cap="small" dirty="0" smtClean="0">
                <a:solidFill>
                  <a:srgbClr val="FFFF99"/>
                </a:solidFill>
              </a:rPr>
              <a:t> </a:t>
            </a:r>
            <a:r>
              <a:rPr lang="ro-RO" sz="2400" cap="small" dirty="0">
                <a:solidFill>
                  <a:srgbClr val="FFFF99"/>
                </a:solidFill>
              </a:rPr>
              <a:t>o raza de 50 </a:t>
            </a:r>
            <a:r>
              <a:rPr lang="ro-RO" sz="2400" dirty="0">
                <a:solidFill>
                  <a:srgbClr val="FFFF99"/>
                </a:solidFill>
              </a:rPr>
              <a:t>km</a:t>
            </a:r>
            <a:r>
              <a:rPr lang="ro-RO" sz="2400" cap="small" dirty="0">
                <a:solidFill>
                  <a:srgbClr val="FFFF99"/>
                </a:solidFill>
              </a:rPr>
              <a:t> </a:t>
            </a:r>
            <a:r>
              <a:rPr lang="ro-RO" sz="2400" cap="small" dirty="0" smtClean="0">
                <a:solidFill>
                  <a:srgbClr val="FFFF99"/>
                </a:solidFill>
              </a:rPr>
              <a:t>in </a:t>
            </a:r>
            <a:r>
              <a:rPr lang="ro-RO" sz="2400" cap="small" dirty="0">
                <a:solidFill>
                  <a:srgbClr val="FFFF99"/>
                </a:solidFill>
              </a:rPr>
              <a:t>jurul valorii de acest lucru, o </a:t>
            </a:r>
            <a:r>
              <a:rPr lang="ro-RO" sz="2400" cap="small" dirty="0" smtClean="0">
                <a:solidFill>
                  <a:srgbClr val="FFFF99"/>
                </a:solidFill>
              </a:rPr>
              <a:t>retea </a:t>
            </a:r>
            <a:r>
              <a:rPr lang="ro-RO" sz="2400" cap="small" dirty="0">
                <a:solidFill>
                  <a:srgbClr val="FFFF99"/>
                </a:solidFill>
              </a:rPr>
              <a:t>de receptori este </a:t>
            </a:r>
            <a:r>
              <a:rPr lang="ro-RO" sz="2400" cap="small" dirty="0" smtClean="0">
                <a:solidFill>
                  <a:srgbClr val="FFFF99"/>
                </a:solidFill>
              </a:rPr>
              <a:t>in pasi </a:t>
            </a:r>
            <a:r>
              <a:rPr lang="ro-RO" sz="2400" cap="small" dirty="0">
                <a:solidFill>
                  <a:srgbClr val="FFFF99"/>
                </a:solidFill>
              </a:rPr>
              <a:t>de 400 </a:t>
            </a:r>
            <a:r>
              <a:rPr lang="ro-RO" sz="2400" dirty="0">
                <a:solidFill>
                  <a:srgbClr val="FFFF99"/>
                </a:solidFill>
              </a:rPr>
              <a:t>m</a:t>
            </a:r>
            <a:endParaRPr lang="sr-Latn-RS" sz="2400" dirty="0">
              <a:solidFill>
                <a:srgbClr val="FFFF99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o-RO" sz="2400" b="1" cap="small" dirty="0">
                <a:solidFill>
                  <a:srgbClr val="FFC000"/>
                </a:solidFill>
              </a:rPr>
              <a:t>Parametrii de </a:t>
            </a:r>
            <a:r>
              <a:rPr lang="ro-RO" sz="2400" b="1" cap="small" dirty="0" smtClean="0">
                <a:solidFill>
                  <a:srgbClr val="FFC000"/>
                </a:solidFill>
              </a:rPr>
              <a:t>emisie</a:t>
            </a:r>
            <a:r>
              <a:rPr lang="ro-RO" sz="2400" cap="small" dirty="0" smtClean="0">
                <a:solidFill>
                  <a:srgbClr val="FFC000"/>
                </a:solidFill>
              </a:rPr>
              <a:t>:</a:t>
            </a:r>
            <a:r>
              <a:rPr lang="ro-RO" sz="2400" cap="small" dirty="0" smtClean="0">
                <a:solidFill>
                  <a:srgbClr val="FFFF99"/>
                </a:solidFill>
              </a:rPr>
              <a:t> </a:t>
            </a:r>
            <a:r>
              <a:rPr lang="ro-RO" sz="2400" cap="small" dirty="0">
                <a:solidFill>
                  <a:srgbClr val="FFFF99"/>
                </a:solidFill>
              </a:rPr>
              <a:t>dimensiunile hornului, caracteristicile emisiilor pentru gaze arse de la blocuri </a:t>
            </a:r>
            <a:r>
              <a:rPr lang="ro-RO" sz="2400" cap="small" dirty="0" smtClean="0">
                <a:solidFill>
                  <a:srgbClr val="FFFF99"/>
                </a:solidFill>
              </a:rPr>
              <a:t>C</a:t>
            </a:r>
            <a:r>
              <a:rPr lang="ro-RO" sz="2400" cap="small" dirty="0">
                <a:solidFill>
                  <a:srgbClr val="FFFF99"/>
                </a:solidFill>
              </a:rPr>
              <a:t>E</a:t>
            </a:r>
            <a:r>
              <a:rPr lang="ro-RO" sz="2400" cap="small" dirty="0" smtClean="0">
                <a:solidFill>
                  <a:srgbClr val="FFFF99"/>
                </a:solidFill>
              </a:rPr>
              <a:t>T Kostolac A si </a:t>
            </a:r>
            <a:r>
              <a:rPr lang="ro-RO" sz="2400" cap="small" dirty="0">
                <a:solidFill>
                  <a:srgbClr val="FFFF99"/>
                </a:solidFill>
              </a:rPr>
              <a:t>B</a:t>
            </a:r>
            <a:endParaRPr lang="sr-Latn-RS" sz="2400" cap="small" dirty="0">
              <a:solidFill>
                <a:srgbClr val="FFFF99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o-RO" sz="2400" b="1" cap="small" dirty="0">
                <a:solidFill>
                  <a:srgbClr val="FFC000"/>
                </a:solidFill>
              </a:rPr>
              <a:t>Parametrii </a:t>
            </a:r>
            <a:r>
              <a:rPr lang="ro-RO" sz="2400" b="1" cap="small" dirty="0" smtClean="0">
                <a:solidFill>
                  <a:srgbClr val="FFC000"/>
                </a:solidFill>
              </a:rPr>
              <a:t>meteorologici</a:t>
            </a:r>
            <a:r>
              <a:rPr lang="ro-RO" sz="2400" cap="small" dirty="0" smtClean="0">
                <a:solidFill>
                  <a:srgbClr val="FFC000"/>
                </a:solidFill>
              </a:rPr>
              <a:t>:</a:t>
            </a:r>
            <a:r>
              <a:rPr lang="ro-RO" sz="2400" cap="small" dirty="0" smtClean="0"/>
              <a:t>: </a:t>
            </a:r>
            <a:r>
              <a:rPr lang="ro-RO" sz="2400" cap="small" dirty="0">
                <a:solidFill>
                  <a:srgbClr val="FFFF99"/>
                </a:solidFill>
              </a:rPr>
              <a:t>valorile orare ale parametrilor meteorologici </a:t>
            </a:r>
            <a:r>
              <a:rPr lang="ro-RO" sz="2400" cap="small" dirty="0" smtClean="0">
                <a:solidFill>
                  <a:srgbClr val="FFFF99"/>
                </a:solidFill>
              </a:rPr>
              <a:t>in </a:t>
            </a:r>
            <a:r>
              <a:rPr lang="ro-RO" sz="2400" cap="small" dirty="0">
                <a:solidFill>
                  <a:srgbClr val="FFFF99"/>
                </a:solidFill>
              </a:rPr>
              <a:t>perioada </a:t>
            </a:r>
            <a:r>
              <a:rPr lang="ro-RO" sz="2400" cap="small" dirty="0" smtClean="0">
                <a:solidFill>
                  <a:srgbClr val="FFFF99"/>
                </a:solidFill>
              </a:rPr>
              <a:t>2010-2014</a:t>
            </a:r>
            <a:r>
              <a:rPr lang="en-US" sz="2400" cap="small" dirty="0" smtClean="0">
                <a:solidFill>
                  <a:srgbClr val="FFFF99"/>
                </a:solidFill>
              </a:rPr>
              <a:t>. </a:t>
            </a:r>
            <a:r>
              <a:rPr lang="ro-RO" sz="2400" cap="small" dirty="0">
                <a:solidFill>
                  <a:srgbClr val="FFFF99"/>
                </a:solidFill>
              </a:rPr>
              <a:t>cu </a:t>
            </a:r>
            <a:r>
              <a:rPr lang="ro-RO" sz="2400" cap="small" dirty="0" smtClean="0">
                <a:solidFill>
                  <a:srgbClr val="FFFF99"/>
                </a:solidFill>
              </a:rPr>
              <a:t>SM </a:t>
            </a:r>
            <a:r>
              <a:rPr lang="ro-RO" sz="2400" cap="small" dirty="0">
                <a:solidFill>
                  <a:srgbClr val="FFFF99"/>
                </a:solidFill>
              </a:rPr>
              <a:t>Veliko Gradiste</a:t>
            </a:r>
            <a:endParaRPr lang="sr-Latn-RS" sz="2400" cap="small" dirty="0">
              <a:solidFill>
                <a:srgbClr val="FFFF99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o-RO" sz="2400" b="1" cap="small" dirty="0">
                <a:solidFill>
                  <a:srgbClr val="FFC000"/>
                </a:solidFill>
              </a:rPr>
              <a:t>Zone de date de interes </a:t>
            </a:r>
            <a:r>
              <a:rPr lang="ro-RO" sz="2400" b="1" cap="small" dirty="0" smtClean="0">
                <a:solidFill>
                  <a:srgbClr val="FFC000"/>
                </a:solidFill>
              </a:rPr>
              <a:t>topografice</a:t>
            </a:r>
            <a:endParaRPr lang="sr-Latn-RS" sz="2400" b="1" cap="smal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073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DISTRIBUTIA SPATIALA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CONCENTRATIILOR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OXIDELOR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SULF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AERUL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JURUL CET KOSTOLAC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ȘI B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1143000"/>
            <a:ext cx="4132262" cy="3665537"/>
            <a:chOff x="534179" y="2062658"/>
            <a:chExt cx="4132262" cy="366553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79" y="2062658"/>
              <a:ext cx="4132262" cy="3665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553479" y="3510092"/>
              <a:ext cx="1420325" cy="656925"/>
              <a:chOff x="2553479" y="3510092"/>
              <a:chExt cx="1420325" cy="656925"/>
            </a:xfrm>
          </p:grpSpPr>
          <p:sp>
            <p:nvSpPr>
              <p:cNvPr id="7" name="Oval 6"/>
              <p:cNvSpPr/>
              <p:nvPr/>
            </p:nvSpPr>
            <p:spPr>
              <a:xfrm rot="2530293">
                <a:off x="2889222" y="3510092"/>
                <a:ext cx="547713" cy="189868"/>
              </a:xfrm>
              <a:prstGeom prst="ellipse">
                <a:avLst/>
              </a:prstGeom>
              <a:noFill/>
              <a:ln>
                <a:solidFill>
                  <a:srgbClr val="FF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  <p:sp>
            <p:nvSpPr>
              <p:cNvPr id="8" name="TextBox 12"/>
              <p:cNvSpPr txBox="1">
                <a:spLocks noChangeArrowheads="1"/>
              </p:cNvSpPr>
              <p:nvPr/>
            </p:nvSpPr>
            <p:spPr bwMode="auto">
              <a:xfrm>
                <a:off x="2553479" y="3859240"/>
                <a:ext cx="142032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sr-Latn-CS" sz="1400" b="1" dirty="0">
                    <a:solidFill>
                      <a:schemeClr val="bg1"/>
                    </a:solidFill>
                  </a:rPr>
                  <a:t>100-110 µg/m</a:t>
                </a:r>
                <a:r>
                  <a:rPr lang="sr-Latn-CS" sz="1400" b="1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en-US" sz="1400" b="1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693519" y="1143000"/>
            <a:ext cx="4075854" cy="3657600"/>
            <a:chOff x="4705350" y="1392137"/>
            <a:chExt cx="4075854" cy="36576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1392137"/>
              <a:ext cx="4075854" cy="365760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1" name="Oval 10"/>
            <p:cNvSpPr/>
            <p:nvPr/>
          </p:nvSpPr>
          <p:spPr>
            <a:xfrm rot="1612638">
              <a:off x="7044513" y="2798092"/>
              <a:ext cx="630600" cy="296307"/>
            </a:xfrm>
            <a:prstGeom prst="ellipse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7027657" y="3141760"/>
              <a:ext cx="97334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sr-Latn-RS" sz="1400" b="1" dirty="0">
                  <a:solidFill>
                    <a:schemeClr val="bg1"/>
                  </a:solidFill>
                </a:rPr>
                <a:t>2</a:t>
              </a:r>
              <a:r>
                <a:rPr lang="en-US" sz="1400" b="1" dirty="0">
                  <a:solidFill>
                    <a:schemeClr val="bg1"/>
                  </a:solidFill>
                </a:rPr>
                <a:t>0</a:t>
              </a:r>
              <a:r>
                <a:rPr lang="sr-Latn-CS" sz="1400" b="1" dirty="0">
                  <a:solidFill>
                    <a:schemeClr val="bg1"/>
                  </a:solidFill>
                </a:rPr>
                <a:t> µg/m</a:t>
              </a:r>
              <a:r>
                <a:rPr lang="sr-Latn-CS" sz="1400" b="1" baseline="30000" dirty="0">
                  <a:solidFill>
                    <a:schemeClr val="bg1"/>
                  </a:solidFill>
                </a:rPr>
                <a:t>3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5800" y="494407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pl-PL" b="1" cap="small" dirty="0" smtClean="0">
                <a:solidFill>
                  <a:srgbClr val="FFFF99"/>
                </a:solidFill>
              </a:rPr>
              <a:t>99,73-ti percentila </a:t>
            </a:r>
            <a:r>
              <a:rPr lang="pl-PL" b="1" cap="small" dirty="0">
                <a:solidFill>
                  <a:srgbClr val="FFFF99"/>
                </a:solidFill>
              </a:rPr>
              <a:t>concentratiile </a:t>
            </a:r>
            <a:r>
              <a:rPr lang="pl-PL" b="1" cap="small" dirty="0">
                <a:solidFill>
                  <a:srgbClr val="FFFF00"/>
                </a:solidFill>
              </a:rPr>
              <a:t>orare</a:t>
            </a:r>
            <a:r>
              <a:rPr lang="pl-PL" b="1" cap="small" dirty="0">
                <a:solidFill>
                  <a:srgbClr val="FFFF99"/>
                </a:solidFill>
              </a:rPr>
              <a:t> de </a:t>
            </a:r>
            <a:r>
              <a:rPr lang="pl-PL" b="1" cap="small" dirty="0" smtClean="0">
                <a:solidFill>
                  <a:srgbClr val="FFFF99"/>
                </a:solidFill>
              </a:rPr>
              <a:t>SO</a:t>
            </a:r>
            <a:r>
              <a:rPr lang="pl-PL" b="1" cap="small" baseline="-25000" dirty="0" smtClean="0">
                <a:solidFill>
                  <a:srgbClr val="FFFF99"/>
                </a:solidFill>
              </a:rPr>
              <a:t>2  </a:t>
            </a:r>
            <a:r>
              <a:rPr lang="pl-PL" b="1" cap="small" dirty="0" smtClean="0">
                <a:solidFill>
                  <a:srgbClr val="FFFF99"/>
                </a:solidFill>
              </a:rPr>
              <a:t>in jurul CET Kostolac A si B</a:t>
            </a:r>
            <a:r>
              <a:rPr lang="pl-PL" b="1" dirty="0" smtClean="0">
                <a:solidFill>
                  <a:srgbClr val="FFFF99"/>
                </a:solidFill>
              </a:rPr>
              <a:t>, </a:t>
            </a:r>
            <a:r>
              <a:rPr lang="sr-Latn-CS" b="1" dirty="0">
                <a:solidFill>
                  <a:srgbClr val="FCFC9E"/>
                </a:solidFill>
              </a:rPr>
              <a:t>µg/m</a:t>
            </a:r>
            <a:r>
              <a:rPr lang="sr-Latn-CS" b="1" baseline="30000" dirty="0">
                <a:solidFill>
                  <a:srgbClr val="FCFC9E"/>
                </a:solidFill>
              </a:rPr>
              <a:t>3</a:t>
            </a:r>
            <a:endParaRPr lang="en-US" b="1" baseline="30000" dirty="0">
              <a:solidFill>
                <a:srgbClr val="FCFC9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3835" y="494407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pl-PL" b="1" cap="small" dirty="0">
                <a:solidFill>
                  <a:srgbClr val="FFFF99"/>
                </a:solidFill>
              </a:rPr>
              <a:t>99,18-ti percentila </a:t>
            </a:r>
            <a:r>
              <a:rPr lang="pl-PL" b="1" cap="small" dirty="0" smtClean="0">
                <a:solidFill>
                  <a:srgbClr val="FFFF99"/>
                </a:solidFill>
              </a:rPr>
              <a:t>concentratii </a:t>
            </a:r>
            <a:r>
              <a:rPr lang="pl-PL" b="1" cap="small" dirty="0" smtClean="0">
                <a:solidFill>
                  <a:srgbClr val="FFFF00"/>
                </a:solidFill>
              </a:rPr>
              <a:t> zilnice</a:t>
            </a:r>
            <a:r>
              <a:rPr lang="pl-PL" b="1" cap="small" dirty="0" smtClean="0">
                <a:solidFill>
                  <a:srgbClr val="FFC000"/>
                </a:solidFill>
              </a:rPr>
              <a:t> </a:t>
            </a:r>
            <a:r>
              <a:rPr lang="pl-PL" b="1" cap="small" dirty="0" smtClean="0">
                <a:solidFill>
                  <a:srgbClr val="FFFF99"/>
                </a:solidFill>
              </a:rPr>
              <a:t>de SO</a:t>
            </a:r>
            <a:r>
              <a:rPr lang="pl-PL" b="1" cap="small" baseline="-25000" dirty="0" smtClean="0">
                <a:solidFill>
                  <a:srgbClr val="FFFF99"/>
                </a:solidFill>
              </a:rPr>
              <a:t>2</a:t>
            </a:r>
            <a:r>
              <a:rPr lang="pl-PL" b="1" cap="small" dirty="0" smtClean="0">
                <a:solidFill>
                  <a:srgbClr val="FFFF99"/>
                </a:solidFill>
              </a:rPr>
              <a:t> in jurul CET </a:t>
            </a:r>
            <a:r>
              <a:rPr lang="pl-PL" b="1" cap="small" dirty="0">
                <a:solidFill>
                  <a:srgbClr val="FFFF99"/>
                </a:solidFill>
              </a:rPr>
              <a:t>Kostolac A </a:t>
            </a:r>
            <a:r>
              <a:rPr lang="pl-PL" b="1" cap="small" dirty="0" smtClean="0">
                <a:solidFill>
                  <a:srgbClr val="FFFF99"/>
                </a:solidFill>
              </a:rPr>
              <a:t>si </a:t>
            </a:r>
            <a:r>
              <a:rPr lang="pl-PL" b="1" cap="small" dirty="0">
                <a:solidFill>
                  <a:srgbClr val="FFFF99"/>
                </a:solidFill>
              </a:rPr>
              <a:t>B</a:t>
            </a:r>
            <a:r>
              <a:rPr lang="sr-Latn-CS" b="1" dirty="0">
                <a:solidFill>
                  <a:srgbClr val="FCFC9E"/>
                </a:solidFill>
              </a:rPr>
              <a:t>, µg/m</a:t>
            </a:r>
            <a:r>
              <a:rPr lang="sr-Latn-CS" b="1" baseline="30000" dirty="0">
                <a:solidFill>
                  <a:srgbClr val="FCFC9E"/>
                </a:solidFill>
              </a:rPr>
              <a:t>3</a:t>
            </a:r>
            <a:endParaRPr lang="en-US" b="1" baseline="30000" dirty="0">
              <a:solidFill>
                <a:srgbClr val="FCFC9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8610" y="1219200"/>
            <a:ext cx="2262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FF99"/>
                </a:solidFill>
              </a:rPr>
              <a:t>Valori </a:t>
            </a:r>
            <a:r>
              <a:rPr lang="vi-VN" sz="1400" b="1" dirty="0" smtClean="0">
                <a:solidFill>
                  <a:srgbClr val="FFFF99"/>
                </a:solidFill>
              </a:rPr>
              <a:t>limită</a:t>
            </a:r>
            <a:r>
              <a:rPr lang="en-US" sz="1400" b="1" dirty="0" smtClean="0">
                <a:solidFill>
                  <a:srgbClr val="FFFF99"/>
                </a:solidFill>
              </a:rPr>
              <a:t> = 350 </a:t>
            </a:r>
            <a:r>
              <a:rPr lang="sr-Latn-CS" sz="1400" b="1" dirty="0" smtClean="0">
                <a:solidFill>
                  <a:srgbClr val="FFFF99"/>
                </a:solidFill>
              </a:rPr>
              <a:t>µg/m</a:t>
            </a:r>
            <a:r>
              <a:rPr lang="sr-Latn-CS" sz="1400" b="1" baseline="30000" dirty="0" smtClean="0">
                <a:solidFill>
                  <a:srgbClr val="FFFF99"/>
                </a:solidFill>
              </a:rPr>
              <a:t>3</a:t>
            </a:r>
            <a:endParaRPr lang="en-US" sz="1400" b="1" baseline="30000" dirty="0">
              <a:solidFill>
                <a:srgbClr val="FF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3411" y="1219200"/>
            <a:ext cx="233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FF99"/>
                </a:solidFill>
              </a:rPr>
              <a:t>Valori </a:t>
            </a:r>
            <a:r>
              <a:rPr lang="vi-VN" sz="1400" b="1" dirty="0" smtClean="0">
                <a:solidFill>
                  <a:srgbClr val="FFFF99"/>
                </a:solidFill>
              </a:rPr>
              <a:t>limită</a:t>
            </a:r>
            <a:r>
              <a:rPr lang="en-US" sz="1400" b="1" dirty="0" smtClean="0">
                <a:solidFill>
                  <a:srgbClr val="FFFF99"/>
                </a:solidFill>
              </a:rPr>
              <a:t> = 125 </a:t>
            </a:r>
            <a:r>
              <a:rPr lang="sr-Latn-CS" sz="1400" b="1" dirty="0" smtClean="0">
                <a:solidFill>
                  <a:srgbClr val="FFFF99"/>
                </a:solidFill>
              </a:rPr>
              <a:t>µg/m</a:t>
            </a:r>
            <a:r>
              <a:rPr lang="sr-Latn-CS" sz="1400" b="1" baseline="30000" dirty="0" smtClean="0">
                <a:solidFill>
                  <a:srgbClr val="FFFF99"/>
                </a:solidFill>
              </a:rPr>
              <a:t>3</a:t>
            </a:r>
            <a:endParaRPr lang="en-US" sz="1400" b="1" baseline="300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10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3414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DISTRIBUTIA SPATIALA A CONCENTRATIILOR OXIDELOR DE AZOT IN AERUL IN JURUL CET KOSTOLAC A SI B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410575" cy="3396683"/>
          </a:xfrm>
        </p:spPr>
        <p:txBody>
          <a:bodyPr/>
          <a:lstStyle/>
          <a:p>
            <a:endParaRPr lang="sr-Latn-R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1339284"/>
            <a:ext cx="4155440" cy="3657600"/>
            <a:chOff x="404813" y="1600200"/>
            <a:chExt cx="4155440" cy="36576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3" y="1600200"/>
              <a:ext cx="415544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780506" y="2971800"/>
              <a:ext cx="419894" cy="304800"/>
            </a:xfrm>
            <a:prstGeom prst="ellipse">
              <a:avLst/>
            </a:prstGeom>
            <a:noFill/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2482533" y="3276600"/>
              <a:ext cx="14203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sr-Latn-RS" sz="1400" b="1" dirty="0">
                  <a:solidFill>
                    <a:schemeClr val="bg1"/>
                  </a:solidFill>
                </a:rPr>
                <a:t>10</a:t>
              </a:r>
              <a:r>
                <a:rPr lang="en-US" sz="1400" b="1" dirty="0">
                  <a:solidFill>
                    <a:schemeClr val="bg1"/>
                  </a:solidFill>
                </a:rPr>
                <a:t>0</a:t>
              </a:r>
              <a:r>
                <a:rPr lang="sr-Latn-RS" sz="1400" b="1" dirty="0">
                  <a:solidFill>
                    <a:schemeClr val="bg1"/>
                  </a:solidFill>
                </a:rPr>
                <a:t>-115</a:t>
              </a:r>
              <a:r>
                <a:rPr lang="sr-Latn-CS" sz="1400" b="1" dirty="0">
                  <a:solidFill>
                    <a:schemeClr val="bg1"/>
                  </a:solidFill>
                </a:rPr>
                <a:t> µg/m</a:t>
              </a:r>
              <a:r>
                <a:rPr lang="sr-Latn-CS" sz="1400" b="1" baseline="30000" dirty="0">
                  <a:solidFill>
                    <a:schemeClr val="bg1"/>
                  </a:solidFill>
                </a:rPr>
                <a:t>3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78375" y="1339284"/>
            <a:ext cx="4089400" cy="3657600"/>
            <a:chOff x="4778375" y="1600200"/>
            <a:chExt cx="4089400" cy="3657600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75" y="1600200"/>
              <a:ext cx="40894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7189787" y="2975601"/>
              <a:ext cx="354013" cy="45339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7010400" y="3462338"/>
              <a:ext cx="11429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sr-Latn-RS" sz="1400" b="1" dirty="0">
                  <a:solidFill>
                    <a:schemeClr val="bg1"/>
                  </a:solidFill>
                </a:rPr>
                <a:t>4</a:t>
              </a:r>
              <a:r>
                <a:rPr lang="en-US" sz="1400" b="1" dirty="0">
                  <a:solidFill>
                    <a:schemeClr val="bg1"/>
                  </a:solidFill>
                </a:rPr>
                <a:t>0</a:t>
              </a:r>
              <a:r>
                <a:rPr lang="sr-Latn-CS" sz="1400" b="1" dirty="0">
                  <a:solidFill>
                    <a:schemeClr val="bg1"/>
                  </a:solidFill>
                </a:rPr>
                <a:t> µg/m</a:t>
              </a:r>
              <a:r>
                <a:rPr lang="sr-Latn-CS" sz="1400" b="1" baseline="30000" dirty="0">
                  <a:solidFill>
                    <a:schemeClr val="bg1"/>
                  </a:solidFill>
                </a:rPr>
                <a:t>3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7574" y="504807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pl-PL" b="1" cap="small" dirty="0">
                <a:solidFill>
                  <a:srgbClr val="FFFF99"/>
                </a:solidFill>
              </a:rPr>
              <a:t>99,79-ti percentil </a:t>
            </a:r>
            <a:r>
              <a:rPr lang="pl-PL" b="1" cap="small" dirty="0" smtClean="0">
                <a:solidFill>
                  <a:srgbClr val="FFFF99"/>
                </a:solidFill>
              </a:rPr>
              <a:t>concentratiile </a:t>
            </a:r>
            <a:r>
              <a:rPr lang="pl-PL" b="1" cap="small" dirty="0" smtClean="0">
                <a:solidFill>
                  <a:srgbClr val="FFFF00"/>
                </a:solidFill>
              </a:rPr>
              <a:t>orare</a:t>
            </a:r>
            <a:r>
              <a:rPr lang="pl-PL" b="1" cap="small" dirty="0" smtClean="0">
                <a:solidFill>
                  <a:srgbClr val="FFFF99"/>
                </a:solidFill>
              </a:rPr>
              <a:t> de </a:t>
            </a:r>
            <a:r>
              <a:rPr lang="pl-PL" b="1" cap="small" dirty="0">
                <a:solidFill>
                  <a:srgbClr val="FFFF99"/>
                </a:solidFill>
              </a:rPr>
              <a:t>NO</a:t>
            </a:r>
            <a:r>
              <a:rPr lang="pl-PL" b="1" cap="small" baseline="-25000" dirty="0">
                <a:solidFill>
                  <a:srgbClr val="FFFF99"/>
                </a:solidFill>
              </a:rPr>
              <a:t>2 </a:t>
            </a:r>
            <a:r>
              <a:rPr lang="pl-PL" b="1" cap="small" dirty="0" smtClean="0">
                <a:solidFill>
                  <a:srgbClr val="FFFF99"/>
                </a:solidFill>
              </a:rPr>
              <a:t>in jurul CET </a:t>
            </a:r>
            <a:r>
              <a:rPr lang="pl-PL" b="1" cap="small" dirty="0">
                <a:solidFill>
                  <a:srgbClr val="FFFF99"/>
                </a:solidFill>
              </a:rPr>
              <a:t>Kostolac A s</a:t>
            </a:r>
            <a:r>
              <a:rPr lang="pl-PL" b="1" cap="small" dirty="0" smtClean="0">
                <a:solidFill>
                  <a:srgbClr val="FFFF99"/>
                </a:solidFill>
              </a:rPr>
              <a:t>i </a:t>
            </a:r>
            <a:r>
              <a:rPr lang="pl-PL" b="1" cap="small" dirty="0">
                <a:solidFill>
                  <a:srgbClr val="FFFF99"/>
                </a:solidFill>
              </a:rPr>
              <a:t>B</a:t>
            </a:r>
            <a:r>
              <a:rPr lang="pl-PL" b="1" dirty="0">
                <a:solidFill>
                  <a:srgbClr val="FFFF99"/>
                </a:solidFill>
              </a:rPr>
              <a:t>, </a:t>
            </a:r>
            <a:r>
              <a:rPr lang="en-US" b="1" dirty="0">
                <a:solidFill>
                  <a:srgbClr val="FFFF99"/>
                </a:solidFill>
              </a:rPr>
              <a:t>µ</a:t>
            </a:r>
            <a:r>
              <a:rPr lang="pl-PL" b="1" dirty="0">
                <a:solidFill>
                  <a:srgbClr val="FFFF99"/>
                </a:solidFill>
              </a:rPr>
              <a:t>g/m</a:t>
            </a:r>
            <a:r>
              <a:rPr lang="pl-PL" b="1" baseline="30000" dirty="0">
                <a:solidFill>
                  <a:srgbClr val="FFFF99"/>
                </a:solidFill>
              </a:rPr>
              <a:t>3</a:t>
            </a:r>
            <a:endParaRPr lang="en-US" b="1" baseline="30000" dirty="0">
              <a:solidFill>
                <a:srgbClr val="FF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2640" y="5068669"/>
            <a:ext cx="453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pl-PL" b="1" cap="small" dirty="0" smtClean="0">
                <a:solidFill>
                  <a:srgbClr val="FFFF99"/>
                </a:solidFill>
              </a:rPr>
              <a:t>Concentratii maxime </a:t>
            </a:r>
            <a:r>
              <a:rPr lang="pl-PL" b="1" cap="small" dirty="0" smtClean="0">
                <a:solidFill>
                  <a:srgbClr val="FFFF00"/>
                </a:solidFill>
              </a:rPr>
              <a:t>zilnice</a:t>
            </a:r>
            <a:r>
              <a:rPr lang="pl-PL" b="1" cap="small" dirty="0" smtClean="0">
                <a:solidFill>
                  <a:srgbClr val="FFFF99"/>
                </a:solidFill>
              </a:rPr>
              <a:t> de NO</a:t>
            </a:r>
            <a:r>
              <a:rPr lang="pl-PL" b="1" cap="small" baseline="-25000" dirty="0" smtClean="0">
                <a:solidFill>
                  <a:srgbClr val="FFFF99"/>
                </a:solidFill>
              </a:rPr>
              <a:t>2</a:t>
            </a:r>
            <a:r>
              <a:rPr lang="pl-PL" b="1" cap="small" dirty="0" smtClean="0">
                <a:solidFill>
                  <a:srgbClr val="FFFF99"/>
                </a:solidFill>
              </a:rPr>
              <a:t> in jurul CET </a:t>
            </a:r>
            <a:r>
              <a:rPr lang="pl-PL" b="1" cap="small" dirty="0">
                <a:solidFill>
                  <a:srgbClr val="FFFF99"/>
                </a:solidFill>
              </a:rPr>
              <a:t>Kostolac A </a:t>
            </a:r>
            <a:r>
              <a:rPr lang="pl-PL" b="1" cap="small" dirty="0" smtClean="0">
                <a:solidFill>
                  <a:srgbClr val="FFFF99"/>
                </a:solidFill>
              </a:rPr>
              <a:t>si </a:t>
            </a:r>
            <a:r>
              <a:rPr lang="pl-PL" b="1" cap="small" dirty="0">
                <a:solidFill>
                  <a:srgbClr val="FFFF99"/>
                </a:solidFill>
              </a:rPr>
              <a:t>B</a:t>
            </a:r>
            <a:r>
              <a:rPr lang="sr-Latn-CS" b="1" cap="small" dirty="0">
                <a:solidFill>
                  <a:srgbClr val="FCFC9E"/>
                </a:solidFill>
              </a:rPr>
              <a:t>, </a:t>
            </a:r>
            <a:r>
              <a:rPr lang="sr-Latn-CS" b="1" dirty="0">
                <a:solidFill>
                  <a:srgbClr val="FCFC9E"/>
                </a:solidFill>
              </a:rPr>
              <a:t>µg/m</a:t>
            </a:r>
            <a:r>
              <a:rPr lang="sr-Latn-CS" b="1" baseline="30000" dirty="0">
                <a:solidFill>
                  <a:srgbClr val="FCFC9E"/>
                </a:solidFill>
              </a:rPr>
              <a:t>3</a:t>
            </a:r>
            <a:endParaRPr lang="en-US" b="1" baseline="30000" dirty="0">
              <a:solidFill>
                <a:srgbClr val="FCFC9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2411" y="1447800"/>
            <a:ext cx="2328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FF99"/>
                </a:solidFill>
              </a:rPr>
              <a:t>Valori </a:t>
            </a:r>
            <a:r>
              <a:rPr lang="vi-VN" sz="1400" b="1" dirty="0" smtClean="0">
                <a:solidFill>
                  <a:srgbClr val="FFFF99"/>
                </a:solidFill>
              </a:rPr>
              <a:t>limită</a:t>
            </a:r>
            <a:r>
              <a:rPr lang="en-US" sz="1400" b="1" dirty="0" smtClean="0">
                <a:solidFill>
                  <a:srgbClr val="FFFF99"/>
                </a:solidFill>
              </a:rPr>
              <a:t> = 150 </a:t>
            </a:r>
            <a:r>
              <a:rPr lang="sr-Latn-CS" sz="1400" b="1" dirty="0" smtClean="0">
                <a:solidFill>
                  <a:srgbClr val="FFFF99"/>
                </a:solidFill>
              </a:rPr>
              <a:t>µg/m</a:t>
            </a:r>
            <a:r>
              <a:rPr lang="sr-Latn-CS" sz="1400" b="1" baseline="30000" dirty="0" smtClean="0">
                <a:solidFill>
                  <a:srgbClr val="FFFF99"/>
                </a:solidFill>
              </a:rPr>
              <a:t>3</a:t>
            </a:r>
            <a:endParaRPr lang="en-US" sz="1400" b="1" baseline="30000" dirty="0">
              <a:solidFill>
                <a:srgbClr val="FFFF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8997" y="1447800"/>
            <a:ext cx="2239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FF99"/>
                </a:solidFill>
              </a:rPr>
              <a:t>Valori </a:t>
            </a:r>
            <a:r>
              <a:rPr lang="vi-VN" sz="1400" b="1" dirty="0" smtClean="0">
                <a:solidFill>
                  <a:srgbClr val="FFFF99"/>
                </a:solidFill>
              </a:rPr>
              <a:t>limită</a:t>
            </a:r>
            <a:r>
              <a:rPr lang="en-US" sz="1400" b="1" dirty="0" smtClean="0">
                <a:solidFill>
                  <a:srgbClr val="FFFF99"/>
                </a:solidFill>
              </a:rPr>
              <a:t> = 85 </a:t>
            </a:r>
            <a:r>
              <a:rPr lang="sr-Latn-CS" sz="1400" b="1" dirty="0" smtClean="0">
                <a:solidFill>
                  <a:srgbClr val="FFFF99"/>
                </a:solidFill>
              </a:rPr>
              <a:t>µg/m</a:t>
            </a:r>
            <a:r>
              <a:rPr lang="sr-Latn-CS" sz="1400" b="1" baseline="30000" dirty="0" smtClean="0">
                <a:solidFill>
                  <a:srgbClr val="FFFF99"/>
                </a:solidFill>
              </a:rPr>
              <a:t>3</a:t>
            </a:r>
            <a:endParaRPr lang="en-US" sz="1400" b="1" baseline="300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717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220200" cy="129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o-RO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DISTRIBUTIA SPATIALA </a:t>
            </a:r>
            <a:r>
              <a:rPr lang="ro-RO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ro-RO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CONCENTRATIILOR DE PARTICULE DE PRAF IN AERUL IN JURUL CET </a:t>
            </a:r>
            <a:r>
              <a:rPr lang="ro-RO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KOSTOLAC A </a:t>
            </a:r>
            <a:r>
              <a:rPr lang="ro-RO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lang="ro-RO" sz="2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sr-Latn-RS" sz="2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1"/>
            <a:ext cx="5029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549637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pl-PL" b="1" cap="small" dirty="0">
                <a:solidFill>
                  <a:srgbClr val="FFFF99"/>
                </a:solidFill>
              </a:rPr>
              <a:t>90,4-ti </a:t>
            </a:r>
            <a:r>
              <a:rPr lang="pl-PL" b="1" cap="small" dirty="0" smtClean="0">
                <a:solidFill>
                  <a:srgbClr val="FFFF99"/>
                </a:solidFill>
              </a:rPr>
              <a:t>percentila concentratii </a:t>
            </a:r>
            <a:r>
              <a:rPr lang="pl-PL" b="1" cap="small" dirty="0" smtClean="0">
                <a:solidFill>
                  <a:srgbClr val="FFFF00"/>
                </a:solidFill>
              </a:rPr>
              <a:t>zilnice</a:t>
            </a:r>
            <a:r>
              <a:rPr lang="pl-PL" b="1" cap="small" dirty="0" smtClean="0">
                <a:solidFill>
                  <a:srgbClr val="FFFF99"/>
                </a:solidFill>
              </a:rPr>
              <a:t> PM10</a:t>
            </a:r>
            <a:r>
              <a:rPr lang="pl-PL" b="1" cap="small" baseline="-25000" dirty="0" smtClean="0">
                <a:solidFill>
                  <a:srgbClr val="FFFF99"/>
                </a:solidFill>
              </a:rPr>
              <a:t> </a:t>
            </a:r>
            <a:r>
              <a:rPr lang="pl-PL" b="1" cap="small" dirty="0" smtClean="0">
                <a:solidFill>
                  <a:srgbClr val="FFFF99"/>
                </a:solidFill>
              </a:rPr>
              <a:t>in jurul CET </a:t>
            </a:r>
            <a:r>
              <a:rPr lang="pl-PL" b="1" cap="small" dirty="0">
                <a:solidFill>
                  <a:srgbClr val="FFFF99"/>
                </a:solidFill>
              </a:rPr>
              <a:t>Kostolac A </a:t>
            </a:r>
            <a:r>
              <a:rPr lang="pl-PL" b="1" cap="small" dirty="0" smtClean="0">
                <a:solidFill>
                  <a:srgbClr val="FFFF99"/>
                </a:solidFill>
              </a:rPr>
              <a:t>si </a:t>
            </a:r>
            <a:r>
              <a:rPr lang="pl-PL" b="1" cap="small" dirty="0">
                <a:solidFill>
                  <a:srgbClr val="FFFF99"/>
                </a:solidFill>
              </a:rPr>
              <a:t>B</a:t>
            </a:r>
            <a:r>
              <a:rPr lang="pl-PL" b="1" dirty="0">
                <a:solidFill>
                  <a:srgbClr val="FFFF99"/>
                </a:solidFill>
              </a:rPr>
              <a:t>, </a:t>
            </a:r>
            <a:r>
              <a:rPr lang="en-US" b="1" dirty="0">
                <a:solidFill>
                  <a:srgbClr val="FFFF99"/>
                </a:solidFill>
              </a:rPr>
              <a:t>µ</a:t>
            </a:r>
            <a:r>
              <a:rPr lang="pl-PL" b="1" dirty="0">
                <a:solidFill>
                  <a:srgbClr val="FFFF99"/>
                </a:solidFill>
              </a:rPr>
              <a:t>g/m</a:t>
            </a:r>
            <a:r>
              <a:rPr lang="pl-PL" b="1" baseline="30000" dirty="0">
                <a:solidFill>
                  <a:srgbClr val="FFFF99"/>
                </a:solidFill>
              </a:rPr>
              <a:t>3</a:t>
            </a:r>
            <a:endParaRPr lang="en-US" b="1" baseline="30000" dirty="0">
              <a:solidFill>
                <a:srgbClr val="FFFF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7797" y="1447800"/>
            <a:ext cx="2315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>
                <a:solidFill>
                  <a:srgbClr val="FFFF99"/>
                </a:solidFill>
              </a:rPr>
              <a:t>Valori </a:t>
            </a:r>
            <a:r>
              <a:rPr lang="vi-VN" sz="1400" b="1" dirty="0" smtClean="0">
                <a:solidFill>
                  <a:srgbClr val="FFFF99"/>
                </a:solidFill>
              </a:rPr>
              <a:t>limită</a:t>
            </a:r>
            <a:r>
              <a:rPr lang="en-US" sz="1400" b="1" dirty="0" smtClean="0">
                <a:solidFill>
                  <a:srgbClr val="FFFF99"/>
                </a:solidFill>
              </a:rPr>
              <a:t> = 50 </a:t>
            </a:r>
            <a:r>
              <a:rPr lang="sr-Latn-CS" sz="1400" b="1" dirty="0" smtClean="0">
                <a:solidFill>
                  <a:srgbClr val="FFFF99"/>
                </a:solidFill>
              </a:rPr>
              <a:t>µg/m</a:t>
            </a:r>
            <a:r>
              <a:rPr lang="sr-Latn-CS" sz="1400" b="1" baseline="30000" dirty="0" smtClean="0">
                <a:solidFill>
                  <a:srgbClr val="FFFF99"/>
                </a:solidFill>
              </a:rPr>
              <a:t>3</a:t>
            </a:r>
            <a:endParaRPr lang="en-US" sz="1400" b="1" baseline="30000" dirty="0">
              <a:solidFill>
                <a:srgbClr val="FFFF99"/>
              </a:solidFill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4876800" y="3124200"/>
            <a:ext cx="1142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b="1" dirty="0" smtClean="0">
                <a:solidFill>
                  <a:schemeClr val="bg1"/>
                </a:solidFill>
              </a:rPr>
              <a:t>2</a:t>
            </a:r>
            <a:r>
              <a:rPr lang="sr-Latn-CS" sz="1400" b="1" dirty="0" smtClean="0">
                <a:solidFill>
                  <a:schemeClr val="bg1"/>
                </a:solidFill>
              </a:rPr>
              <a:t> </a:t>
            </a:r>
            <a:r>
              <a:rPr lang="sr-Latn-CS" sz="1400" b="1" dirty="0">
                <a:solidFill>
                  <a:schemeClr val="bg1"/>
                </a:solidFill>
              </a:rPr>
              <a:t>µg/m</a:t>
            </a:r>
            <a:r>
              <a:rPr lang="sr-Latn-CS" sz="1400" b="1" baseline="30000" dirty="0">
                <a:solidFill>
                  <a:schemeClr val="bg1"/>
                </a:solidFill>
              </a:rPr>
              <a:t>3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5053913" y="2819400"/>
            <a:ext cx="280087" cy="3486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338513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534400" cy="1219200"/>
          </a:xfrm>
        </p:spPr>
        <p:txBody>
          <a:bodyPr/>
          <a:lstStyle/>
          <a:p>
            <a:r>
              <a:rPr lang="sr-Latn-R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EMISIILE IN AER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380999"/>
            <a:ext cx="8358739" cy="6404811"/>
          </a:xfrm>
        </p:spPr>
        <p:txBody>
          <a:bodyPr/>
          <a:lstStyle/>
          <a:p>
            <a:pPr marL="0" indent="0">
              <a:buNone/>
            </a:pPr>
            <a:r>
              <a:rPr lang="sr-Latn-RS" sz="2000" dirty="0" smtClean="0">
                <a:solidFill>
                  <a:srgbClr val="FFFF00"/>
                </a:solidFill>
                <a:latin typeface="+mj-lt"/>
              </a:rPr>
              <a:t>2</a:t>
            </a:r>
            <a:r>
              <a:rPr lang="sr-Latn-RS" sz="2400" dirty="0" smtClean="0">
                <a:solidFill>
                  <a:srgbClr val="FFFF00"/>
                </a:solidFill>
                <a:latin typeface="+mj-lt"/>
              </a:rPr>
              <a:t>. </a:t>
            </a:r>
            <a:r>
              <a:rPr lang="sr-Latn-RS" sz="2000" dirty="0" smtClean="0">
                <a:solidFill>
                  <a:srgbClr val="FFFF00"/>
                </a:solidFill>
                <a:latin typeface="+mj-lt"/>
              </a:rPr>
              <a:t>EMISIILE DE METALE GREVE </a:t>
            </a:r>
          </a:p>
          <a:p>
            <a:pPr marL="0" indent="0">
              <a:buNone/>
            </a:pPr>
            <a:r>
              <a:rPr lang="sr-Latn-RS" sz="1800" b="1" dirty="0" smtClean="0">
                <a:solidFill>
                  <a:srgbClr val="FFFF99"/>
                </a:solidFill>
              </a:rPr>
              <a:t>ORIGINEA METALELOR GRELE</a:t>
            </a:r>
            <a:r>
              <a:rPr lang="sr-Latn-RS" sz="1800" dirty="0" smtClean="0">
                <a:solidFill>
                  <a:srgbClr val="FFFF99"/>
                </a:solidFill>
              </a:rPr>
              <a:t>: </a:t>
            </a:r>
            <a:r>
              <a:rPr lang="sr-Latn-RS" sz="1800" cap="small" dirty="0" smtClean="0">
                <a:solidFill>
                  <a:srgbClr val="FFFFCC"/>
                </a:solidFill>
              </a:rPr>
              <a:t>In produse solide </a:t>
            </a:r>
            <a:r>
              <a:rPr lang="ro-RO" sz="1800" cap="small" dirty="0">
                <a:solidFill>
                  <a:srgbClr val="FFFFCC"/>
                </a:solidFill>
              </a:rPr>
              <a:t>s</a:t>
            </a:r>
            <a:r>
              <a:rPr lang="ro-RO" sz="1800" cap="small" dirty="0" smtClean="0">
                <a:solidFill>
                  <a:srgbClr val="FFFFCC"/>
                </a:solidFill>
              </a:rPr>
              <a:t>i </a:t>
            </a:r>
            <a:r>
              <a:rPr lang="ro-RO" sz="1800" cap="small" dirty="0">
                <a:solidFill>
                  <a:srgbClr val="FFFFCC"/>
                </a:solidFill>
              </a:rPr>
              <a:t>gazoase de ardere a </a:t>
            </a:r>
            <a:r>
              <a:rPr lang="ro-RO" sz="1800" cap="small" dirty="0" smtClean="0">
                <a:solidFill>
                  <a:srgbClr val="FFFFCC"/>
                </a:solidFill>
              </a:rPr>
              <a:t>carbunelui</a:t>
            </a:r>
          </a:p>
          <a:p>
            <a:pPr marL="0" indent="0">
              <a:buNone/>
            </a:pPr>
            <a:r>
              <a:rPr lang="ro-RO" sz="1800" b="1" dirty="0" smtClean="0">
                <a:solidFill>
                  <a:srgbClr val="FFFFCC"/>
                </a:solidFill>
              </a:rPr>
              <a:t>CADRUL DE REGLEMENTARE</a:t>
            </a:r>
            <a:r>
              <a:rPr lang="ro-RO" sz="1800" dirty="0" smtClean="0">
                <a:solidFill>
                  <a:srgbClr val="FFFFCC"/>
                </a:solidFill>
              </a:rPr>
              <a:t>:</a:t>
            </a:r>
          </a:p>
          <a:p>
            <a:pPr marL="361950" indent="-180975">
              <a:lnSpc>
                <a:spcPct val="90000"/>
              </a:lnSpc>
            </a:pPr>
            <a:r>
              <a:rPr lang="en-US" sz="1800" cap="small" dirty="0">
                <a:solidFill>
                  <a:srgbClr val="FFFFCC"/>
                </a:solidFill>
              </a:rPr>
              <a:t>Convention On Long-range Transboundary Air Pollution </a:t>
            </a:r>
            <a:r>
              <a:rPr lang="sr-Latn-RS" sz="1800" cap="small" dirty="0">
                <a:solidFill>
                  <a:srgbClr val="FFFFCC"/>
                </a:solidFill>
              </a:rPr>
              <a:t>o</a:t>
            </a:r>
            <a:r>
              <a:rPr lang="en-US" sz="1800" cap="small" dirty="0">
                <a:solidFill>
                  <a:srgbClr val="FFFFCC"/>
                </a:solidFill>
              </a:rPr>
              <a:t>n</a:t>
            </a:r>
            <a:r>
              <a:rPr lang="sr-Latn-RS" sz="1800" cap="small" dirty="0">
                <a:solidFill>
                  <a:srgbClr val="FFFFCC"/>
                </a:solidFill>
              </a:rPr>
              <a:t> </a:t>
            </a:r>
            <a:r>
              <a:rPr lang="en-US" sz="1800" cap="small" dirty="0">
                <a:solidFill>
                  <a:srgbClr val="FFFFCC"/>
                </a:solidFill>
              </a:rPr>
              <a:t>Heavy Metals</a:t>
            </a:r>
            <a:r>
              <a:rPr lang="sr-Latn-RS" sz="1800" cap="small" dirty="0">
                <a:solidFill>
                  <a:srgbClr val="FFFFCC"/>
                </a:solidFill>
              </a:rPr>
              <a:t> </a:t>
            </a:r>
          </a:p>
          <a:p>
            <a:pPr marL="361950" indent="-180975">
              <a:lnSpc>
                <a:spcPct val="90000"/>
              </a:lnSpc>
            </a:pPr>
            <a:r>
              <a:rPr lang="sr-Latn-RS" sz="1800" cap="small" dirty="0">
                <a:solidFill>
                  <a:srgbClr val="FFFFCC"/>
                </a:solidFill>
              </a:rPr>
              <a:t>EC Directive 2004/107/EC: arsenic, cadmium, mercury, nickel in ambient air</a:t>
            </a:r>
          </a:p>
          <a:p>
            <a:pPr marL="0" indent="0">
              <a:buNone/>
            </a:pPr>
            <a:endParaRPr lang="sr-Latn-RS" sz="1800" dirty="0">
              <a:solidFill>
                <a:srgbClr val="FFFFCC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67286"/>
              </p:ext>
            </p:extLst>
          </p:nvPr>
        </p:nvGraphicFramePr>
        <p:xfrm>
          <a:off x="381000" y="3749041"/>
          <a:ext cx="65532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375"/>
                <a:gridCol w="1493134"/>
                <a:gridCol w="1659038"/>
                <a:gridCol w="2322653"/>
              </a:tblGrid>
              <a:tr h="546411">
                <a:tc gridSpan="4">
                  <a:txBody>
                    <a:bodyPr/>
                    <a:lstStyle/>
                    <a:p>
                      <a:pPr algn="ctr"/>
                      <a:r>
                        <a:rPr lang="ro-RO" sz="1600" cap="small" baseline="0" dirty="0" smtClean="0">
                          <a:solidFill>
                            <a:srgbClr val="FFFF99"/>
                          </a:solidFill>
                        </a:rPr>
                        <a:t>Continutul de metale grele in materii pulverulente din</a:t>
                      </a:r>
                    </a:p>
                    <a:p>
                      <a:pPr algn="ctr"/>
                      <a:r>
                        <a:rPr lang="ro-RO" sz="1600" cap="small" baseline="0" dirty="0" smtClean="0">
                          <a:solidFill>
                            <a:srgbClr val="FFFF99"/>
                          </a:solidFill>
                        </a:rPr>
                        <a:t> gazele de ardere din blocul B3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r-Latn-RS" dirty="0"/>
                    </a:p>
                  </a:txBody>
                  <a:tcPr>
                    <a:noFill/>
                  </a:tcPr>
                </a:tc>
              </a:tr>
              <a:tr h="805237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 smtClean="0">
                          <a:solidFill>
                            <a:srgbClr val="FFFF99"/>
                          </a:solidFill>
                        </a:rPr>
                        <a:t>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600" b="1" cap="small" baseline="0" dirty="0" smtClean="0">
                          <a:solidFill>
                            <a:srgbClr val="FFFF99"/>
                          </a:solidFill>
                        </a:rPr>
                        <a:t>   Metal</a:t>
                      </a:r>
                    </a:p>
                    <a:p>
                      <a:pPr algn="ctr"/>
                      <a:r>
                        <a:rPr lang="sr-Latn-RS" sz="1600" b="1" dirty="0" smtClean="0">
                          <a:solidFill>
                            <a:srgbClr val="FFFF99"/>
                          </a:solidFill>
                        </a:rPr>
                        <a:t>  </a:t>
                      </a:r>
                      <a:endParaRPr lang="sr-Latn-RS" sz="1600" b="1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cap="small" baseline="0" dirty="0" smtClean="0">
                          <a:solidFill>
                            <a:srgbClr val="FFFF99"/>
                          </a:solidFill>
                        </a:rPr>
                        <a:t>Coeficientul de emisie </a:t>
                      </a:r>
                      <a:br>
                        <a:rPr lang="ro-RO" sz="1600" b="1" cap="small" baseline="0" dirty="0" smtClean="0">
                          <a:solidFill>
                            <a:srgbClr val="FFFF99"/>
                          </a:solidFill>
                        </a:rPr>
                      </a:br>
                      <a:r>
                        <a:rPr lang="ro-RO" sz="1600" b="1" dirty="0" smtClean="0">
                          <a:solidFill>
                            <a:srgbClr val="FFFF99"/>
                          </a:solidFill>
                        </a:rPr>
                        <a:t>mg / GJ</a:t>
                      </a:r>
                      <a:endParaRPr lang="sr-Latn-RS" sz="1600" b="1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 cap="small" baseline="0" dirty="0" smtClean="0">
                          <a:solidFill>
                            <a:srgbClr val="FFFF99"/>
                          </a:solidFill>
                        </a:rPr>
                        <a:t>Concentratia in gazele de ardere</a:t>
                      </a:r>
                      <a:r>
                        <a:rPr lang="ro-RO" sz="1600" b="1" dirty="0" smtClean="0">
                          <a:solidFill>
                            <a:srgbClr val="FFFF99"/>
                          </a:solidFill>
                        </a:rPr>
                        <a:t>, μg / </a:t>
                      </a:r>
                      <a:r>
                        <a:rPr lang="sr-Latn-RS" sz="1600" b="1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m</a:t>
                      </a:r>
                      <a:r>
                        <a:rPr lang="sr-Latn-RS" sz="1600" b="1" baseline="300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sr-Latn-RS" sz="1600" b="1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b="1" cap="small" dirty="0" smtClean="0">
                          <a:solidFill>
                            <a:srgbClr val="FFFF99"/>
                          </a:solidFill>
                        </a:rPr>
                        <a:t>Ponderea</a:t>
                      </a:r>
                      <a:r>
                        <a:rPr lang="ro-RO" sz="1600" b="1" cap="small" baseline="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ro-RO" sz="1600" b="1" cap="small" dirty="0" smtClean="0">
                          <a:solidFill>
                            <a:srgbClr val="FFFF99"/>
                          </a:solidFill>
                        </a:rPr>
                        <a:t>in emisiilor de materii pulverulente</a:t>
                      </a:r>
                      <a:endParaRPr lang="sr-Latn-RS" sz="1600" b="1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526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Arsenic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14,3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17,8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1,78 x 10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-3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526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Nichel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4,25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0,42 x 10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-3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526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Cadmiu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9,7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1,22 </a:t>
                      </a: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x 10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-3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526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Plumb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18,6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1,86 </a:t>
                      </a: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x 10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-3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7526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Mercur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2,9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7,2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046264"/>
              </p:ext>
            </p:extLst>
          </p:nvPr>
        </p:nvGraphicFramePr>
        <p:xfrm>
          <a:off x="381000" y="2133600"/>
          <a:ext cx="50292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/>
                <a:gridCol w="2514600"/>
              </a:tblGrid>
              <a:tr h="52647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cap="small" dirty="0" smtClean="0">
                          <a:solidFill>
                            <a:srgbClr val="FFFF99"/>
                          </a:solidFill>
                        </a:rPr>
                        <a:t>Valori tinta in aerul inconjurator pentru valori medii</a:t>
                      </a:r>
                      <a:r>
                        <a:rPr lang="ro-RO" sz="1600" cap="small" baseline="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ro-RO" sz="1600" cap="small" dirty="0" smtClean="0">
                          <a:solidFill>
                            <a:srgbClr val="FFFF99"/>
                          </a:solidFill>
                        </a:rPr>
                        <a:t>anuale </a:t>
                      </a:r>
                      <a:r>
                        <a:rPr lang="ro-RO" sz="1600" dirty="0" smtClean="0">
                          <a:solidFill>
                            <a:srgbClr val="FFFF99"/>
                          </a:solidFill>
                        </a:rPr>
                        <a:t>PM10</a:t>
                      </a:r>
                      <a:endParaRPr lang="sr-Latn-RS" sz="1600" dirty="0" smtClean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>
                    <a:noFill/>
                  </a:tcPr>
                </a:tc>
              </a:tr>
              <a:tr h="332509">
                <a:tc>
                  <a:txBody>
                    <a:bodyPr/>
                    <a:lstStyle/>
                    <a:p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Arsenic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6 ng/m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3 </a:t>
                      </a: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32509">
                <a:tc>
                  <a:txBody>
                    <a:bodyPr/>
                    <a:lstStyle/>
                    <a:p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Nichel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20 ng/m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3 *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32509">
                <a:tc>
                  <a:txBody>
                    <a:bodyPr/>
                    <a:lstStyle/>
                    <a:p>
                      <a:r>
                        <a:rPr lang="sr-Latn-RS" sz="1600" cap="small" baseline="0" dirty="0" smtClean="0">
                          <a:solidFill>
                            <a:srgbClr val="FFFF99"/>
                          </a:solidFill>
                        </a:rPr>
                        <a:t>Cadmiu</a:t>
                      </a:r>
                      <a:endParaRPr lang="sr-Latn-RS" sz="1600" cap="small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5 ng/m</a:t>
                      </a:r>
                      <a:r>
                        <a:rPr lang="sr-Latn-RS" sz="1600" baseline="300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sr-Latn-RS" sz="1600" dirty="0">
                          <a:solidFill>
                            <a:srgbClr val="FFFF99"/>
                          </a:solidFill>
                          <a:effectLst/>
                          <a:latin typeface="+mn-lt"/>
                        </a:rPr>
                        <a:t> *</a:t>
                      </a:r>
                      <a:endParaRPr lang="sr-Latn-RS" sz="1600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5187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38125"/>
            <a:ext cx="8229600" cy="904875"/>
          </a:xfrm>
        </p:spPr>
        <p:txBody>
          <a:bodyPr/>
          <a:lstStyle/>
          <a:p>
            <a:pPr eaLnBrk="1" hangingPunct="1">
              <a:defRPr/>
            </a:pPr>
            <a:r>
              <a:rPr lang="sr-Latn-R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DISTRIBUȚIA CON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r-Latn-R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ENTRAȚIEI ARSENULUI ÎN AER</a:t>
            </a:r>
            <a:br>
              <a:rPr lang="sr-Latn-R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(VALORI MEDII ANUALE), </a:t>
            </a:r>
            <a:r>
              <a:rPr lang="sr-Latn-RS" sz="2400" b="1" dirty="0" smtClean="0">
                <a:solidFill>
                  <a:srgbClr val="FFFF00"/>
                </a:solidFill>
              </a:rPr>
              <a:t>n</a:t>
            </a:r>
            <a:r>
              <a:rPr lang="pl-PL" sz="2400" b="1" dirty="0" smtClean="0">
                <a:solidFill>
                  <a:srgbClr val="FFFF00"/>
                </a:solidFill>
              </a:rPr>
              <a:t>g/m</a:t>
            </a:r>
            <a:r>
              <a:rPr lang="pl-PL" sz="2400" b="1" baseline="30000" dirty="0" smtClean="0">
                <a:solidFill>
                  <a:srgbClr val="FFFF00"/>
                </a:solidFill>
              </a:rPr>
              <a:t>3</a:t>
            </a:r>
            <a:r>
              <a:rPr 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r-Latn-R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71700" y="1219197"/>
            <a:ext cx="5105400" cy="4785239"/>
            <a:chOff x="1971127" y="603736"/>
            <a:chExt cx="5105400" cy="4785239"/>
          </a:xfrm>
        </p:grpSpPr>
        <p:pic>
          <p:nvPicPr>
            <p:cNvPr id="205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9" t="3012"/>
            <a:stretch>
              <a:fillRect/>
            </a:stretch>
          </p:blipFill>
          <p:spPr bwMode="auto">
            <a:xfrm>
              <a:off x="2047327" y="603736"/>
              <a:ext cx="5029200" cy="4785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971127" y="4562475"/>
              <a:ext cx="23389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r-Latn-RS" sz="1600" b="1" dirty="0" smtClean="0">
                  <a:solidFill>
                    <a:prstClr val="black"/>
                  </a:solidFill>
                </a:rPr>
                <a:t>Valoare țintă: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 </a:t>
              </a:r>
              <a:r>
                <a:rPr lang="sr-Latn-RS" sz="1600" b="1" dirty="0" smtClean="0">
                  <a:solidFill>
                    <a:prstClr val="black"/>
                  </a:solidFill>
                </a:rPr>
                <a:t>6</a:t>
              </a:r>
              <a:r>
                <a:rPr lang="sr-Latn-CS" sz="1600" b="1" dirty="0" smtClean="0">
                  <a:solidFill>
                    <a:prstClr val="black"/>
                  </a:solidFill>
                </a:rPr>
                <a:t> ng/m</a:t>
              </a:r>
              <a:r>
                <a:rPr lang="sr-Latn-CS" sz="1600" b="1" baseline="30000" dirty="0" smtClean="0">
                  <a:solidFill>
                    <a:prstClr val="black"/>
                  </a:solidFill>
                </a:rPr>
                <a:t>3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 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899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Latn-RS" sz="2800" b="1" dirty="0" smtClean="0">
                <a:solidFill>
                  <a:srgbClr val="FFFF00"/>
                </a:solidFill>
              </a:rPr>
              <a:t>TRANSPORTUL TRANSFRONTALIER AL</a:t>
            </a:r>
            <a:br>
              <a:rPr lang="sr-Latn-RS" sz="2800" b="1" dirty="0" smtClean="0">
                <a:solidFill>
                  <a:srgbClr val="FFFF00"/>
                </a:solidFill>
              </a:rPr>
            </a:br>
            <a:r>
              <a:rPr lang="sr-Latn-RS" sz="2800" b="1" dirty="0" smtClean="0">
                <a:solidFill>
                  <a:srgbClr val="FFFF00"/>
                </a:solidFill>
              </a:rPr>
              <a:t>POLUANȚILOR PE TERITORIUL ROMÂNIEI</a:t>
            </a:r>
            <a:endParaRPr lang="sr-Latn-RS" sz="28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8575" y="1179731"/>
          <a:ext cx="5715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86401" y="1905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">
              <a:buClr>
                <a:srgbClr val="1F497D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en-US" b="1" cap="small" dirty="0">
                <a:solidFill>
                  <a:srgbClr val="FFFF99"/>
                </a:solidFill>
                <a:latin typeface="Calibri"/>
              </a:rPr>
              <a:t>E</a:t>
            </a:r>
            <a:r>
              <a:rPr lang="sr-Latn-RS" b="1" cap="small" dirty="0" smtClean="0">
                <a:solidFill>
                  <a:srgbClr val="FFFF99"/>
                </a:solidFill>
                <a:latin typeface="Calibri"/>
              </a:rPr>
              <a:t>misii de dioxid de sulf, </a:t>
            </a:r>
            <a:r>
              <a:rPr lang="sr-Latn-RS" b="1" dirty="0" smtClean="0">
                <a:solidFill>
                  <a:srgbClr val="FFFF99"/>
                </a:solidFill>
                <a:latin typeface="Calibri"/>
              </a:rPr>
              <a:t>t/an</a:t>
            </a:r>
          </a:p>
          <a:p>
            <a:pPr marL="285750" indent="-285750" fontAlgn="b">
              <a:buClr>
                <a:srgbClr val="CC3300"/>
              </a:buClr>
              <a:buFont typeface="Wingdings" pitchFamily="2" charset="2"/>
              <a:buChar char="§"/>
            </a:pPr>
            <a:r>
              <a:rPr lang="sr-Latn-RS" b="1" cap="small" dirty="0" smtClean="0">
                <a:solidFill>
                  <a:srgbClr val="FFFF99"/>
                </a:solidFill>
                <a:latin typeface="Calibri"/>
              </a:rPr>
              <a:t>Transport transfrontalier de sulf, </a:t>
            </a:r>
            <a:r>
              <a:rPr lang="sr-Latn-RS" b="1" dirty="0" smtClean="0">
                <a:solidFill>
                  <a:srgbClr val="FFFF99"/>
                </a:solidFill>
                <a:latin typeface="Calibri"/>
              </a:rPr>
              <a:t>t/an</a:t>
            </a:r>
            <a:endParaRPr lang="sr-Latn-RS" b="1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1" y="4419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">
              <a:buClr>
                <a:srgbClr val="1F497D">
                  <a:lumMod val="60000"/>
                  <a:lumOff val="40000"/>
                </a:srgbClr>
              </a:buClr>
              <a:buFont typeface="Wingdings" pitchFamily="2" charset="2"/>
              <a:buChar char="§"/>
            </a:pPr>
            <a:r>
              <a:rPr lang="en-US" b="1" cap="small" dirty="0">
                <a:solidFill>
                  <a:srgbClr val="FFFF99"/>
                </a:solidFill>
                <a:latin typeface="Calibri"/>
              </a:rPr>
              <a:t>E</a:t>
            </a:r>
            <a:r>
              <a:rPr lang="sr-Latn-RS" b="1" cap="small" dirty="0" smtClean="0">
                <a:solidFill>
                  <a:srgbClr val="FFFF99"/>
                </a:solidFill>
                <a:latin typeface="Calibri"/>
              </a:rPr>
              <a:t>misii de oxizi de azot, </a:t>
            </a:r>
            <a:r>
              <a:rPr lang="sr-Latn-RS" b="1" dirty="0" smtClean="0">
                <a:solidFill>
                  <a:srgbClr val="FFFF99"/>
                </a:solidFill>
                <a:latin typeface="Calibri"/>
              </a:rPr>
              <a:t>t/an</a:t>
            </a:r>
          </a:p>
          <a:p>
            <a:pPr marL="285750" indent="-285750" fontAlgn="b">
              <a:buClr>
                <a:srgbClr val="CC3300"/>
              </a:buClr>
              <a:buFont typeface="Wingdings" pitchFamily="2" charset="2"/>
              <a:buChar char="§"/>
            </a:pPr>
            <a:r>
              <a:rPr lang="sr-Latn-RS" b="1" cap="small" dirty="0">
                <a:solidFill>
                  <a:srgbClr val="FFFF99"/>
                </a:solidFill>
                <a:latin typeface="Calibri"/>
              </a:rPr>
              <a:t>Transport transfrontalier de </a:t>
            </a:r>
            <a:r>
              <a:rPr lang="sr-Latn-RS" b="1" cap="small" dirty="0" smtClean="0">
                <a:solidFill>
                  <a:srgbClr val="FFFF99"/>
                </a:solidFill>
                <a:latin typeface="Calibri"/>
              </a:rPr>
              <a:t>azot, </a:t>
            </a:r>
            <a:r>
              <a:rPr lang="sr-Latn-RS" b="1" dirty="0" smtClean="0">
                <a:solidFill>
                  <a:srgbClr val="FFFF99"/>
                </a:solidFill>
                <a:latin typeface="Calibri"/>
              </a:rPr>
              <a:t>t/an</a:t>
            </a:r>
            <a:endParaRPr lang="sr-Latn-RS" b="1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581400"/>
            <a:ext cx="914400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1400" dirty="0">
                <a:solidFill>
                  <a:srgbClr val="FFFF99"/>
                </a:solidFill>
                <a:latin typeface="Calibri"/>
              </a:rPr>
              <a:t>î</a:t>
            </a:r>
            <a:r>
              <a:rPr lang="ro-RO" sz="1400" dirty="0" smtClean="0">
                <a:solidFill>
                  <a:srgbClr val="FFFF99"/>
                </a:solidFill>
                <a:latin typeface="Calibri"/>
              </a:rPr>
              <a:t>n prezent</a:t>
            </a:r>
            <a:endParaRPr lang="en-US" sz="1400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581400"/>
            <a:ext cx="914400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1400" dirty="0">
                <a:solidFill>
                  <a:srgbClr val="FFFF99"/>
                </a:solidFill>
                <a:latin typeface="Calibri"/>
              </a:rPr>
              <a:t>î</a:t>
            </a:r>
            <a:r>
              <a:rPr lang="ro-RO" sz="1400" dirty="0" smtClean="0">
                <a:solidFill>
                  <a:srgbClr val="FFFF99"/>
                </a:solidFill>
                <a:latin typeface="Calibri"/>
              </a:rPr>
              <a:t>n viitor</a:t>
            </a:r>
            <a:endParaRPr lang="en-US" sz="1400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6327577"/>
            <a:ext cx="914400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o-RO" sz="1400" dirty="0">
                <a:solidFill>
                  <a:srgbClr val="FFFF99"/>
                </a:solidFill>
                <a:latin typeface="Calibri"/>
              </a:rPr>
              <a:t>î</a:t>
            </a:r>
            <a:r>
              <a:rPr lang="ro-RO" sz="1400" dirty="0" smtClean="0">
                <a:solidFill>
                  <a:srgbClr val="FFFF99"/>
                </a:solidFill>
                <a:latin typeface="Calibri"/>
              </a:rPr>
              <a:t>n prezent</a:t>
            </a:r>
            <a:endParaRPr lang="en-US" sz="1400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9781" y="6327577"/>
            <a:ext cx="914400" cy="30777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1400" dirty="0">
                <a:solidFill>
                  <a:srgbClr val="FFFF99"/>
                </a:solidFill>
                <a:latin typeface="Calibri"/>
              </a:rPr>
              <a:t>î</a:t>
            </a:r>
            <a:r>
              <a:rPr lang="ro-RO" sz="1400" dirty="0" smtClean="0">
                <a:solidFill>
                  <a:srgbClr val="FFFF99"/>
                </a:solidFill>
                <a:latin typeface="Calibri"/>
              </a:rPr>
              <a:t>n viitor</a:t>
            </a:r>
            <a:endParaRPr lang="en-US" sz="1400" dirty="0">
              <a:solidFill>
                <a:srgbClr val="FFFF99"/>
              </a:solidFill>
              <a:latin typeface="Calibri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592030"/>
              </p:ext>
            </p:extLst>
          </p:nvPr>
        </p:nvGraphicFramePr>
        <p:xfrm>
          <a:off x="228600" y="3738265"/>
          <a:ext cx="525780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2168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r-Latn-RS" sz="3200" b="1" dirty="0" smtClean="0">
                <a:solidFill>
                  <a:srgbClr val="FFFF00"/>
                </a:solidFill>
                <a:latin typeface="+mn-lt"/>
              </a:rPr>
              <a:t>SUBIECTUL DEZBATERI PUBLICE</a:t>
            </a:r>
            <a:endParaRPr lang="sr-Latn-RS"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105400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None/>
            </a:pPr>
            <a:r>
              <a:rPr lang="sr-Latn-R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Constructia blocului B3</a:t>
            </a:r>
            <a:r>
              <a:rPr lang="en-U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,</a:t>
            </a:r>
            <a:r>
              <a:rPr lang="sr-Latn-R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 cu puterea de 350 MW</a:t>
            </a:r>
            <a:r>
              <a:rPr lang="en-U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,</a:t>
            </a:r>
            <a:r>
              <a:rPr lang="sr-Latn-R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 pe locatie CET Kostolac B </a:t>
            </a:r>
            <a:r>
              <a:rPr lang="ro-RO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i</a:t>
            </a:r>
            <a:r>
              <a:rPr lang="sr-Latn-R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n Serbia</a:t>
            </a:r>
            <a:r>
              <a:rPr lang="en-U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,</a:t>
            </a:r>
            <a:r>
              <a:rPr lang="sr-Latn-RS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 din aspectul Conventiei ESPOO privind impactului transfrontalier al instalatiei asupra mediului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ro-RO" b="1" dirty="0" smtClean="0">
                <a:solidFill>
                  <a:srgbClr val="FFFF00"/>
                </a:solidFill>
                <a:cs typeface="Arial" panose="020B0604020202020204" pitchFamily="34" charset="0"/>
              </a:rPr>
              <a:t>OBLIGATIILE DIN CADRUL CONVENTIEI ESPOO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buSzPct val="80000"/>
              <a:buFont typeface="Wingdings" pitchFamily="2" charset="2"/>
              <a:buChar char="v"/>
            </a:pPr>
            <a:r>
              <a:rPr lang="ro-RO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Asigurarea </a:t>
            </a:r>
            <a:r>
              <a:rPr lang="ro-RO" sz="2800" b="1" u="sng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participarii </a:t>
            </a:r>
            <a:r>
              <a:rPr lang="ro-RO" sz="2800" b="1" u="sng" cap="small" dirty="0">
                <a:solidFill>
                  <a:srgbClr val="FFFF99"/>
                </a:solidFill>
                <a:cs typeface="Arial" panose="020B0604020202020204" pitchFamily="34" charset="0"/>
              </a:rPr>
              <a:t>publicului</a:t>
            </a:r>
            <a:r>
              <a:rPr lang="ro-RO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 la procesul de </a:t>
            </a:r>
            <a:r>
              <a:rPr lang="ro-RO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analiza </a:t>
            </a:r>
            <a:r>
              <a:rPr lang="ro-RO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a efectelor </a:t>
            </a:r>
            <a:r>
              <a:rPr lang="ro-RO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activitatilor </a:t>
            </a:r>
            <a:r>
              <a:rPr lang="ro-RO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propuse asupra </a:t>
            </a:r>
            <a:r>
              <a:rPr lang="ro-RO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mediului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buSzPct val="80000"/>
              <a:buFont typeface="Wingdings" pitchFamily="2" charset="2"/>
              <a:buChar char="v"/>
            </a:pPr>
            <a:r>
              <a:rPr lang="ro-RO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Identificarea </a:t>
            </a:r>
            <a:r>
              <a:rPr lang="ro-RO" sz="2800" b="1" u="sng" cap="small" dirty="0">
                <a:solidFill>
                  <a:srgbClr val="FFFF99"/>
                </a:solidFill>
                <a:cs typeface="Arial" panose="020B0604020202020204" pitchFamily="34" charset="0"/>
              </a:rPr>
              <a:t>impactului </a:t>
            </a:r>
            <a:r>
              <a:rPr lang="ro-RO" sz="2800" b="1" u="sng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potențial</a:t>
            </a:r>
            <a:r>
              <a:rPr lang="en-US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 </a:t>
            </a:r>
            <a:r>
              <a:rPr lang="ro-RO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asupra </a:t>
            </a:r>
            <a:r>
              <a:rPr lang="ro-RO" sz="2800" b="1" cap="small" dirty="0">
                <a:solidFill>
                  <a:srgbClr val="FFFF99"/>
                </a:solidFill>
                <a:cs typeface="Arial" panose="020B0604020202020204" pitchFamily="34" charset="0"/>
              </a:rPr>
              <a:t>mediului al proiectului în context </a:t>
            </a:r>
            <a:r>
              <a:rPr lang="ro-RO" sz="2800" b="1" cap="small" dirty="0" smtClean="0">
                <a:solidFill>
                  <a:srgbClr val="FFFF99"/>
                </a:solidFill>
                <a:cs typeface="Arial" panose="020B0604020202020204" pitchFamily="34" charset="0"/>
              </a:rPr>
              <a:t>transfrontalier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buSzPct val="80000"/>
              <a:buFont typeface="Wingdings" pitchFamily="2" charset="2"/>
              <a:buChar char="v"/>
            </a:pPr>
            <a:r>
              <a:rPr lang="ro-RO" sz="2800" b="1" cap="small" dirty="0" smtClean="0">
                <a:solidFill>
                  <a:srgbClr val="FFFF99"/>
                </a:solidFill>
              </a:rPr>
              <a:t>Definirea </a:t>
            </a:r>
            <a:r>
              <a:rPr lang="ro-RO" sz="2800" b="1" u="sng" cap="small" dirty="0" smtClean="0">
                <a:solidFill>
                  <a:srgbClr val="FFFF99"/>
                </a:solidFill>
              </a:rPr>
              <a:t>masurilor </a:t>
            </a:r>
            <a:r>
              <a:rPr lang="ro-RO" sz="2800" b="1" u="sng" cap="small" dirty="0">
                <a:solidFill>
                  <a:srgbClr val="FFFF99"/>
                </a:solidFill>
              </a:rPr>
              <a:t>de </a:t>
            </a:r>
            <a:r>
              <a:rPr lang="ro-RO" sz="2800" b="1" u="sng" cap="small" dirty="0" smtClean="0">
                <a:solidFill>
                  <a:srgbClr val="FFFF99"/>
                </a:solidFill>
              </a:rPr>
              <a:t>protectie</a:t>
            </a:r>
            <a:r>
              <a:rPr lang="ro-RO" sz="2800" b="1" cap="small" dirty="0" smtClean="0">
                <a:solidFill>
                  <a:srgbClr val="FFFF99"/>
                </a:solidFill>
              </a:rPr>
              <a:t> </a:t>
            </a:r>
            <a:r>
              <a:rPr lang="ro-RO" sz="2800" b="1" cap="small" dirty="0">
                <a:solidFill>
                  <a:srgbClr val="FFFF99"/>
                </a:solidFill>
              </a:rPr>
              <a:t>a mediului</a:t>
            </a:r>
            <a:endParaRPr lang="ro-RO" sz="2800" b="1" cap="small" dirty="0" smtClean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SzPct val="80000"/>
              <a:buFont typeface="Wingdings" pitchFamily="2" charset="2"/>
              <a:buChar char="v"/>
            </a:pPr>
            <a:r>
              <a:rPr lang="ro-RO" sz="2800" b="1" cap="small" dirty="0">
                <a:solidFill>
                  <a:srgbClr val="FFFF99"/>
                </a:solidFill>
              </a:rPr>
              <a:t>Determinarea </a:t>
            </a:r>
            <a:r>
              <a:rPr lang="ro-RO" sz="2800" b="1" u="sng" cap="small" dirty="0" smtClean="0">
                <a:solidFill>
                  <a:srgbClr val="FFFF99"/>
                </a:solidFill>
              </a:rPr>
              <a:t>asemanarii </a:t>
            </a:r>
            <a:r>
              <a:rPr lang="ro-RO" sz="2800" b="1" u="sng" cap="small" dirty="0">
                <a:solidFill>
                  <a:srgbClr val="FFFF99"/>
                </a:solidFill>
              </a:rPr>
              <a:t>ecologice</a:t>
            </a:r>
            <a:r>
              <a:rPr lang="ro-RO" sz="2800" b="1" cap="small" dirty="0">
                <a:solidFill>
                  <a:srgbClr val="FFFF99"/>
                </a:solidFill>
              </a:rPr>
              <a:t> a </a:t>
            </a:r>
            <a:r>
              <a:rPr lang="ro-RO" sz="2800" b="1" cap="small" dirty="0" smtClean="0">
                <a:solidFill>
                  <a:srgbClr val="FFFF99"/>
                </a:solidFill>
              </a:rPr>
              <a:t>proiectului</a:t>
            </a:r>
            <a:endParaRPr lang="ro-RO" sz="2800" b="1" cap="small" dirty="0" smtClean="0">
              <a:solidFill>
                <a:srgbClr val="FFFF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SzPct val="80000"/>
              <a:buFont typeface="Wingdings" pitchFamily="2" charset="2"/>
              <a:buChar char="v"/>
            </a:pPr>
            <a:r>
              <a:rPr lang="ro-RO" sz="2800" b="1" cap="small" dirty="0" smtClean="0">
                <a:solidFill>
                  <a:srgbClr val="FFFF99"/>
                </a:solidFill>
              </a:rPr>
              <a:t>Asigurarea </a:t>
            </a:r>
            <a:r>
              <a:rPr lang="ro-RO" sz="2800" b="1" u="sng" cap="small" dirty="0" smtClean="0">
                <a:solidFill>
                  <a:srgbClr val="FFFF99"/>
                </a:solidFill>
              </a:rPr>
              <a:t>analizei </a:t>
            </a:r>
            <a:r>
              <a:rPr lang="ro-RO" sz="2800" b="1" u="sng" cap="small" dirty="0">
                <a:solidFill>
                  <a:srgbClr val="FFFF99"/>
                </a:solidFill>
              </a:rPr>
              <a:t>post-proiect</a:t>
            </a:r>
            <a:endParaRPr lang="sr-Latn-RS" sz="2800" b="1" u="sng" cap="small" dirty="0">
              <a:solidFill>
                <a:srgbClr val="FFFF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569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1"/>
          <p:cNvSpPr>
            <a:spLocks noGrp="1"/>
          </p:cNvSpPr>
          <p:nvPr>
            <p:ph idx="1"/>
          </p:nvPr>
        </p:nvSpPr>
        <p:spPr>
          <a:xfrm>
            <a:off x="609600" y="838200"/>
            <a:ext cx="8153400" cy="2971800"/>
          </a:xfrm>
        </p:spPr>
        <p:txBody>
          <a:bodyPr/>
          <a:lstStyle/>
          <a:p>
            <a:pPr eaLnBrk="1" hangingPunct="1">
              <a:buClr>
                <a:srgbClr val="CCFF99"/>
              </a:buClr>
              <a:buFont typeface="Wingdings" pitchFamily="2" charset="2"/>
              <a:buChar char="v"/>
            </a:pPr>
            <a:r>
              <a:rPr lang="sr-Latn-RS" sz="2200" b="1" dirty="0" smtClean="0">
                <a:solidFill>
                  <a:srgbClr val="CCFF99"/>
                </a:solidFill>
              </a:rPr>
              <a:t>EVACUAREA C</a:t>
            </a:r>
            <a:r>
              <a:rPr lang="ro-RO" sz="2200" b="1" dirty="0" smtClean="0">
                <a:solidFill>
                  <a:srgbClr val="CCFF99"/>
                </a:solidFill>
              </a:rPr>
              <a:t>ĂLDURII</a:t>
            </a:r>
            <a:r>
              <a:rPr lang="en-US" sz="2200" b="1" dirty="0" smtClean="0">
                <a:solidFill>
                  <a:srgbClr val="CCFF99"/>
                </a:solidFill>
              </a:rPr>
              <a:t>:</a:t>
            </a:r>
            <a:r>
              <a:rPr lang="ro-RO" sz="2200" b="1" dirty="0" smtClean="0">
                <a:solidFill>
                  <a:srgbClr val="CCFF99"/>
                </a:solidFill>
              </a:rPr>
              <a:t> </a:t>
            </a:r>
            <a:r>
              <a:rPr lang="ro-RO" sz="2200" b="1" dirty="0">
                <a:solidFill>
                  <a:srgbClr val="FFFF99"/>
                </a:solidFill>
              </a:rPr>
              <a:t>CU </a:t>
            </a:r>
            <a:r>
              <a:rPr lang="ro-RO" sz="2200" b="1" dirty="0" smtClean="0">
                <a:solidFill>
                  <a:srgbClr val="FFFF99"/>
                </a:solidFill>
              </a:rPr>
              <a:t>APA </a:t>
            </a:r>
            <a:r>
              <a:rPr lang="ro-RO" sz="2200" b="1" dirty="0">
                <a:solidFill>
                  <a:srgbClr val="FFFF99"/>
                </a:solidFill>
              </a:rPr>
              <a:t>DE </a:t>
            </a:r>
            <a:r>
              <a:rPr lang="ro-RO" sz="2200" b="1" dirty="0" smtClean="0">
                <a:solidFill>
                  <a:srgbClr val="FFFF99"/>
                </a:solidFill>
              </a:rPr>
              <a:t>RĂCIRE RETUR</a:t>
            </a:r>
            <a:r>
              <a:rPr lang="ro-RO" sz="2200" b="1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Clr>
                <a:srgbClr val="CCFF99"/>
              </a:buClr>
              <a:buFont typeface="Wingdings" pitchFamily="2" charset="2"/>
              <a:buChar char="v"/>
            </a:pPr>
            <a:r>
              <a:rPr lang="ro-RO" sz="2200" dirty="0" smtClean="0">
                <a:solidFill>
                  <a:srgbClr val="FFFF99"/>
                </a:solidFill>
              </a:rPr>
              <a:t>     </a:t>
            </a:r>
            <a:r>
              <a:rPr lang="en-US" sz="2200" dirty="0" smtClean="0">
                <a:solidFill>
                  <a:srgbClr val="FFFF99"/>
                </a:solidFill>
              </a:rPr>
              <a:t>P</a:t>
            </a:r>
            <a:r>
              <a:rPr lang="ro-RO" sz="2200" dirty="0" smtClean="0">
                <a:solidFill>
                  <a:srgbClr val="FFFF99"/>
                </a:solidFill>
              </a:rPr>
              <a:t>RIN SISTEMUL DE RĂCIRE CU CIRCUIT DESHIS ÎN FLUVIUL       </a:t>
            </a:r>
            <a:r>
              <a:rPr lang="sr-Cyrl-RS" sz="2200" dirty="0" smtClean="0">
                <a:solidFill>
                  <a:srgbClr val="FFFF99"/>
                </a:solidFill>
              </a:rPr>
              <a:t>                                                      </a:t>
            </a:r>
            <a:endParaRPr lang="ro-RO" sz="2200" dirty="0">
              <a:solidFill>
                <a:srgbClr val="FFFF99"/>
              </a:solidFill>
            </a:endParaRPr>
          </a:p>
          <a:p>
            <a:pPr eaLnBrk="1" hangingPunct="1">
              <a:buClr>
                <a:srgbClr val="CCFF99"/>
              </a:buClr>
              <a:buFont typeface="Wingdings" pitchFamily="2" charset="2"/>
              <a:buChar char="v"/>
            </a:pPr>
            <a:r>
              <a:rPr lang="ro-RO" sz="2200" dirty="0" smtClean="0">
                <a:solidFill>
                  <a:srgbClr val="FFFF99"/>
                </a:solidFill>
              </a:rPr>
              <a:t>     DUNĂREA</a:t>
            </a:r>
            <a:endParaRPr lang="sr-Latn-CS" sz="2200" b="1" dirty="0">
              <a:solidFill>
                <a:srgbClr val="FFFF99"/>
              </a:solidFill>
            </a:endParaRPr>
          </a:p>
          <a:p>
            <a:pPr eaLnBrk="1" hangingPunct="1">
              <a:buClr>
                <a:srgbClr val="CCFF99"/>
              </a:buClr>
              <a:buFont typeface="Wingdings" pitchFamily="2" charset="2"/>
              <a:buChar char="v"/>
            </a:pPr>
            <a:r>
              <a:rPr lang="sr-Latn-CS" sz="2200" b="1" dirty="0" smtClean="0">
                <a:solidFill>
                  <a:srgbClr val="CCFF99"/>
                </a:solidFill>
              </a:rPr>
              <a:t>CONDIȚII DE PROIECTARE PENTRU SISTEM DE RĂCIRE:</a:t>
            </a:r>
            <a:r>
              <a:rPr lang="pl-PL" sz="2200" dirty="0" smtClean="0"/>
              <a:t> </a:t>
            </a:r>
            <a:r>
              <a:rPr lang="pl-PL" sz="2200" dirty="0" smtClean="0">
                <a:solidFill>
                  <a:srgbClr val="FFFF99"/>
                </a:solidFill>
              </a:rPr>
              <a:t>DEBITUL APEI DE RĂCIRE DIN UNITATEA B3 ESTE DE </a:t>
            </a:r>
            <a:r>
              <a:rPr lang="pl-PL" sz="2200" dirty="0" smtClean="0">
                <a:solidFill>
                  <a:srgbClr val="FFFF99"/>
                </a:solidFill>
                <a:sym typeface="Symbol"/>
              </a:rPr>
              <a:t></a:t>
            </a:r>
            <a:r>
              <a:rPr lang="pl-PL" sz="2200" b="1" dirty="0">
                <a:solidFill>
                  <a:srgbClr val="FFC000"/>
                </a:solidFill>
              </a:rPr>
              <a:t>14,5 m</a:t>
            </a:r>
            <a:r>
              <a:rPr lang="pl-PL" sz="2200" b="1" baseline="30000" dirty="0">
                <a:solidFill>
                  <a:srgbClr val="FFC000"/>
                </a:solidFill>
              </a:rPr>
              <a:t>3</a:t>
            </a:r>
            <a:r>
              <a:rPr lang="pl-PL" sz="2200" b="1" dirty="0">
                <a:solidFill>
                  <a:srgbClr val="FFC000"/>
                </a:solidFill>
              </a:rPr>
              <a:t>/s</a:t>
            </a:r>
            <a:r>
              <a:rPr lang="pl-PL" sz="2200" dirty="0">
                <a:solidFill>
                  <a:srgbClr val="FFFF99"/>
                </a:solidFill>
              </a:rPr>
              <a:t>, </a:t>
            </a:r>
            <a:r>
              <a:rPr lang="pl-PL" sz="2200" dirty="0" smtClean="0">
                <a:solidFill>
                  <a:srgbClr val="FFFF99"/>
                </a:solidFill>
              </a:rPr>
              <a:t>CREȘTEREA  TEMPERATURII APEI DE RĂCIRE </a:t>
            </a:r>
            <a:r>
              <a:rPr lang="ro-RO" sz="2200" dirty="0">
                <a:solidFill>
                  <a:srgbClr val="FFFF99"/>
                </a:solidFill>
              </a:rPr>
              <a:t>RETUR</a:t>
            </a:r>
            <a:r>
              <a:rPr lang="ro-RO" sz="2200" dirty="0">
                <a:solidFill>
                  <a:srgbClr val="FF0000"/>
                </a:solidFill>
              </a:rPr>
              <a:t> </a:t>
            </a:r>
            <a:r>
              <a:rPr lang="pl-PL" sz="2200" dirty="0" smtClean="0">
                <a:solidFill>
                  <a:srgbClr val="FFFF99"/>
                </a:solidFill>
              </a:rPr>
              <a:t>ESTE ÎN JUR DE </a:t>
            </a:r>
            <a:r>
              <a:rPr lang="pl-PL" sz="2200" b="1" dirty="0" smtClean="0">
                <a:solidFill>
                  <a:srgbClr val="FFC000"/>
                </a:solidFill>
              </a:rPr>
              <a:t>9 </a:t>
            </a:r>
            <a:r>
              <a:rPr lang="pl-PL" sz="2200" b="1" dirty="0">
                <a:solidFill>
                  <a:srgbClr val="FFC000"/>
                </a:solidFill>
                <a:sym typeface="Symbol" pitchFamily="18" charset="2"/>
              </a:rPr>
              <a:t></a:t>
            </a:r>
            <a:r>
              <a:rPr lang="pl-PL" sz="2200" b="1" dirty="0" smtClean="0">
                <a:solidFill>
                  <a:srgbClr val="FFC000"/>
                </a:solidFill>
              </a:rPr>
              <a:t>C</a:t>
            </a:r>
            <a:endParaRPr lang="pl-PL" sz="2200" dirty="0">
              <a:solidFill>
                <a:srgbClr val="FFFF99"/>
              </a:solidFill>
            </a:endParaRPr>
          </a:p>
          <a:p>
            <a:pPr eaLnBrk="1" hangingPunct="1">
              <a:buClr>
                <a:srgbClr val="CCFF99"/>
              </a:buClr>
              <a:buFont typeface="Wingdings" pitchFamily="2" charset="2"/>
              <a:buChar char="v"/>
            </a:pPr>
            <a:r>
              <a:rPr lang="pl-PL" sz="2200" b="1" dirty="0" smtClean="0">
                <a:solidFill>
                  <a:srgbClr val="CCFF99"/>
                </a:solidFill>
              </a:rPr>
              <a:t>DEBITUL TOTAL AL APEI DE RĂCIRE RETUR DIN CTE KOSTOLAC </a:t>
            </a:r>
            <a:r>
              <a:rPr lang="en-US" sz="2200" b="1" dirty="0" smtClean="0">
                <a:solidFill>
                  <a:srgbClr val="CCFF99"/>
                </a:solidFill>
              </a:rPr>
              <a:t>      </a:t>
            </a:r>
            <a:r>
              <a:rPr lang="pl-PL" sz="2200" b="1" dirty="0" smtClean="0">
                <a:solidFill>
                  <a:srgbClr val="CCFF99"/>
                </a:solidFill>
              </a:rPr>
              <a:t>A ȘI </a:t>
            </a:r>
            <a:r>
              <a:rPr lang="pl-PL" sz="2200" b="1" dirty="0">
                <a:solidFill>
                  <a:srgbClr val="CCFF99"/>
                </a:solidFill>
              </a:rPr>
              <a:t>B:</a:t>
            </a:r>
            <a:r>
              <a:rPr lang="pl-PL" sz="2200" dirty="0">
                <a:solidFill>
                  <a:srgbClr val="FFFF99"/>
                </a:solidFill>
              </a:rPr>
              <a:t> </a:t>
            </a:r>
            <a:r>
              <a:rPr lang="pl-PL" sz="2200" dirty="0" smtClean="0">
                <a:solidFill>
                  <a:srgbClr val="FFFF99"/>
                </a:solidFill>
                <a:sym typeface="Symbol"/>
              </a:rPr>
              <a:t> </a:t>
            </a:r>
            <a:r>
              <a:rPr lang="pl-PL" sz="2200" b="1" dirty="0" smtClean="0">
                <a:solidFill>
                  <a:srgbClr val="FFFF99"/>
                </a:solidFill>
              </a:rPr>
              <a:t>52 </a:t>
            </a:r>
            <a:r>
              <a:rPr lang="pl-PL" sz="2200" b="1" dirty="0">
                <a:solidFill>
                  <a:srgbClr val="FFFF99"/>
                </a:solidFill>
              </a:rPr>
              <a:t>m</a:t>
            </a:r>
            <a:r>
              <a:rPr lang="pl-PL" sz="2200" b="1" baseline="30000" dirty="0">
                <a:solidFill>
                  <a:srgbClr val="FFFF99"/>
                </a:solidFill>
              </a:rPr>
              <a:t>3</a:t>
            </a:r>
            <a:r>
              <a:rPr lang="pl-PL" sz="2200" b="1" dirty="0">
                <a:solidFill>
                  <a:srgbClr val="FFFF99"/>
                </a:solidFill>
              </a:rPr>
              <a:t>/s 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419600" cy="6096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CĂLDURA REZIDUALĂ </a:t>
            </a:r>
            <a:endParaRPr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905816"/>
            <a:ext cx="8077200" cy="112338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cap="small" dirty="0" smtClean="0">
                <a:solidFill>
                  <a:srgbClr val="CCFF99"/>
                </a:solidFill>
                <a:latin typeface="Calibri"/>
              </a:rPr>
              <a:t>Debitul Dunării la SH Smederevo</a:t>
            </a:r>
            <a:r>
              <a:rPr lang="pl-PL" sz="2400" b="1" cap="small" dirty="0">
                <a:solidFill>
                  <a:srgbClr val="CCFF99"/>
                </a:solidFill>
                <a:latin typeface="Calibri"/>
              </a:rPr>
              <a:t>:   </a:t>
            </a:r>
            <a:r>
              <a:rPr lang="pl-PL" sz="2400" b="1" cap="small" dirty="0" smtClean="0">
                <a:solidFill>
                  <a:srgbClr val="CCFF99"/>
                </a:solidFill>
                <a:latin typeface="Calibri"/>
              </a:rPr>
              <a:t> </a:t>
            </a:r>
            <a:r>
              <a:rPr lang="pl-PL" sz="2400" cap="small" dirty="0" smtClean="0">
                <a:solidFill>
                  <a:srgbClr val="FFFF99"/>
                </a:solidFill>
                <a:latin typeface="Calibri"/>
              </a:rPr>
              <a:t>mediu             </a:t>
            </a:r>
            <a:r>
              <a:rPr lang="pl-PL" sz="2400" b="1" cap="small" dirty="0" smtClean="0">
                <a:solidFill>
                  <a:srgbClr val="FFFF99"/>
                </a:solidFill>
                <a:latin typeface="Calibri"/>
              </a:rPr>
              <a:t>3.500 </a:t>
            </a:r>
            <a:r>
              <a:rPr lang="pl-PL" sz="2400" b="1" cap="small" dirty="0">
                <a:solidFill>
                  <a:srgbClr val="FFFF99"/>
                </a:solidFill>
                <a:latin typeface="Calibri"/>
              </a:rPr>
              <a:t>m</a:t>
            </a:r>
            <a:r>
              <a:rPr lang="pl-PL" sz="2400" b="1" cap="small" baseline="30000" dirty="0">
                <a:solidFill>
                  <a:srgbClr val="FFFF99"/>
                </a:solidFill>
                <a:latin typeface="Calibri"/>
              </a:rPr>
              <a:t>3</a:t>
            </a:r>
            <a:r>
              <a:rPr lang="pl-PL" sz="2400" b="1" cap="small" dirty="0">
                <a:solidFill>
                  <a:srgbClr val="FFFF99"/>
                </a:solidFill>
                <a:latin typeface="Calibri"/>
              </a:rPr>
              <a:t>/s</a:t>
            </a:r>
          </a:p>
          <a:p>
            <a:pPr>
              <a:defRPr/>
            </a:pPr>
            <a:r>
              <a:rPr lang="pl-PL" sz="2400" b="1" cap="small" dirty="0">
                <a:solidFill>
                  <a:srgbClr val="FFFF99"/>
                </a:solidFill>
                <a:latin typeface="Calibri"/>
              </a:rPr>
              <a:t>                                                                </a:t>
            </a:r>
            <a:r>
              <a:rPr lang="pl-PL" sz="2400" cap="small" dirty="0" smtClean="0">
                <a:solidFill>
                  <a:srgbClr val="FFFF99"/>
                </a:solidFill>
                <a:latin typeface="Calibri"/>
              </a:rPr>
              <a:t>minim       </a:t>
            </a:r>
            <a:r>
              <a:rPr lang="pl-PL" sz="2400" b="1" cap="small" dirty="0" smtClean="0">
                <a:solidFill>
                  <a:srgbClr val="FFFF99"/>
                </a:solidFill>
                <a:latin typeface="Calibri"/>
              </a:rPr>
              <a:t>      </a:t>
            </a:r>
            <a:r>
              <a:rPr lang="pl-PL" sz="2400" b="1" cap="small" dirty="0">
                <a:solidFill>
                  <a:srgbClr val="FFFF99"/>
                </a:solidFill>
                <a:latin typeface="Calibri"/>
              </a:rPr>
              <a:t>1.400 </a:t>
            </a:r>
            <a:r>
              <a:rPr lang="pl-PL" sz="2400" b="1" cap="small" dirty="0" smtClean="0">
                <a:solidFill>
                  <a:srgbClr val="FFFF99"/>
                </a:solidFill>
                <a:latin typeface="Calibri"/>
              </a:rPr>
              <a:t>m</a:t>
            </a:r>
            <a:r>
              <a:rPr lang="pl-PL" sz="2400" b="1" cap="small" baseline="30000" dirty="0" smtClean="0">
                <a:solidFill>
                  <a:srgbClr val="FFFF99"/>
                </a:solidFill>
                <a:latin typeface="Calibri"/>
              </a:rPr>
              <a:t>3</a:t>
            </a:r>
            <a:r>
              <a:rPr lang="pl-PL" sz="2400" b="1" cap="small" dirty="0" smtClean="0">
                <a:solidFill>
                  <a:srgbClr val="FFFF99"/>
                </a:solidFill>
                <a:latin typeface="Calibri"/>
              </a:rPr>
              <a:t>/s</a:t>
            </a:r>
          </a:p>
          <a:p>
            <a:pPr>
              <a:defRPr/>
            </a:pPr>
            <a:r>
              <a:rPr lang="sr-Latn-RS" sz="1900" b="1" cap="smal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Creșterea maximă așteptată a temperaturii Dunării este de </a:t>
            </a:r>
            <a:r>
              <a:rPr lang="sr-Latn-RS" sz="1900" b="1" cap="smal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 0,5 </a:t>
            </a:r>
            <a:r>
              <a:rPr lang="sr-Latn-RS" sz="1900" b="1" cap="small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</a:t>
            </a:r>
            <a:r>
              <a:rPr lang="sr-Latn-RS" sz="1900" b="1" cap="small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</a:t>
            </a:r>
            <a:endParaRPr lang="sr-Latn-RS" sz="1900" b="1" cap="small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106650"/>
            <a:ext cx="8077200" cy="14465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2200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Conform criteriilor de evaluare a oportunit</a:t>
            </a:r>
            <a:r>
              <a:rPr lang="ro-RO" sz="2200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ății </a:t>
            </a:r>
            <a:r>
              <a:rPr lang="sr-Latn-RS" sz="2200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amplasamentului în raport cu necesitățile de apă de răcire (Tabelul </a:t>
            </a:r>
            <a:r>
              <a:rPr lang="sr-Latn-RS" sz="2200" cap="small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1.5 </a:t>
            </a:r>
            <a:r>
              <a:rPr lang="sr-Latn-RS" sz="2200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din documentul ICS BREF – Industrial Cooling Systems), </a:t>
            </a:r>
            <a:r>
              <a:rPr lang="sr-Latn-RS" sz="2200" b="1" u="sng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amplasamentul CTE </a:t>
            </a:r>
            <a:r>
              <a:rPr lang="sr-Latn-RS" sz="2200" b="1" u="sng" cap="small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Kostolac se </a:t>
            </a:r>
            <a:r>
              <a:rPr lang="sr-Latn-RS" sz="2200" b="1" u="sng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apreciează ca “foarte oportun” </a:t>
            </a:r>
            <a:r>
              <a:rPr lang="sr-Latn-RS" sz="2200" b="1" u="sng" cap="small" dirty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(Grade 1 – Good suitability</a:t>
            </a:r>
            <a:r>
              <a:rPr lang="sr-Latn-RS" sz="2200" b="1" u="sng" cap="small" dirty="0" smtClean="0">
                <a:solidFill>
                  <a:srgbClr val="9BBB5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  <a:endParaRPr lang="sr-Latn-RS" sz="2200" u="sng" cap="small" dirty="0">
              <a:solidFill>
                <a:srgbClr val="9BBB5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2110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5257800" cy="1524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marL="514350" indent="-514350" eaLnBrk="1" hangingPunct="1"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b="1" cap="small" dirty="0" smtClean="0">
                <a:solidFill>
                  <a:srgbClr val="FFFFCC"/>
                </a:solidFill>
              </a:rPr>
              <a:t>Ape uzate tehnologice</a:t>
            </a:r>
            <a:endParaRPr lang="sr-Latn-CS" sz="2800" b="1" cap="small" dirty="0">
              <a:solidFill>
                <a:srgbClr val="FFFFCC"/>
              </a:solidFill>
            </a:endParaRPr>
          </a:p>
          <a:p>
            <a:pPr marL="514350" indent="-514350" eaLnBrk="1" hangingPunct="1"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b="1" cap="small" dirty="0" smtClean="0">
                <a:solidFill>
                  <a:srgbClr val="FFFFCC"/>
                </a:solidFill>
              </a:rPr>
              <a:t>Ape uzate menajere</a:t>
            </a:r>
            <a:endParaRPr lang="sr-Latn-CS" sz="2800" b="1" cap="small" dirty="0">
              <a:solidFill>
                <a:srgbClr val="FFFFCC"/>
              </a:solidFill>
            </a:endParaRPr>
          </a:p>
          <a:p>
            <a:pPr marL="514350" indent="-514350" eaLnBrk="1" hangingPunct="1"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b="1" cap="small" dirty="0" smtClean="0">
                <a:solidFill>
                  <a:srgbClr val="FFFFCC"/>
                </a:solidFill>
              </a:rPr>
              <a:t>Ape uzate pluviale</a:t>
            </a:r>
            <a:endParaRPr lang="en-US" sz="2800" b="1" cap="small" dirty="0">
              <a:solidFill>
                <a:srgbClr val="FFFFC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228600"/>
            <a:ext cx="3505200" cy="685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 UZATE</a:t>
            </a:r>
            <a:endParaRPr sz="32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895600"/>
            <a:ext cx="366401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sz="2000" b="1" dirty="0" smtClean="0">
                <a:solidFill>
                  <a:srgbClr val="1F497D">
                    <a:lumMod val="50000"/>
                  </a:srgbClr>
                </a:solidFill>
              </a:rPr>
              <a:t>TRATAREA APELOR UZATE</a:t>
            </a:r>
            <a:endParaRPr lang="en-US" sz="20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3505200"/>
            <a:ext cx="55626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sr-Latn-RS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IDENTIFICAREA LOCULUI DE GENERARE ȘI A TIPULUI DE POLUARE</a:t>
            </a:r>
            <a:endParaRPr lang="en-US" b="1" dirty="0">
              <a:solidFill>
                <a:srgbClr val="F7964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4191000"/>
            <a:ext cx="55626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2"/>
              <a:defRPr/>
            </a:pPr>
            <a:r>
              <a:rPr lang="sr-Latn-RS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COLECTAREA ȘI CANALIZAREA PÂNĂ LA INSTALAȚIA DE TRATARE</a:t>
            </a:r>
            <a:endParaRPr lang="en-US" b="1" dirty="0">
              <a:solidFill>
                <a:srgbClr val="F7964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876800"/>
            <a:ext cx="556260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  <a:defRPr/>
            </a:pPr>
            <a:r>
              <a:rPr lang="sr-Latn-RS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TRATAREA CONFORM CRITERIILOR VLE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5325070"/>
            <a:ext cx="5562600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  <a:defRPr/>
            </a:pPr>
            <a:r>
              <a:rPr lang="sr-Latn-RS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RECIRCULAREA ÎN CADRUL SISTEMULUI/CTE  SAU </a:t>
            </a:r>
            <a:r>
              <a:rPr lang="ro-RO" b="1" dirty="0" smtClean="0">
                <a:solidFill>
                  <a:srgbClr val="F79646">
                    <a:lumMod val="20000"/>
                    <a:lumOff val="80000"/>
                  </a:srgbClr>
                </a:solidFill>
              </a:rPr>
              <a:t>DESCĂRCAREA ÎN RECIPIENT</a:t>
            </a:r>
            <a:endParaRPr lang="en-US" b="1" dirty="0">
              <a:solidFill>
                <a:srgbClr val="F7964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360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90600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VALORILE LIMITĂ DE EMISII LA LOCUL</a:t>
            </a:r>
            <a:b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EVACUARE ÎN APE DE SUPRAFAȚĂ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175090"/>
              </p:ext>
            </p:extLst>
          </p:nvPr>
        </p:nvGraphicFramePr>
        <p:xfrm>
          <a:off x="1219200" y="1143000"/>
          <a:ext cx="6477000" cy="4774237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24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l-SI" sz="2000" b="1" cap="small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Parametru</a:t>
                      </a:r>
                      <a:endParaRPr lang="en-US" sz="2800" b="1" cap="small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sr-Latn-CS" sz="1800" b="1" i="0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Unitate de măsură</a:t>
                      </a:r>
                      <a:endParaRPr lang="en-US" sz="1800" b="1" i="0" kern="1200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ro-RO" sz="1800" b="1" i="0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Valori limită</a:t>
                      </a:r>
                      <a:r>
                        <a:rPr lang="en-US" sz="1800" b="1" i="0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sr-Latn-CS" sz="1800" b="1" i="0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de emisii</a:t>
                      </a:r>
                      <a:endParaRPr lang="en-US" sz="1800" b="1" i="0" kern="1200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13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Temperatură</a:t>
                      </a:r>
                      <a:endParaRPr lang="en-US" sz="24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°C</a:t>
                      </a:r>
                      <a:endParaRPr lang="en-US" sz="24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buFontTx/>
                        <a:buNone/>
                      </a:pPr>
                      <a:r>
                        <a:rPr lang="sr-Latn-CS" sz="1800" i="0" dirty="0" smtClean="0">
                          <a:solidFill>
                            <a:srgbClr val="FFFFCC"/>
                          </a:solidFill>
                          <a:latin typeface="Calibri" pitchFamily="34" charset="0"/>
                          <a:sym typeface="Symbol" pitchFamily="18" charset="2"/>
                        </a:rPr>
                        <a:t>T </a:t>
                      </a:r>
                      <a:r>
                        <a:rPr lang="sr-Latn-CS" sz="1800" i="0" dirty="0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≤ </a:t>
                      </a:r>
                      <a:r>
                        <a:rPr lang="sr-Latn-CS" sz="1800" b="1" i="0" dirty="0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3°C </a:t>
                      </a:r>
                      <a:r>
                        <a:rPr lang="sr-Latn-CS" sz="1800" b="1" i="1" dirty="0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(</a:t>
                      </a:r>
                      <a:r>
                        <a:rPr lang="en-US" sz="1800" b="1" i="0" cap="small" baseline="0" dirty="0" err="1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pentru</a:t>
                      </a:r>
                      <a:r>
                        <a:rPr lang="en-US" sz="1800" b="1" i="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 ape </a:t>
                      </a:r>
                      <a:r>
                        <a:rPr lang="en-US" sz="1800" b="1" i="0" cap="small" baseline="0" dirty="0" err="1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ciprinicole</a:t>
                      </a:r>
                      <a:r>
                        <a:rPr lang="sr-Latn-CS" sz="1800" b="1" i="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</a:rPr>
                        <a:t>)</a:t>
                      </a:r>
                      <a:endParaRPr lang="sr-Latn-CS" sz="1800" b="1" i="0" cap="small" baseline="0" dirty="0">
                        <a:solidFill>
                          <a:srgbClr val="FFFFCC"/>
                        </a:solidFill>
                        <a:latin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pH</a:t>
                      </a:r>
                      <a:endParaRPr lang="en-US" sz="24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sr-Latn-C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6 - 9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819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Materii suspendate</a:t>
                      </a:r>
                      <a:endParaRPr lang="en-US" sz="1800" b="1" kern="1200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mg/l</a:t>
                      </a:r>
                      <a:endParaRPr lang="en-US" sz="24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35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819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kern="1200" cap="small" baseline="0" dirty="0" err="1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Consumul</a:t>
                      </a:r>
                      <a:r>
                        <a:rPr lang="en-US" sz="1800" b="1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cap="small" baseline="0" dirty="0" err="1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chimic</a:t>
                      </a:r>
                      <a:r>
                        <a:rPr lang="en-US" sz="1800" b="1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 de </a:t>
                      </a:r>
                      <a:r>
                        <a:rPr lang="en-US" sz="1800" b="1" kern="1200" cap="small" baseline="0" dirty="0" err="1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oxigen</a:t>
                      </a:r>
                      <a:r>
                        <a:rPr lang="sr-Latn-CS" sz="1800" b="1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1800" b="1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CCO</a:t>
                      </a:r>
                      <a:r>
                        <a:rPr lang="sr-Latn-CS" sz="1800" b="1" kern="1200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)</a:t>
                      </a:r>
                      <a:endParaRPr lang="en-US" sz="1800" b="1" kern="1200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mg O</a:t>
                      </a:r>
                      <a:r>
                        <a:rPr lang="sr-Latn-CS" sz="1800" b="1" baseline="-2500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2</a:t>
                      </a: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/l</a:t>
                      </a:r>
                      <a:endParaRPr lang="en-US" sz="24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120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8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Uleiuri minerale</a:t>
                      </a:r>
                      <a:endParaRPr lang="en-US" sz="24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mg/l</a:t>
                      </a:r>
                      <a:endParaRPr lang="en-US" sz="24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10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8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As</a:t>
                      </a:r>
                      <a:endParaRPr lang="en-US" sz="24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  <a:endParaRPr lang="en-US" sz="2400" b="1" dirty="0" smtClean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Cd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  <a:endParaRPr lang="en-US" sz="2400" b="1" dirty="0" smtClean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8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Cr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r-Latn-C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uLnTx/>
                        <a:uFillTx/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8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Cu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8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Hg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Ni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err="1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Pb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cap="none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Zn</a:t>
                      </a:r>
                      <a:endParaRPr lang="en-US" sz="1800" b="1" cap="none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µg/l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81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cap="small" baseline="0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Toxicitate</a:t>
                      </a:r>
                      <a:endParaRPr lang="en-US" sz="2400" b="1" cap="small" baseline="0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sr-Latn-C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CS" sz="1800" b="1" dirty="0" smtClean="0">
                          <a:solidFill>
                            <a:srgbClr val="FFFFCC"/>
                          </a:solidFill>
                          <a:latin typeface="Calibri" pitchFamily="34" charset="0"/>
                          <a:ea typeface="Times New Roman"/>
                          <a:cs typeface="Arial"/>
                        </a:rPr>
                        <a:t>5</a:t>
                      </a:r>
                      <a:endParaRPr lang="en-US" sz="1800" b="1" dirty="0">
                        <a:solidFill>
                          <a:srgbClr val="FFFFCC"/>
                        </a:solidFill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655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3"/>
          <p:cNvSpPr>
            <a:spLocks noGrp="1"/>
          </p:cNvSpPr>
          <p:nvPr>
            <p:ph idx="1"/>
          </p:nvPr>
        </p:nvSpPr>
        <p:spPr>
          <a:xfrm>
            <a:off x="494071" y="3886200"/>
            <a:ext cx="4382729" cy="1960463"/>
          </a:xfrm>
        </p:spPr>
        <p:txBody>
          <a:bodyPr/>
          <a:lstStyle/>
          <a:p>
            <a:pPr marL="361950" indent="-361950"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Ape uzate cu conținut de ulei epurate</a:t>
            </a:r>
            <a:endParaRPr lang="sr-Latn-RS" sz="2400" cap="small" dirty="0">
              <a:solidFill>
                <a:srgbClr val="FFFFCC"/>
              </a:solidFill>
              <a:latin typeface="Calibri"/>
            </a:endParaRPr>
          </a:p>
          <a:p>
            <a:pPr marL="361950" indent="-361950"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Apă de răcire retur</a:t>
            </a:r>
          </a:p>
          <a:p>
            <a:pPr marL="361950" indent="-361950"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Ape uzate menajere epurate</a:t>
            </a:r>
          </a:p>
          <a:p>
            <a:pPr marL="361950" indent="-361950"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Ape uzate pluviale epurate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0751" y="152400"/>
            <a:ext cx="426244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FFFF00"/>
                </a:solidFill>
                <a:latin typeface="Calibri"/>
              </a:rPr>
              <a:t>TR</a:t>
            </a:r>
            <a:r>
              <a:rPr lang="sr-Latn-RS" sz="3000" b="1" dirty="0" smtClean="0">
                <a:solidFill>
                  <a:srgbClr val="FFFF00"/>
                </a:solidFill>
                <a:latin typeface="Calibri"/>
              </a:rPr>
              <a:t>ATAREA APELOR UZATE</a:t>
            </a:r>
            <a:endParaRPr lang="en-US" sz="30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397" y="3424535"/>
            <a:ext cx="36996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3. DESC</a:t>
            </a:r>
            <a:r>
              <a:rPr lang="ro-RO" sz="2400" b="1" dirty="0" smtClean="0">
                <a:solidFill>
                  <a:srgbClr val="FFFF99"/>
                </a:solidFill>
                <a:latin typeface="Calibri"/>
              </a:rPr>
              <a:t>Ă</a:t>
            </a: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RCĂRI ÎN DUNĂRE </a:t>
            </a:r>
            <a:endParaRPr lang="en-US" sz="2400" b="1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83820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1. </a:t>
            </a:r>
            <a:r>
              <a:rPr lang="en-US" sz="2400" b="1" dirty="0" smtClean="0">
                <a:solidFill>
                  <a:srgbClr val="FFFF99"/>
                </a:solidFill>
                <a:latin typeface="Calibri"/>
              </a:rPr>
              <a:t>EPURAREA </a:t>
            </a:r>
            <a:r>
              <a:rPr lang="ro-RO" sz="2400" b="1" dirty="0" smtClean="0">
                <a:solidFill>
                  <a:srgbClr val="FFFF99"/>
                </a:solidFill>
                <a:latin typeface="Calibri"/>
              </a:rPr>
              <a:t>ÎN INSTALAȚIILE COMUNE DIN C</a:t>
            </a: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TE KOSTOLAC B: </a:t>
            </a:r>
          </a:p>
          <a:p>
            <a:pPr marL="361950" indent="-361950">
              <a:buSzPct val="80000"/>
              <a:buFont typeface="Wingdings" pitchFamily="2" charset="2"/>
              <a:buChar char="v"/>
              <a:defRPr/>
            </a:pPr>
            <a:r>
              <a:rPr lang="en-US" sz="2400" cap="small" dirty="0" smtClean="0">
                <a:solidFill>
                  <a:srgbClr val="FFFFCC"/>
                </a:solidFill>
                <a:latin typeface="Calibri"/>
              </a:rPr>
              <a:t>Ape </a:t>
            </a:r>
            <a:r>
              <a:rPr lang="ro-RO" sz="2400" cap="small" dirty="0" smtClean="0">
                <a:solidFill>
                  <a:srgbClr val="FFFFCC"/>
                </a:solidFill>
                <a:latin typeface="Calibri"/>
              </a:rPr>
              <a:t>uzate cu</a:t>
            </a:r>
            <a:r>
              <a:rPr lang="en-US" sz="2400" cap="small" dirty="0" smtClean="0">
                <a:solidFill>
                  <a:srgbClr val="FFFFCC"/>
                </a:solidFill>
                <a:latin typeface="Calibri"/>
              </a:rPr>
              <a:t> </a:t>
            </a:r>
            <a:r>
              <a:rPr lang="ro-RO" sz="2400" cap="small" dirty="0" smtClean="0">
                <a:solidFill>
                  <a:srgbClr val="FFFFCC"/>
                </a:solidFill>
                <a:latin typeface="Calibri"/>
              </a:rPr>
              <a:t>conținut de </a:t>
            </a:r>
            <a:r>
              <a:rPr lang="en-US" sz="2400" cap="small" dirty="0" err="1" smtClean="0">
                <a:solidFill>
                  <a:srgbClr val="FFFFCC"/>
                </a:solidFill>
                <a:latin typeface="Calibri"/>
              </a:rPr>
              <a:t>ulei</a:t>
            </a:r>
            <a:r>
              <a:rPr lang="sr-Latn-RS" sz="2400" cap="small" dirty="0" smtClean="0">
                <a:solidFill>
                  <a:srgbClr val="FFFFCC"/>
                </a:solidFill>
                <a:latin typeface="Calibri"/>
              </a:rPr>
              <a:t> 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ș</a:t>
            </a:r>
            <a:r>
              <a:rPr lang="sr-Latn-RS" sz="2400" cap="small" dirty="0" smtClean="0">
                <a:solidFill>
                  <a:srgbClr val="FFFFCC"/>
                </a:solidFill>
                <a:latin typeface="Calibri"/>
              </a:rPr>
              <a:t>i m</a:t>
            </a:r>
            <a:r>
              <a:rPr lang="ro-RO" sz="2400" cap="small" dirty="0" smtClean="0">
                <a:solidFill>
                  <a:srgbClr val="FFFFCC"/>
                </a:solidFill>
                <a:latin typeface="Calibri"/>
              </a:rPr>
              <a:t>âl/</a:t>
            </a:r>
            <a:r>
              <a:rPr lang="sr-Latn-RS" sz="2400" cap="small" dirty="0" smtClean="0">
                <a:solidFill>
                  <a:srgbClr val="FFFFCC"/>
                </a:solidFill>
                <a:latin typeface="Calibri"/>
              </a:rPr>
              <a:t>sare </a:t>
            </a:r>
          </a:p>
          <a:p>
            <a:pPr marL="361950" indent="-361950">
              <a:buSzPct val="80000"/>
              <a:buFont typeface="Wingdings" pitchFamily="2" charset="2"/>
              <a:buChar char="v"/>
              <a:defRPr/>
            </a:pPr>
            <a:r>
              <a:rPr lang="sr-Latn-RS" sz="2400" cap="small" dirty="0" smtClean="0">
                <a:solidFill>
                  <a:srgbClr val="FFFFCC"/>
                </a:solidFill>
                <a:latin typeface="Calibri"/>
              </a:rPr>
              <a:t>Ape uzate pluviale și menajere</a:t>
            </a:r>
            <a:endParaRPr lang="en-US" sz="2400" cap="small" dirty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064603"/>
            <a:ext cx="830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2. </a:t>
            </a:r>
            <a:r>
              <a:rPr lang="ro-RO" sz="2400" b="1" dirty="0" smtClean="0">
                <a:solidFill>
                  <a:srgbClr val="FFFF99"/>
                </a:solidFill>
                <a:latin typeface="Calibri"/>
              </a:rPr>
              <a:t>EPURAREA ÎN CADRUL UNITĂȚII </a:t>
            </a: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B3: </a:t>
            </a:r>
          </a:p>
          <a:p>
            <a:pPr marL="361950" indent="-361950">
              <a:buSzPct val="80000"/>
              <a:buFont typeface="Wingdings" pitchFamily="2" charset="2"/>
              <a:buChar char="v"/>
              <a:defRPr/>
            </a:pPr>
            <a:r>
              <a:rPr lang="en-US" sz="2400" cap="small" dirty="0">
                <a:solidFill>
                  <a:srgbClr val="FFFFCC"/>
                </a:solidFill>
                <a:latin typeface="Calibri"/>
              </a:rPr>
              <a:t>Ape 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uzate cu</a:t>
            </a:r>
            <a:r>
              <a:rPr lang="en-US" sz="2400" cap="small" dirty="0">
                <a:solidFill>
                  <a:srgbClr val="FFFFCC"/>
                </a:solidFill>
                <a:latin typeface="Calibri"/>
              </a:rPr>
              <a:t> 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conținut de </a:t>
            </a:r>
            <a:r>
              <a:rPr lang="sr-Latn-RS" sz="2400" cap="small" dirty="0">
                <a:solidFill>
                  <a:srgbClr val="FFFFCC"/>
                </a:solidFill>
                <a:latin typeface="Calibri"/>
              </a:rPr>
              <a:t>m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âl</a:t>
            </a:r>
            <a:r>
              <a:rPr lang="sr-Latn-RS" sz="2400" cap="small" dirty="0">
                <a:solidFill>
                  <a:srgbClr val="FFFFCC"/>
                </a:solidFill>
                <a:latin typeface="Calibri"/>
              </a:rPr>
              <a:t>/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cărbune</a:t>
            </a:r>
            <a:endParaRPr lang="sr-Latn-RS" sz="2400" cap="small" dirty="0">
              <a:solidFill>
                <a:srgbClr val="FFFFCC"/>
              </a:solidFill>
              <a:latin typeface="Calibri"/>
            </a:endParaRPr>
          </a:p>
          <a:p>
            <a:pPr marL="361950" indent="-361950">
              <a:buSzPct val="80000"/>
              <a:buFont typeface="Wingdings" pitchFamily="2" charset="2"/>
              <a:buChar char="v"/>
              <a:defRPr/>
            </a:pPr>
            <a:r>
              <a:rPr lang="sr-Latn-RS" sz="2400" cap="small" dirty="0">
                <a:solidFill>
                  <a:srgbClr val="FFFFCC"/>
                </a:solidFill>
                <a:latin typeface="Calibri"/>
              </a:rPr>
              <a:t>ape uzate 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cu</a:t>
            </a:r>
            <a:r>
              <a:rPr lang="en-US" sz="2400" cap="small" dirty="0">
                <a:solidFill>
                  <a:srgbClr val="FFFFCC"/>
                </a:solidFill>
                <a:latin typeface="Calibri"/>
              </a:rPr>
              <a:t> 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conținut de </a:t>
            </a:r>
            <a:r>
              <a:rPr lang="sr-Latn-RS" sz="2400" cap="small" dirty="0">
                <a:solidFill>
                  <a:srgbClr val="FFFFCC"/>
                </a:solidFill>
                <a:latin typeface="Calibri"/>
              </a:rPr>
              <a:t>m</a:t>
            </a:r>
            <a:r>
              <a:rPr lang="ro-RO" sz="2400" cap="small" dirty="0">
                <a:solidFill>
                  <a:srgbClr val="FFFFCC"/>
                </a:solidFill>
                <a:latin typeface="Calibri"/>
              </a:rPr>
              <a:t>âl</a:t>
            </a:r>
            <a:r>
              <a:rPr lang="sr-Latn-RS" sz="2400" cap="small" dirty="0">
                <a:solidFill>
                  <a:srgbClr val="FFFFCC"/>
                </a:solidFill>
                <a:latin typeface="Calibri"/>
              </a:rPr>
              <a:t> provenite din sistemul de zgură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3429000"/>
            <a:ext cx="4292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RS" sz="2400" b="1" dirty="0" smtClean="0">
                <a:solidFill>
                  <a:srgbClr val="FFFF99"/>
                </a:solidFill>
                <a:latin typeface="Calibri"/>
              </a:rPr>
              <a:t>4. RECIRCULAȚIA ÎN CADRUL CTE</a:t>
            </a:r>
            <a:endParaRPr lang="en-US" sz="2400" b="1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4876799" y="3886200"/>
            <a:ext cx="421619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90000"/>
              </a:lnSpc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Ape uzate cu conținut de mâl/sare epurate</a:t>
            </a:r>
          </a:p>
          <a:p>
            <a:pPr marL="361950" indent="-361950">
              <a:lnSpc>
                <a:spcPct val="90000"/>
              </a:lnSpc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Ape uzate cu conținut de mâl/cărbune epurate</a:t>
            </a:r>
          </a:p>
          <a:p>
            <a:pPr marL="361950" indent="-361950">
              <a:lnSpc>
                <a:spcPct val="90000"/>
              </a:lnSpc>
              <a:spcBef>
                <a:spcPct val="0"/>
              </a:spcBef>
              <a:buClr>
                <a:srgbClr val="FFFF99"/>
              </a:buClr>
              <a:buSzPct val="80000"/>
              <a:buFont typeface="Wingdings" pitchFamily="2" charset="2"/>
              <a:buChar char="v"/>
              <a:tabLst>
                <a:tab pos="266700" algn="l"/>
              </a:tabLst>
              <a:defRPr/>
            </a:pPr>
            <a:r>
              <a:rPr lang="sr-Latn-CS" sz="2400" cap="small" dirty="0">
                <a:solidFill>
                  <a:srgbClr val="FFFFCC"/>
                </a:solidFill>
                <a:latin typeface="Calibri"/>
              </a:rPr>
              <a:t>Ape uzate cu conținut de mâl din sistemul de </a:t>
            </a:r>
            <a:r>
              <a:rPr lang="sr-Latn-CS" sz="2400" cap="small" dirty="0" smtClean="0">
                <a:solidFill>
                  <a:srgbClr val="FFFFCC"/>
                </a:solidFill>
                <a:latin typeface="Calibri"/>
              </a:rPr>
              <a:t>zgură epurate</a:t>
            </a:r>
            <a:endParaRPr lang="sr-Latn-CS" sz="2400" cap="small" dirty="0">
              <a:solidFill>
                <a:srgbClr val="FF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9905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257800"/>
          </a:xfrm>
        </p:spPr>
        <p:txBody>
          <a:bodyPr/>
          <a:lstStyle/>
          <a:p>
            <a:pPr eaLnBrk="1" hangingPunct="1">
              <a:buClr>
                <a:srgbClr val="FFC000"/>
              </a:buClr>
              <a:buFont typeface="Wingdings" pitchFamily="2" charset="2"/>
              <a:buChar char="Ø"/>
              <a:defRPr/>
            </a:pPr>
            <a:r>
              <a:rPr lang="sr-Latn-CS" b="1" cap="small" dirty="0" smtClean="0">
                <a:solidFill>
                  <a:srgbClr val="FFC000"/>
                </a:solidFill>
              </a:rPr>
              <a:t>tipuri de deșeuri</a:t>
            </a:r>
            <a:r>
              <a:rPr lang="sr-Latn-CS" cap="small" dirty="0" smtClean="0">
                <a:solidFill>
                  <a:srgbClr val="FFC000"/>
                </a:solidFill>
              </a:rPr>
              <a:t>: </a:t>
            </a:r>
            <a:endParaRPr lang="sr-Latn-CS" cap="small" dirty="0">
              <a:solidFill>
                <a:srgbClr val="FFC000"/>
              </a:solidFill>
            </a:endParaRPr>
          </a:p>
          <a:p>
            <a:pPr marL="736600" lvl="1" indent="-369888" eaLnBrk="1" hangingPunct="1">
              <a:lnSpc>
                <a:spcPts val="2600"/>
              </a:lnSpc>
              <a:buClr>
                <a:srgbClr val="FCFC9E"/>
              </a:buClr>
              <a:buSzPct val="90000"/>
              <a:buFont typeface="Wingdings" pitchFamily="2" charset="2"/>
              <a:buChar char="v"/>
              <a:defRPr/>
            </a:pPr>
            <a:r>
              <a:rPr lang="sr-Latn-CS" sz="2600" b="1" cap="small" dirty="0" smtClean="0">
                <a:solidFill>
                  <a:srgbClr val="FCFC9E"/>
                </a:solidFill>
              </a:rPr>
              <a:t>Cenușă și zgură, </a:t>
            </a:r>
            <a:r>
              <a:rPr lang="sr-Latn-CS" sz="2600" cap="small" dirty="0" smtClean="0">
                <a:solidFill>
                  <a:srgbClr val="FCFC9E"/>
                </a:solidFill>
              </a:rPr>
              <a:t>ca reziduuri solide r</a:t>
            </a:r>
            <a:r>
              <a:rPr lang="ro-RO" sz="2600" cap="small" dirty="0" smtClean="0">
                <a:solidFill>
                  <a:srgbClr val="FCFC9E"/>
                </a:solidFill>
              </a:rPr>
              <a:t>ămase </a:t>
            </a:r>
            <a:r>
              <a:rPr lang="sr-Latn-CS" sz="2600" cap="small" dirty="0" smtClean="0">
                <a:solidFill>
                  <a:srgbClr val="FCFC9E"/>
                </a:solidFill>
              </a:rPr>
              <a:t>din procesul de ardere a cărbunii</a:t>
            </a:r>
            <a:endParaRPr lang="sr-Latn-CS" sz="2600" cap="small" dirty="0">
              <a:solidFill>
                <a:srgbClr val="FCFC9E"/>
              </a:solidFill>
            </a:endParaRPr>
          </a:p>
          <a:p>
            <a:pPr marL="736600" lvl="1" indent="-369888" eaLnBrk="1" hangingPunct="1">
              <a:lnSpc>
                <a:spcPts val="2600"/>
              </a:lnSpc>
              <a:buClr>
                <a:srgbClr val="FCFC9E"/>
              </a:buClr>
              <a:buSzPct val="90000"/>
              <a:buFont typeface="Wingdings" pitchFamily="2" charset="2"/>
              <a:buChar char="v"/>
              <a:defRPr/>
            </a:pPr>
            <a:r>
              <a:rPr lang="en-US" sz="2600" b="1" cap="small" dirty="0" err="1" smtClean="0">
                <a:solidFill>
                  <a:srgbClr val="FCFC9E"/>
                </a:solidFill>
              </a:rPr>
              <a:t>Suspen</a:t>
            </a:r>
            <a:r>
              <a:rPr lang="ro-RO" sz="2600" b="1" cap="small" dirty="0" smtClean="0">
                <a:solidFill>
                  <a:srgbClr val="FCFC9E"/>
                </a:solidFill>
              </a:rPr>
              <a:t>sie de ghips/</a:t>
            </a:r>
            <a:r>
              <a:rPr lang="sr-Latn-CS" sz="2600" b="1" cap="small" dirty="0" smtClean="0">
                <a:solidFill>
                  <a:srgbClr val="FCFC9E"/>
                </a:solidFill>
              </a:rPr>
              <a:t>ghips </a:t>
            </a:r>
            <a:r>
              <a:rPr lang="sr-Latn-CS" sz="2600" cap="small" dirty="0" smtClean="0">
                <a:solidFill>
                  <a:srgbClr val="FCFC9E"/>
                </a:solidFill>
              </a:rPr>
              <a:t>ca produs secundar al procesului de desulfurizare a gazelor de ardere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Ø"/>
              <a:defRPr/>
            </a:pPr>
            <a:r>
              <a:rPr lang="sr-Latn-CS" b="1" cap="small" dirty="0" smtClean="0">
                <a:solidFill>
                  <a:srgbClr val="FFC000"/>
                </a:solidFill>
              </a:rPr>
              <a:t>Clasificarea deșeurilor</a:t>
            </a:r>
            <a:r>
              <a:rPr lang="sr-Latn-CS" dirty="0" smtClean="0">
                <a:solidFill>
                  <a:srgbClr val="FFC000"/>
                </a:solidFill>
              </a:rPr>
              <a:t>: </a:t>
            </a:r>
            <a:r>
              <a:rPr lang="sr-Latn-CS" sz="2800" cap="small" dirty="0" smtClean="0">
                <a:solidFill>
                  <a:srgbClr val="FCFC9E"/>
                </a:solidFill>
              </a:rPr>
              <a:t>deșeuri nepericuloase</a:t>
            </a:r>
          </a:p>
          <a:p>
            <a:pPr eaLnBrk="1" hangingPunct="1">
              <a:spcBef>
                <a:spcPts val="600"/>
              </a:spcBef>
              <a:buClr>
                <a:srgbClr val="FFC000"/>
              </a:buClr>
              <a:buFont typeface="Wingdings" pitchFamily="2" charset="2"/>
              <a:buChar char="Ø"/>
              <a:defRPr/>
            </a:pPr>
            <a:r>
              <a:rPr lang="sr-Latn-CS" b="1" cap="small" dirty="0" smtClean="0">
                <a:solidFill>
                  <a:srgbClr val="FFC000"/>
                </a:solidFill>
              </a:rPr>
              <a:t>Tip de deșeuri</a:t>
            </a:r>
            <a:r>
              <a:rPr lang="sr-Latn-CS" dirty="0" smtClean="0">
                <a:solidFill>
                  <a:srgbClr val="FFC000"/>
                </a:solidFill>
              </a:rPr>
              <a:t>: </a:t>
            </a:r>
            <a:r>
              <a:rPr lang="sr-Latn-CS" sz="2800" cap="small" dirty="0" smtClean="0">
                <a:solidFill>
                  <a:srgbClr val="FCFC9E"/>
                </a:solidFill>
              </a:rPr>
              <a:t>materii prime secundare</a:t>
            </a:r>
            <a:endParaRPr lang="en-US" sz="2800" cap="small" dirty="0">
              <a:solidFill>
                <a:srgbClr val="FCFC9E"/>
              </a:solidFill>
            </a:endParaRPr>
          </a:p>
          <a:p>
            <a:pPr marL="736600" lvl="1" indent="-369888" eaLnBrk="1" hangingPunct="1">
              <a:lnSpc>
                <a:spcPts val="2600"/>
              </a:lnSpc>
              <a:buClr>
                <a:srgbClr val="FCFC9E"/>
              </a:buClr>
              <a:buSzPct val="90000"/>
              <a:buFont typeface="Wingdings" pitchFamily="2" charset="2"/>
              <a:buChar char="v"/>
              <a:defRPr/>
            </a:pPr>
            <a:r>
              <a:rPr lang="ro-RO" sz="2600" b="1" cap="small" dirty="0">
                <a:solidFill>
                  <a:srgbClr val="FCFC9E"/>
                </a:solidFill>
              </a:rPr>
              <a:t>S-a facilitat încărcarea directă a cenușii din siloz în camioane pentru vânzarea către terțe persoane</a:t>
            </a:r>
          </a:p>
          <a:p>
            <a:pPr marL="736600" lvl="1" indent="-369888" eaLnBrk="1" hangingPunct="1">
              <a:lnSpc>
                <a:spcPts val="2600"/>
              </a:lnSpc>
              <a:buClr>
                <a:srgbClr val="FCFC9E"/>
              </a:buClr>
              <a:buSzPct val="90000"/>
              <a:buFont typeface="Wingdings" pitchFamily="2" charset="2"/>
              <a:buChar char="v"/>
              <a:defRPr/>
            </a:pPr>
            <a:r>
              <a:rPr lang="sr-Latn-RS" sz="2600" b="1" cap="small" dirty="0">
                <a:solidFill>
                  <a:srgbClr val="FCFC9E"/>
                </a:solidFill>
              </a:rPr>
              <a:t>Calitatea ghipsului este în concordanță cu cerințele de utilizarea în domeniul construcțiilor. </a:t>
            </a:r>
            <a:r>
              <a:rPr lang="ro-RO" sz="2600" b="1" cap="small" dirty="0">
                <a:solidFill>
                  <a:srgbClr val="FCFC9E"/>
                </a:solidFill>
              </a:rPr>
              <a:t>S-a facilitat încărcarea directă a </a:t>
            </a:r>
            <a:r>
              <a:rPr lang="sr-Latn-RS" sz="2600" b="1" cap="small" dirty="0">
                <a:solidFill>
                  <a:srgbClr val="FCFC9E"/>
                </a:solidFill>
              </a:rPr>
              <a:t>ghipsului din depozitulacoperit temporar în </a:t>
            </a:r>
            <a:r>
              <a:rPr lang="sr-Latn-RS" sz="2600" b="1" cap="small" dirty="0" smtClean="0">
                <a:solidFill>
                  <a:srgbClr val="FCFC9E"/>
                </a:solidFill>
              </a:rPr>
              <a:t>camioane </a:t>
            </a:r>
            <a:endParaRPr lang="sr-Latn-CS" sz="2600" b="1" cap="small" dirty="0">
              <a:solidFill>
                <a:srgbClr val="FCFC9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lnSpc>
                <a:spcPts val="3500"/>
              </a:lnSpc>
              <a:defRPr/>
            </a:pP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DEPOZITAREA DEȘEURILOR SOLIDE</a:t>
            </a:r>
            <a:r>
              <a:rPr lang="sr-Latn-C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/>
            </a:r>
            <a:br>
              <a:rPr lang="sr-Latn-C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sr-Latn-C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REZULTATE DIN PROCESUL TEHNOLOGIC</a:t>
            </a:r>
            <a:endParaRPr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82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304800" y="3962400"/>
            <a:ext cx="8763000" cy="2590800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marL="0" indent="0" eaLnBrk="1" hangingPunct="1">
              <a:lnSpc>
                <a:spcPts val="3500"/>
              </a:lnSpc>
              <a:buClr>
                <a:srgbClr val="FCFC9E"/>
              </a:buClr>
              <a:buNone/>
              <a:defRPr/>
            </a:pPr>
            <a:r>
              <a:rPr lang="sr-Latn-CS" sz="2900" b="1" cap="small" dirty="0" smtClean="0">
                <a:solidFill>
                  <a:srgbClr val="FCFC9E"/>
                </a:solidFill>
              </a:rPr>
              <a:t>Condiții tehnice și tehnologice de proiectare a depozitului</a:t>
            </a:r>
            <a:endParaRPr lang="sr-Latn-CS" sz="2900" b="1" cap="small" dirty="0">
              <a:solidFill>
                <a:srgbClr val="FCFC9E"/>
              </a:solidFill>
            </a:endParaRPr>
          </a:p>
          <a:p>
            <a:pPr marL="722313" lvl="1" indent="-355600" eaLnBrk="1" hangingPunct="1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v"/>
              <a:defRPr/>
            </a:pPr>
            <a:r>
              <a:rPr lang="sr-Latn-CS" sz="2400" b="1" cap="small" dirty="0">
                <a:solidFill>
                  <a:srgbClr val="FFC000"/>
                </a:solidFill>
                <a:latin typeface="Calibri"/>
              </a:rPr>
              <a:t>Cerințe privind impermeabilitatea fundului și a pereților depozitului</a:t>
            </a:r>
          </a:p>
          <a:p>
            <a:pPr marL="722313" lvl="1" indent="-355600" eaLnBrk="1" hangingPunct="1">
              <a:lnSpc>
                <a:spcPts val="32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v"/>
              <a:defRPr/>
            </a:pPr>
            <a:r>
              <a:rPr lang="sr-Latn-CS" sz="2400" b="1" cap="small" dirty="0">
                <a:solidFill>
                  <a:srgbClr val="FFC000"/>
                </a:solidFill>
                <a:latin typeface="Calibri"/>
              </a:rPr>
              <a:t>Gestionarea apelor infiltrate</a:t>
            </a:r>
          </a:p>
          <a:p>
            <a:pPr marL="722313" lvl="1" indent="-355600" eaLnBrk="1" hangingPunct="1">
              <a:lnSpc>
                <a:spcPts val="32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v"/>
              <a:defRPr/>
            </a:pPr>
            <a:r>
              <a:rPr lang="sr-Latn-CS" sz="2400" b="1" cap="small" dirty="0">
                <a:solidFill>
                  <a:srgbClr val="FFC000"/>
                </a:solidFill>
                <a:latin typeface="Calibri"/>
              </a:rPr>
              <a:t>Verificarea stabilității depozitului</a:t>
            </a:r>
          </a:p>
          <a:p>
            <a:pPr marL="722313" lvl="1" indent="-355600" eaLnBrk="1" hangingPunct="1">
              <a:lnSpc>
                <a:spcPts val="32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v"/>
              <a:defRPr/>
            </a:pPr>
            <a:r>
              <a:rPr lang="sr-Latn-CS" sz="2400" b="1" cap="small" dirty="0">
                <a:solidFill>
                  <a:srgbClr val="FFC000"/>
                </a:solidFill>
                <a:latin typeface="Calibri"/>
              </a:rPr>
              <a:t>Protecția aerului de la spulberarea particulelor 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219200"/>
          </a:xfrm>
        </p:spPr>
        <p:txBody>
          <a:bodyPr>
            <a:normAutofit/>
          </a:bodyPr>
          <a:lstStyle/>
          <a:p>
            <a:pPr eaLnBrk="1" hangingPunct="1">
              <a:lnSpc>
                <a:spcPts val="3300"/>
              </a:lnSpc>
              <a:defRPr/>
            </a:pP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CONDIȚII DE PROIECTARE PENTRU DEPOZITAREA </a:t>
            </a:r>
            <a:r>
              <a:rPr lang="ro-RO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DEȘEURILOR SOLIDE DIN PROCESUL TEHNOLOGIC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8" y="1295400"/>
            <a:ext cx="8586197" cy="96949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sr-Latn-RS" sz="1900" b="1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TEHNOLOGIA DE TRANSPORT ȘI DEPOZITARE</a:t>
            </a:r>
            <a:r>
              <a:rPr lang="sr-Latn-RS" sz="1900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: TRANSPORT MECANIC CU TRANSPORTOARELE ACOPERITE ȘI DEPOZITAREA AMESTECULUI UMEZIT ÎN</a:t>
            </a:r>
            <a:r>
              <a:rPr lang="sr-Latn-RS" sz="19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sr-Latn-RS" sz="1900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CARIERA DE SUPRAFAȚĂ DRMNO</a:t>
            </a:r>
            <a:endParaRPr lang="sr-Latn-RS" sz="190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6082" y="2286000"/>
            <a:ext cx="8483797" cy="162916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sr-Latn-RS" sz="3000" b="1" cap="small" dirty="0" smtClean="0">
                <a:solidFill>
                  <a:srgbClr val="FCFC9E"/>
                </a:solidFill>
                <a:latin typeface="Calibri"/>
              </a:rPr>
              <a:t>Baza legală pentru definirea condițiilor de depozitare</a:t>
            </a:r>
            <a:r>
              <a:rPr lang="sr-Latn-RS" sz="2400" cap="small" dirty="0" smtClean="0">
                <a:solidFill>
                  <a:srgbClr val="FFFF99"/>
                </a:solidFill>
              </a:rPr>
              <a:t>:</a:t>
            </a:r>
            <a:endParaRPr lang="sr-Latn-RS" sz="2400" cap="small" dirty="0">
              <a:solidFill>
                <a:srgbClr val="FFFF99"/>
              </a:solidFill>
            </a:endParaRPr>
          </a:p>
          <a:p>
            <a:pPr marL="722313" lvl="1" indent="-355600" eaLnBrk="1" hangingPunct="1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v"/>
              <a:defRPr/>
            </a:pPr>
            <a:r>
              <a:rPr lang="sr-Latn-RS" sz="2400" b="1" cap="small" dirty="0" smtClean="0">
                <a:solidFill>
                  <a:srgbClr val="FFC000"/>
                </a:solidFill>
                <a:latin typeface="Calibri"/>
              </a:rPr>
              <a:t>Directiva EU privind depozitele de deșeuri </a:t>
            </a:r>
          </a:p>
          <a:p>
            <a:pPr marL="366713" lvl="1" eaLnBrk="1" hangingPunct="1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80000"/>
              <a:defRPr/>
            </a:pPr>
            <a:r>
              <a:rPr lang="sr-Latn-RS" sz="2400" b="1" cap="small" dirty="0" smtClean="0">
                <a:solidFill>
                  <a:srgbClr val="FFC000"/>
                </a:solidFill>
                <a:latin typeface="Calibri"/>
              </a:rPr>
              <a:t>     (EU Directive 1999/31/EC)</a:t>
            </a:r>
          </a:p>
          <a:p>
            <a:pPr marL="722313" lvl="1" indent="-355600" eaLnBrk="1" hangingPunct="1">
              <a:lnSpc>
                <a:spcPts val="3200"/>
              </a:lnSpc>
              <a:spcBef>
                <a:spcPts val="0"/>
              </a:spcBef>
              <a:buClr>
                <a:srgbClr val="FFC000"/>
              </a:buClr>
              <a:buSzPct val="80000"/>
              <a:buFont typeface="Wingdings" pitchFamily="2" charset="2"/>
              <a:buChar char="v"/>
              <a:defRPr/>
            </a:pPr>
            <a:r>
              <a:rPr lang="sr-Latn-RS" sz="2400" b="1" cap="small" dirty="0" smtClean="0">
                <a:solidFill>
                  <a:srgbClr val="FFC000"/>
                </a:solidFill>
                <a:latin typeface="Calibri"/>
              </a:rPr>
              <a:t>Directiva privind deșeurile (EU </a:t>
            </a:r>
            <a:r>
              <a:rPr lang="sr-Latn-RS" sz="2400" b="1" cap="small" dirty="0">
                <a:solidFill>
                  <a:srgbClr val="FFC000"/>
                </a:solidFill>
                <a:latin typeface="Calibri"/>
              </a:rPr>
              <a:t>Directive </a:t>
            </a:r>
            <a:r>
              <a:rPr lang="sr-Latn-RS" sz="2400" b="1" cap="small" dirty="0" smtClean="0">
                <a:solidFill>
                  <a:srgbClr val="FFC000"/>
                </a:solidFill>
                <a:latin typeface="Calibri"/>
              </a:rPr>
              <a:t>2008/98/EC)</a:t>
            </a:r>
            <a:endParaRPr lang="sr-Latn-RS" sz="2400" b="1" cap="small" dirty="0">
              <a:solidFill>
                <a:srgbClr val="FFC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987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762000"/>
          </a:xfrm>
        </p:spPr>
        <p:txBody>
          <a:bodyPr/>
          <a:lstStyle/>
          <a:p>
            <a:r>
              <a:rPr lang="sr-Latn-RS" sz="3000" b="1" dirty="0" smtClean="0">
                <a:solidFill>
                  <a:srgbClr val="FFFF00"/>
                </a:solidFill>
              </a:rPr>
              <a:t>TEHNOLOGIA DE DEPOZITARE</a:t>
            </a:r>
            <a:endParaRPr lang="sr-Latn-RS" sz="3000" b="1" dirty="0">
              <a:solidFill>
                <a:srgbClr val="FFFF00"/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1"/>
          <a:stretch/>
        </p:blipFill>
        <p:spPr bwMode="auto">
          <a:xfrm>
            <a:off x="2988721" y="990600"/>
            <a:ext cx="2514601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1324" y="3191232"/>
            <a:ext cx="2505076" cy="7571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r-Latn-RS" sz="1600" b="1" cap="small" dirty="0" smtClean="0">
                <a:solidFill>
                  <a:srgbClr val="002060"/>
                </a:solidFill>
              </a:rPr>
              <a:t>Căruc</a:t>
            </a:r>
            <a:r>
              <a:rPr lang="en-US" sz="1600" b="1" cap="small" dirty="0" err="1" smtClean="0">
                <a:solidFill>
                  <a:srgbClr val="002060"/>
                </a:solidFill>
              </a:rPr>
              <a:t>ior</a:t>
            </a:r>
            <a:r>
              <a:rPr lang="sr-Latn-RS" sz="1600" b="1" cap="small" dirty="0" smtClean="0">
                <a:solidFill>
                  <a:srgbClr val="002060"/>
                </a:solidFill>
              </a:rPr>
              <a:t> de descărcare cu band</a:t>
            </a:r>
            <a:r>
              <a:rPr lang="ro-RO" sz="1600" b="1" cap="small" dirty="0" smtClean="0">
                <a:solidFill>
                  <a:srgbClr val="002060"/>
                </a:solidFill>
              </a:rPr>
              <a:t>ă</a:t>
            </a:r>
            <a:r>
              <a:rPr lang="sr-Latn-RS" sz="1600" b="1" cap="small" dirty="0" smtClean="0">
                <a:solidFill>
                  <a:srgbClr val="002060"/>
                </a:solidFill>
              </a:rPr>
              <a:t> de evacuare</a:t>
            </a:r>
            <a:endParaRPr lang="sr-Latn-RS" sz="1600" b="1" cap="small" dirty="0">
              <a:solidFill>
                <a:srgbClr val="002060"/>
              </a:solidFill>
            </a:endParaRPr>
          </a:p>
        </p:txBody>
      </p:sp>
      <p:pic>
        <p:nvPicPr>
          <p:cNvPr id="75781" name="Picture 5" descr="http://www.gramak.com/valjci/valjci3.jpg"/>
          <p:cNvPicPr preferRelativeResize="0">
            <a:picLocks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417" y="4091763"/>
            <a:ext cx="318957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8417" y="6096000"/>
            <a:ext cx="3167183" cy="5355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r-Latn-CS" sz="1600" b="1" cap="small" dirty="0">
                <a:solidFill>
                  <a:srgbClr val="002060"/>
                </a:solidFill>
              </a:rPr>
              <a:t>Compacatrea masei depozitate cu compactorul vibrator</a:t>
            </a:r>
            <a:endParaRPr lang="sr-Latn-RS" sz="1600" b="1" cap="small" dirty="0">
              <a:solidFill>
                <a:srgbClr val="002060"/>
              </a:solidFill>
            </a:endParaRPr>
          </a:p>
        </p:txBody>
      </p:sp>
      <p:pic>
        <p:nvPicPr>
          <p:cNvPr id="18433" name="Picture 1" descr="maxresdefault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1650" y="1086183"/>
            <a:ext cx="3124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62600" y="3200757"/>
            <a:ext cx="3124200" cy="5355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1600" b="1" cap="small" dirty="0">
                <a:solidFill>
                  <a:srgbClr val="002060"/>
                </a:solidFill>
              </a:rPr>
              <a:t>Buldozerul care lucrează</a:t>
            </a:r>
          </a:p>
          <a:p>
            <a:pPr algn="ctr">
              <a:lnSpc>
                <a:spcPct val="90000"/>
              </a:lnSpc>
            </a:pPr>
            <a:r>
              <a:rPr lang="ro-RO" sz="1600" b="1" cap="small" dirty="0">
                <a:solidFill>
                  <a:srgbClr val="002060"/>
                </a:solidFill>
              </a:rPr>
              <a:t>la așternerea</a:t>
            </a:r>
            <a:r>
              <a:rPr lang="sr-Latn-RS" sz="1600" b="1" cap="small" dirty="0">
                <a:solidFill>
                  <a:srgbClr val="002060"/>
                </a:solidFill>
              </a:rPr>
              <a:t> materialului</a:t>
            </a:r>
          </a:p>
        </p:txBody>
      </p:sp>
      <p:pic>
        <p:nvPicPr>
          <p:cNvPr id="1026" name="Picture 2" descr="Figure 6-3: Spreading and compaction of fly ash structural fill."/>
          <p:cNvPicPr preferRelativeResize="0">
            <a:picLocks noChangeArrowheads="1"/>
          </p:cNvPicPr>
          <p:nvPr/>
        </p:nvPicPr>
        <p:blipFill rotWithShape="1"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9"/>
          <a:stretch/>
        </p:blipFill>
        <p:spPr bwMode="auto">
          <a:xfrm>
            <a:off x="576314" y="4042291"/>
            <a:ext cx="2913230" cy="19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3400" y="6090046"/>
            <a:ext cx="2956144" cy="5355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1600" b="1" cap="small" dirty="0">
                <a:solidFill>
                  <a:srgbClr val="002060"/>
                </a:solidFill>
              </a:rPr>
              <a:t>Buldozerul care lucrează la planarea materialului</a:t>
            </a:r>
            <a:endParaRPr lang="sr-Latn-RS" sz="1600" b="1" cap="small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1650" y="1145030"/>
            <a:ext cx="312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3</a:t>
            </a:r>
            <a:endParaRPr lang="sr-Latn-RS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1324" y="990600"/>
            <a:ext cx="312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2</a:t>
            </a:r>
            <a:endParaRPr lang="sr-Latn-RS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494" y="4050268"/>
            <a:ext cx="312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4</a:t>
            </a:r>
            <a:endParaRPr lang="sr-Latn-RS" b="1" dirty="0">
              <a:solidFill>
                <a:prstClr val="black"/>
              </a:solidFill>
            </a:endParaRPr>
          </a:p>
        </p:txBody>
      </p:sp>
      <p:pic>
        <p:nvPicPr>
          <p:cNvPr id="5" name="Picture 2" descr="P11606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5" r="6476" b="54745"/>
          <a:stretch>
            <a:fillRect/>
          </a:stretch>
        </p:blipFill>
        <p:spPr bwMode="auto">
          <a:xfrm>
            <a:off x="633412" y="990600"/>
            <a:ext cx="2262188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5545" y="3191232"/>
            <a:ext cx="2200055" cy="5355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r-Latn-RS" sz="1600" b="1" cap="small" dirty="0">
                <a:solidFill>
                  <a:srgbClr val="002060"/>
                </a:solidFill>
              </a:rPr>
              <a:t>Transportul</a:t>
            </a:r>
          </a:p>
          <a:p>
            <a:pPr algn="ctr">
              <a:lnSpc>
                <a:spcPct val="90000"/>
              </a:lnSpc>
            </a:pPr>
            <a:r>
              <a:rPr lang="sr-Latn-RS" sz="1600" b="1" cap="small" dirty="0">
                <a:solidFill>
                  <a:srgbClr val="002060"/>
                </a:solidFill>
              </a:rPr>
              <a:t>pe benzi acoperite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412" y="990600"/>
            <a:ext cx="312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</a:t>
            </a:r>
            <a:endParaRPr lang="sr-Latn-RS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7821" y="4091763"/>
            <a:ext cx="3129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sr-Latn-RS" b="1" dirty="0" smtClean="0">
                <a:solidFill>
                  <a:prstClr val="black"/>
                </a:solidFill>
              </a:rPr>
              <a:t>5</a:t>
            </a:r>
            <a:endParaRPr lang="sr-Latn-R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589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1"/>
          <p:cNvSpPr>
            <a:spLocks noGrp="1"/>
          </p:cNvSpPr>
          <p:nvPr>
            <p:ph idx="1"/>
          </p:nvPr>
        </p:nvSpPr>
        <p:spPr>
          <a:xfrm>
            <a:off x="685800" y="1752600"/>
            <a:ext cx="7924800" cy="4343400"/>
          </a:xfrm>
        </p:spPr>
        <p:txBody>
          <a:bodyPr/>
          <a:lstStyle/>
          <a:p>
            <a:pPr marL="361950" indent="-361950" eaLnBrk="1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cap="small" dirty="0">
                <a:solidFill>
                  <a:srgbClr val="FCFC9E"/>
                </a:solidFill>
              </a:rPr>
              <a:t>Montarea </a:t>
            </a:r>
            <a:r>
              <a:rPr lang="sr-Latn-CS" sz="2800" cap="small" dirty="0" smtClean="0">
                <a:solidFill>
                  <a:srgbClr val="FCFC9E"/>
                </a:solidFill>
              </a:rPr>
              <a:t>barierei mineral</a:t>
            </a:r>
            <a:r>
              <a:rPr lang="ro-RO" sz="2800" cap="small" dirty="0" smtClean="0">
                <a:solidFill>
                  <a:srgbClr val="FCFC9E"/>
                </a:solidFill>
              </a:rPr>
              <a:t>e</a:t>
            </a:r>
            <a:r>
              <a:rPr lang="sr-Latn-CS" sz="2800" cap="small" dirty="0" smtClean="0">
                <a:solidFill>
                  <a:srgbClr val="FCFC9E"/>
                </a:solidFill>
              </a:rPr>
              <a:t> </a:t>
            </a:r>
            <a:r>
              <a:rPr lang="sr-Latn-CS" sz="2800" cap="small" dirty="0">
                <a:solidFill>
                  <a:srgbClr val="FCFC9E"/>
                </a:solidFill>
              </a:rPr>
              <a:t>și </a:t>
            </a:r>
            <a:r>
              <a:rPr lang="sr-Latn-CS" sz="2800" cap="small" dirty="0" smtClean="0">
                <a:solidFill>
                  <a:srgbClr val="FCFC9E"/>
                </a:solidFill>
              </a:rPr>
              <a:t>foliei </a:t>
            </a:r>
            <a:r>
              <a:rPr lang="sr-Latn-CS" sz="2800" cap="small" dirty="0">
                <a:solidFill>
                  <a:srgbClr val="FCFC9E"/>
                </a:solidFill>
              </a:rPr>
              <a:t>HDPE (</a:t>
            </a:r>
            <a:r>
              <a:rPr lang="sr-Latn-CS" sz="2800" dirty="0">
                <a:solidFill>
                  <a:srgbClr val="FFFF99"/>
                </a:solidFill>
              </a:rPr>
              <a:t>k ≤ 1,0 x 10</a:t>
            </a:r>
            <a:r>
              <a:rPr lang="sr-Latn-CS" sz="2800" baseline="30000" dirty="0">
                <a:solidFill>
                  <a:srgbClr val="FFFF99"/>
                </a:solidFill>
              </a:rPr>
              <a:t>-9 </a:t>
            </a:r>
            <a:r>
              <a:rPr lang="sr-Latn-CS" sz="2800" dirty="0">
                <a:solidFill>
                  <a:srgbClr val="FFFF99"/>
                </a:solidFill>
              </a:rPr>
              <a:t>m/s</a:t>
            </a:r>
            <a:r>
              <a:rPr lang="sr-Latn-CS" sz="2800" dirty="0" smtClean="0">
                <a:solidFill>
                  <a:srgbClr val="FFFF99"/>
                </a:solidFill>
              </a:rPr>
              <a:t>) </a:t>
            </a:r>
            <a:r>
              <a:rPr lang="sr-Latn-CS" sz="2800" cap="small" dirty="0" smtClean="0">
                <a:solidFill>
                  <a:srgbClr val="FCFC9E"/>
                </a:solidFill>
              </a:rPr>
              <a:t>pe fundul și pereții depozitului</a:t>
            </a:r>
            <a:endParaRPr lang="sr-Latn-CS" sz="2800" cap="small" dirty="0">
              <a:solidFill>
                <a:srgbClr val="FFFF99"/>
              </a:solidFill>
            </a:endParaRPr>
          </a:p>
          <a:p>
            <a:pPr marL="361950" indent="-361950" eaLnBrk="1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cap="small" dirty="0" smtClean="0">
                <a:solidFill>
                  <a:srgbClr val="FCFC9E"/>
                </a:solidFill>
              </a:rPr>
              <a:t>Canalizarea apei libere prin sistemul de drenaj, colectarea în colector de apă și recircularea în cadrul sistemului (pentru umezirea depozitului)</a:t>
            </a:r>
          </a:p>
          <a:p>
            <a:pPr marL="361950" indent="-361950" eaLnBrk="1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cap="small" dirty="0" smtClean="0">
                <a:solidFill>
                  <a:srgbClr val="FCFC9E"/>
                </a:solidFill>
              </a:rPr>
              <a:t>Umezirea suprafe</a:t>
            </a:r>
            <a:r>
              <a:rPr lang="ro-RO" sz="2800" cap="small" dirty="0" smtClean="0">
                <a:solidFill>
                  <a:srgbClr val="FCFC9E"/>
                </a:solidFill>
              </a:rPr>
              <a:t>ț</a:t>
            </a:r>
            <a:r>
              <a:rPr lang="sr-Latn-CS" sz="2800" cap="small" dirty="0" smtClean="0">
                <a:solidFill>
                  <a:srgbClr val="FCFC9E"/>
                </a:solidFill>
              </a:rPr>
              <a:t>ei active a depozitului </a:t>
            </a:r>
          </a:p>
          <a:p>
            <a:pPr marL="361950" indent="-361950" eaLnBrk="1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cap="small" dirty="0" smtClean="0">
                <a:solidFill>
                  <a:srgbClr val="FCFC9E"/>
                </a:solidFill>
              </a:rPr>
              <a:t>Adăugarea aditivilor în amestec pentru o întărire mai bună a materialului depozitat </a:t>
            </a:r>
            <a:endParaRPr lang="sr-Latn-CS" sz="2800" cap="small" dirty="0">
              <a:solidFill>
                <a:srgbClr val="FCFC9E"/>
              </a:solidFill>
            </a:endParaRPr>
          </a:p>
          <a:p>
            <a:pPr marL="361950" indent="-361950" eaLnBrk="1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cap="small" dirty="0" smtClean="0">
                <a:solidFill>
                  <a:srgbClr val="FCFC9E"/>
                </a:solidFill>
              </a:rPr>
              <a:t>Monitorizarea (urmărirea comportării) depozitului</a:t>
            </a:r>
            <a:endParaRPr lang="sr-Latn-CS" sz="2800" cap="small" dirty="0">
              <a:solidFill>
                <a:srgbClr val="FCFC9E"/>
              </a:solidFill>
            </a:endParaRPr>
          </a:p>
          <a:p>
            <a:pPr marL="361950" indent="-361950" eaLnBrk="1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CC"/>
              </a:buClr>
              <a:buFont typeface="Constantia" pitchFamily="18" charset="0"/>
              <a:buAutoNum type="arabicPeriod"/>
              <a:defRPr/>
            </a:pPr>
            <a:r>
              <a:rPr lang="sr-Latn-CS" sz="2800" cap="small" dirty="0" smtClean="0">
                <a:solidFill>
                  <a:srgbClr val="FCFC9E"/>
                </a:solidFill>
              </a:rPr>
              <a:t>Capsularea casetei după umplerea finală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1219200"/>
          </a:xfrm>
        </p:spPr>
        <p:txBody>
          <a:bodyPr/>
          <a:lstStyle/>
          <a:p>
            <a:pPr eaLnBrk="1" hangingPunct="1">
              <a:lnSpc>
                <a:spcPts val="3500"/>
              </a:lnSpc>
              <a:defRPr/>
            </a:pPr>
            <a:r>
              <a:rPr lang="sr-Latn-C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MĂSURI DE PROTECȚIE A MEDIULUI ÎNCONJURĂTOR </a:t>
            </a: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ÎMPOTRIVA </a:t>
            </a:r>
            <a:r>
              <a:rPr lang="ro-RO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IMPACTULUI </a:t>
            </a: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DEPOZITULUI </a:t>
            </a:r>
            <a:r>
              <a:rPr lang="sr-Latn-C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CENUȘĂ, ZGURĂ ȘI SUSPENSIE DE GHIPS</a:t>
            </a:r>
            <a:endParaRPr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644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sr-Latn-RS" sz="3200" b="1" dirty="0" smtClean="0">
                <a:solidFill>
                  <a:srgbClr val="FFFF00"/>
                </a:solidFill>
              </a:rPr>
              <a:t>IMPACTUL CUMULATIV</a:t>
            </a:r>
            <a:r>
              <a:rPr lang="en-US" sz="3200" b="1" dirty="0" smtClean="0">
                <a:solidFill>
                  <a:srgbClr val="FFFF00"/>
                </a:solidFill>
              </a:rPr>
              <a:t>  (1)</a:t>
            </a:r>
            <a:endParaRPr lang="sr-Latn-R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838200"/>
          </a:xfrm>
        </p:spPr>
        <p:txBody>
          <a:bodyPr/>
          <a:lstStyle/>
          <a:p>
            <a:pPr marL="514350" indent="-51435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</a:pPr>
            <a:r>
              <a:rPr lang="sr-Latn-RS" sz="2800" b="1" cap="small" dirty="0" smtClean="0">
                <a:solidFill>
                  <a:srgbClr val="FFFF99"/>
                </a:solidFill>
              </a:rPr>
              <a:t>Cu lucrările de exploatare a cărbunii din cariera de suprafață Drmno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sr-Latn-RS" sz="2400" b="1" cap="small" dirty="0" smtClean="0">
                <a:solidFill>
                  <a:srgbClr val="FFFFCC"/>
                </a:solidFill>
              </a:rPr>
              <a:t>        Materii suspendate</a:t>
            </a:r>
          </a:p>
          <a:p>
            <a:pPr marL="0" indent="0">
              <a:buNone/>
            </a:pPr>
            <a:endParaRPr lang="sr-Latn-RS" sz="2800" cap="small" dirty="0">
              <a:solidFill>
                <a:srgbClr val="FFFFCC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37185" t="17972" r="27369" b="12710"/>
          <a:stretch/>
        </p:blipFill>
        <p:spPr bwMode="auto">
          <a:xfrm>
            <a:off x="600075" y="1524000"/>
            <a:ext cx="3676650" cy="404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36717" t="31569" r="27865" b="20392"/>
          <a:stretch/>
        </p:blipFill>
        <p:spPr bwMode="auto">
          <a:xfrm>
            <a:off x="4572000" y="1104900"/>
            <a:ext cx="4191000" cy="31914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5581471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r-Latn-RS" sz="2000" b="1" cap="small" dirty="0" smtClean="0">
                <a:solidFill>
                  <a:srgbClr val="FFFF99"/>
                </a:solidFill>
                <a:latin typeface="Calibri"/>
              </a:rPr>
              <a:t>Distribuția concentrațiilor zilnice de materii suspendate în aer datorate funcționării utilajelor miniere</a:t>
            </a:r>
            <a:endParaRPr lang="sr-Latn-RS" sz="2000" b="1" cap="small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4403" y="4351046"/>
            <a:ext cx="4457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r-Latn-RS" sz="2000" b="1" cap="small" dirty="0">
                <a:solidFill>
                  <a:srgbClr val="FFFF99"/>
                </a:solidFill>
                <a:latin typeface="Calibri"/>
              </a:rPr>
              <a:t>Distribuția concentrațiilor zilnice de materii suspendate în aer datorate funcționării </a:t>
            </a:r>
            <a:r>
              <a:rPr lang="sr-Latn-RS" sz="2000" b="1" cap="small" dirty="0" smtClean="0">
                <a:solidFill>
                  <a:srgbClr val="FFFF99"/>
                </a:solidFill>
                <a:latin typeface="Calibri"/>
              </a:rPr>
              <a:t>echipamentelor de transport și tratare a cărbunii</a:t>
            </a:r>
            <a:endParaRPr lang="sr-Latn-RS" sz="2000" b="1" cap="small" dirty="0">
              <a:solidFill>
                <a:srgbClr val="FFFF99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5566827"/>
            <a:ext cx="4572000" cy="113877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1700" b="1" dirty="0" smtClean="0">
                <a:solidFill>
                  <a:srgbClr val="002060"/>
                </a:solidFill>
                <a:latin typeface="Calibri"/>
              </a:rPr>
              <a:t>IMPACTUL MATERIILOR SUSPENDATE EMISE DIN UTILAJE MINIERE ARE UN CARACTER LOCAL ȘI NU SE CUMULEAZĂ CU EMISIILE DE PULBERI ÎN SUSPENSIE DIN COȘUL DE FUM AL CTE</a:t>
            </a:r>
            <a:endParaRPr lang="sr-Latn-RS" sz="17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307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838200"/>
            <a:ext cx="8382000" cy="487362"/>
          </a:xfrm>
        </p:spPr>
        <p:txBody>
          <a:bodyPr/>
          <a:lstStyle/>
          <a:p>
            <a:pPr lvl="0" algn="l">
              <a:lnSpc>
                <a:spcPts val="3000"/>
              </a:lnSpc>
              <a:spcBef>
                <a:spcPts val="0"/>
              </a:spcBef>
            </a:pPr>
            <a:r>
              <a:rPr lang="sr-Latn-RS" sz="2400" b="1" cap="small" dirty="0" smtClean="0">
                <a:solidFill>
                  <a:srgbClr val="FFFFCC"/>
                </a:solidFill>
                <a:ea typeface="+mn-ea"/>
                <a:cs typeface="+mn-cs"/>
              </a:rPr>
              <a:t>Poluanții proveniți din gazele de eșapament emise de utilaje miniere </a:t>
            </a:r>
            <a:endParaRPr lang="sr-Latn-R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61515" y="1709323"/>
            <a:ext cx="4495800" cy="639762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sr-Latn-RS" sz="2000" cap="small" dirty="0" smtClean="0">
                <a:solidFill>
                  <a:srgbClr val="FFFF99"/>
                </a:solidFill>
              </a:rPr>
              <a:t>Distribuția concentrațiilor oxizilor de azot proveniți din funcționarea motoarelor utilajelor miniere</a:t>
            </a:r>
            <a:endParaRPr lang="sr-Latn-RS" sz="2000" cap="small" dirty="0">
              <a:solidFill>
                <a:srgbClr val="FFFF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0999" y="2475070"/>
            <a:ext cx="3810000" cy="3951288"/>
          </a:xfrm>
        </p:spPr>
        <p:txBody>
          <a:bodyPr/>
          <a:lstStyle/>
          <a:p>
            <a:endParaRPr lang="sr-Latn-R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674687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sr-Latn-RS" sz="2000" cap="small" dirty="0" smtClean="0">
                <a:solidFill>
                  <a:srgbClr val="FFFF99"/>
                </a:solidFill>
              </a:rPr>
              <a:t>Emisiile poluanților din motoarele utilajelor miniere</a:t>
            </a:r>
            <a:endParaRPr lang="sr-Latn-RS" sz="2000" cap="small" dirty="0">
              <a:solidFill>
                <a:srgbClr val="FFFF99"/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9649763"/>
              </p:ext>
            </p:extLst>
          </p:nvPr>
        </p:nvGraphicFramePr>
        <p:xfrm>
          <a:off x="4343400" y="2438403"/>
          <a:ext cx="4572001" cy="2057398"/>
        </p:xfrm>
        <a:graphic>
          <a:graphicData uri="http://schemas.openxmlformats.org/drawingml/2006/table">
            <a:tbl>
              <a:tblPr firstRow="1" firstCol="1" bandRow="1"/>
              <a:tblGrid>
                <a:gridCol w="1198969"/>
                <a:gridCol w="843258"/>
                <a:gridCol w="843258"/>
                <a:gridCol w="843258"/>
                <a:gridCol w="843258"/>
              </a:tblGrid>
              <a:tr h="293914">
                <a:tc rowSpan="2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utilaje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600" b="1" cap="small" dirty="0" smtClean="0">
                          <a:solidFill>
                            <a:srgbClr val="FFFF99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Emisii, </a:t>
                      </a:r>
                      <a:r>
                        <a:rPr lang="sr-Latn-RS" sz="1600" b="1" cap="small" dirty="0">
                          <a:solidFill>
                            <a:srgbClr val="FFFF99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kg/1000 l </a:t>
                      </a:r>
                      <a:r>
                        <a:rPr lang="sr-Latn-RS" sz="1600" b="1" cap="small" dirty="0" smtClean="0">
                          <a:solidFill>
                            <a:srgbClr val="FFFF99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 combustibil</a:t>
                      </a:r>
                      <a:endParaRPr lang="sr-Latn-RS" sz="1800" cap="small" dirty="0">
                        <a:solidFill>
                          <a:srgbClr val="FFFF99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293914">
                <a:tc v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CO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sr-Latn-RS" sz="1800" b="1" cap="small" baseline="-250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x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SO</a:t>
                      </a:r>
                      <a:r>
                        <a:rPr lang="sr-Latn-RS" sz="1800" b="1" cap="small" baseline="-25000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VOCs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1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Buldozer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14,73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34,29</a:t>
                      </a:r>
                      <a:endParaRPr lang="sr-Latn-RS" sz="2000" b="1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3,74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1,58</a:t>
                      </a:r>
                      <a:endParaRPr lang="sr-Latn-RS" sz="2000" cap="small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1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Camion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14,73</a:t>
                      </a:r>
                      <a:endParaRPr lang="sr-Latn-RS" sz="2000" cap="small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34,29</a:t>
                      </a:r>
                      <a:endParaRPr lang="sr-Latn-RS" sz="2000" b="1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3,73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1,58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1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Draglina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11,79</a:t>
                      </a:r>
                      <a:endParaRPr lang="sr-Latn-RS" sz="2000" cap="small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38,5</a:t>
                      </a:r>
                      <a:endParaRPr lang="sr-Latn-RS" sz="2000" b="1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3,74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5,17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1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Screper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10,16</a:t>
                      </a:r>
                      <a:endParaRPr lang="sr-Latn-RS" sz="2000" cap="small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30,99</a:t>
                      </a:r>
                      <a:endParaRPr lang="sr-Latn-RS" sz="2000" b="1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3,74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2,28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1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 smtClean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Autogreder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6,55</a:t>
                      </a:r>
                      <a:endParaRPr lang="sr-Latn-RS" sz="2000" cap="small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b="1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30,41</a:t>
                      </a:r>
                      <a:endParaRPr lang="sr-Latn-RS" sz="2000" b="1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3,73</a:t>
                      </a:r>
                      <a:endParaRPr lang="sr-Latn-RS" sz="2000" cap="small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sr-Latn-RS" sz="1800" cap="small" dirty="0">
                          <a:solidFill>
                            <a:srgbClr val="FFFF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1,53</a:t>
                      </a:r>
                      <a:endParaRPr lang="sr-Latn-RS" sz="2000" cap="small" dirty="0">
                        <a:solidFill>
                          <a:srgbClr val="FFFF99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7375" marR="473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 rotWithShape="1">
          <a:blip r:embed="rId3"/>
          <a:srcRect l="39376" t="23530" r="32388" b="17647"/>
          <a:stretch/>
        </p:blipFill>
        <p:spPr bwMode="auto">
          <a:xfrm>
            <a:off x="490536" y="2542639"/>
            <a:ext cx="3590925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00200" y="2851784"/>
            <a:ext cx="87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 dirty="0" smtClean="0">
                <a:solidFill>
                  <a:srgbClr val="FFFF99"/>
                </a:solidFill>
                <a:latin typeface="Calibri"/>
              </a:rPr>
              <a:t>5 µg/m</a:t>
            </a:r>
            <a:r>
              <a:rPr lang="sr-Latn-RS" sz="1600" b="1" baseline="30000" dirty="0" smtClean="0">
                <a:solidFill>
                  <a:srgbClr val="FFFF99"/>
                </a:solidFill>
                <a:latin typeface="Calibri"/>
              </a:rPr>
              <a:t>3</a:t>
            </a:r>
            <a:endParaRPr lang="sr-Latn-RS" sz="1600" b="1" baseline="30000" dirty="0">
              <a:solidFill>
                <a:srgbClr val="FFFF99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33600" y="3146552"/>
            <a:ext cx="88105" cy="97423"/>
          </a:xfrm>
          <a:prstGeom prst="straightConnector1">
            <a:avLst/>
          </a:prstGeom>
          <a:ln w="19050">
            <a:solidFill>
              <a:srgbClr val="FFFF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 bwMode="auto">
          <a:xfrm>
            <a:off x="457200" y="152400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r-Latn-RS" sz="3200" b="1" dirty="0">
                <a:solidFill>
                  <a:srgbClr val="FFFF00"/>
                </a:solidFill>
              </a:rPr>
              <a:t>IMPACTUL </a:t>
            </a:r>
            <a:r>
              <a:rPr lang="sr-Latn-RS" sz="3200" b="1" dirty="0" smtClean="0">
                <a:solidFill>
                  <a:srgbClr val="FFFF00"/>
                </a:solidFill>
              </a:rPr>
              <a:t>CUMULATIV </a:t>
            </a:r>
            <a:r>
              <a:rPr lang="en-US" sz="3200" b="1" dirty="0" smtClean="0">
                <a:solidFill>
                  <a:srgbClr val="FFFF00"/>
                </a:solidFill>
              </a:rPr>
              <a:t>(2)</a:t>
            </a:r>
            <a:endParaRPr lang="sr-Latn-RS" sz="32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4572000"/>
            <a:ext cx="4583266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 smtClean="0">
                <a:solidFill>
                  <a:srgbClr val="002060"/>
                </a:solidFill>
                <a:latin typeface="Calibri"/>
              </a:rPr>
              <a:t>IMPACTUL POLUANȚILOR PROVENIȚI DIN GAZELE DE EȘAPAMENT EMISE DE UTILAJE MINIERE ARE UN CARACTER LOCAL </a:t>
            </a:r>
            <a:endParaRPr lang="sr-Latn-RS" sz="2000" b="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05333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944562"/>
          </a:xfrm>
        </p:spPr>
        <p:txBody>
          <a:bodyPr/>
          <a:lstStyle/>
          <a:p>
            <a:r>
              <a:rPr lang="ro-RO" sz="3000" b="1" dirty="0" smtClean="0">
                <a:solidFill>
                  <a:srgbClr val="FFFF00"/>
                </a:solidFill>
                <a:latin typeface="+mn-lt"/>
              </a:rPr>
              <a:t>BAZA </a:t>
            </a:r>
            <a:r>
              <a:rPr lang="ro-RO" sz="3000" b="1" dirty="0">
                <a:solidFill>
                  <a:srgbClr val="FFFF00"/>
                </a:solidFill>
                <a:latin typeface="+mn-lt"/>
              </a:rPr>
              <a:t>DE DOCUMENTARE</a:t>
            </a:r>
            <a:endParaRPr lang="sr-Latn-RS" sz="3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343400" cy="2807970"/>
          </a:xfrm>
        </p:spPr>
        <p:txBody>
          <a:bodyPr/>
          <a:lstStyle/>
          <a:p>
            <a:pPr marL="0" indent="0">
              <a:buNone/>
            </a:pPr>
            <a:endParaRPr lang="sr-Latn-RS" sz="2000" cap="small" dirty="0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cap="small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sr-Latn-RS" sz="2400" b="1" cap="small" dirty="0" smtClean="0">
                <a:solidFill>
                  <a:srgbClr val="FFC000"/>
                </a:solidFill>
                <a:cs typeface="Arial" panose="020B0604020202020204" pitchFamily="34" charset="0"/>
              </a:rPr>
              <a:t>DOCUMENTE DE PLANIFICARE</a:t>
            </a:r>
          </a:p>
          <a:p>
            <a:pPr>
              <a:spcBef>
                <a:spcPts val="600"/>
              </a:spcBef>
              <a:spcAft>
                <a:spcPts val="600"/>
              </a:spcAft>
              <a:buSzPct val="80000"/>
              <a:buFont typeface="Wingdings" pitchFamily="2" charset="2"/>
              <a:buChar char="v"/>
            </a:pPr>
            <a:r>
              <a:rPr lang="ro-RO" sz="2400" b="1" cap="small" dirty="0">
                <a:solidFill>
                  <a:srgbClr val="FFFF99"/>
                </a:solidFill>
              </a:rPr>
              <a:t>Strategia de dezvoltare energetică din Serbia pana </a:t>
            </a:r>
            <a:r>
              <a:rPr lang="ro-RO" sz="2400" b="1" cap="small" dirty="0" smtClean="0">
                <a:solidFill>
                  <a:srgbClr val="FFFF99"/>
                </a:solidFill>
              </a:rPr>
              <a:t>anul </a:t>
            </a:r>
            <a:r>
              <a:rPr lang="ro-RO" sz="2400" b="1" cap="small" dirty="0">
                <a:solidFill>
                  <a:srgbClr val="FFFF99"/>
                </a:solidFill>
              </a:rPr>
              <a:t>2030</a:t>
            </a:r>
            <a:endParaRPr lang="sr-Latn-RS" sz="2400" b="1" cap="small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80000"/>
              <a:buFont typeface="Wingdings" pitchFamily="2" charset="2"/>
              <a:buChar char="v"/>
            </a:pPr>
            <a:r>
              <a:rPr lang="ro-RO" sz="2400" b="1" cap="small" dirty="0">
                <a:solidFill>
                  <a:srgbClr val="FFFF99"/>
                </a:solidFill>
              </a:rPr>
              <a:t>Documentația de planificare </a:t>
            </a:r>
            <a:r>
              <a:rPr lang="ro-RO" sz="2400" b="1" cap="small" dirty="0" smtClean="0">
                <a:solidFill>
                  <a:srgbClr val="FFFF99"/>
                </a:solidFill>
              </a:rPr>
              <a:t>spațială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4437247" y="1367135"/>
            <a:ext cx="455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smtClean="0">
                <a:solidFill>
                  <a:srgbClr val="FFC000"/>
                </a:solidFill>
                <a:latin typeface="+mn-lt"/>
              </a:rPr>
              <a:t>   DOCUMENTATIE DE PROIECT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1828800"/>
            <a:ext cx="4495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SzPct val="80000"/>
              <a:buFont typeface="Wingdings" pitchFamily="2" charset="2"/>
              <a:buChar char="v"/>
            </a:pPr>
            <a:r>
              <a:rPr lang="ro-RO" sz="2400" b="1" cap="small" dirty="0">
                <a:solidFill>
                  <a:srgbClr val="FFFF99"/>
                </a:solidFill>
                <a:latin typeface="+mn-lt"/>
              </a:rPr>
              <a:t>Documentatia tehnica actualizata pentru constructia blocului B3</a:t>
            </a:r>
          </a:p>
          <a:p>
            <a:pPr marL="342900" indent="-342900">
              <a:spcAft>
                <a:spcPts val="600"/>
              </a:spcAft>
              <a:buSzPct val="80000"/>
              <a:buFont typeface="Wingdings" pitchFamily="2" charset="2"/>
              <a:buChar char="v"/>
            </a:pPr>
            <a:r>
              <a:rPr lang="ro-RO" sz="2400" b="1" cap="small" dirty="0">
                <a:solidFill>
                  <a:srgbClr val="FFFF99"/>
                </a:solidFill>
                <a:latin typeface="+mn-lt"/>
              </a:rPr>
              <a:t>Rezultatele masurarii calitatii mediului si caracteristicile naturale ale zonei de interes</a:t>
            </a:r>
            <a:endParaRPr lang="sr-Latn-RS" sz="2400" b="1" cap="small" dirty="0">
              <a:solidFill>
                <a:srgbClr val="FFFF99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SzPct val="80000"/>
              <a:buFont typeface="Wingdings" pitchFamily="2" charset="2"/>
              <a:buChar char="v"/>
            </a:pPr>
            <a:r>
              <a:rPr lang="ro-RO" sz="2400" b="1" cap="small" dirty="0">
                <a:solidFill>
                  <a:srgbClr val="FFFF99"/>
                </a:solidFill>
                <a:latin typeface="+mn-lt"/>
              </a:rPr>
              <a:t>Planurile lui EPS privind activitatea viitoare a blocurilor CET Kostolac si dezvoltare PK Drmno</a:t>
            </a:r>
          </a:p>
        </p:txBody>
      </p:sp>
    </p:spTree>
    <p:extLst>
      <p:ext uri="{BB962C8B-B14F-4D97-AF65-F5344CB8AC3E}">
        <p14:creationId xmlns:p14="http://schemas.microsoft.com/office/powerpoint/2010/main" val="25798628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sr-Latn-RS" sz="3200" b="1" dirty="0">
                <a:solidFill>
                  <a:srgbClr val="FFFF00"/>
                </a:solidFill>
              </a:rPr>
              <a:t>IMPACTUL </a:t>
            </a:r>
            <a:r>
              <a:rPr lang="sr-Latn-RS" sz="3200" b="1" dirty="0" smtClean="0">
                <a:solidFill>
                  <a:srgbClr val="FFFF00"/>
                </a:solidFill>
              </a:rPr>
              <a:t>CUMULATIV </a:t>
            </a:r>
            <a:r>
              <a:rPr lang="en-US" sz="3200" b="1" dirty="0" smtClean="0">
                <a:solidFill>
                  <a:srgbClr val="FFFF00"/>
                </a:solidFill>
              </a:rPr>
              <a:t>(3)</a:t>
            </a:r>
            <a:endParaRPr lang="sr-Latn-R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3505200"/>
          </a:xfrm>
        </p:spPr>
        <p:txBody>
          <a:bodyPr/>
          <a:lstStyle/>
          <a:p>
            <a:pPr marL="361950" indent="-361950">
              <a:lnSpc>
                <a:spcPts val="3000"/>
              </a:lnSpc>
              <a:buFont typeface="+mj-lt"/>
              <a:buAutoNum type="arabicPeriod" startAt="2"/>
            </a:pPr>
            <a:r>
              <a:rPr lang="sr-Latn-RS" sz="2800" b="1" cap="small" dirty="0" smtClean="0">
                <a:solidFill>
                  <a:srgbClr val="FFFF99"/>
                </a:solidFill>
              </a:rPr>
              <a:t>Cu funcționarea unităților existente CTE Kostolac A și CTE Kostolac B: </a:t>
            </a:r>
          </a:p>
          <a:p>
            <a:pPr>
              <a:lnSpc>
                <a:spcPts val="3000"/>
              </a:lnSpc>
              <a:buSzPct val="80000"/>
              <a:buFont typeface="Wingdings" pitchFamily="2" charset="2"/>
              <a:buChar char="v"/>
            </a:pPr>
            <a:r>
              <a:rPr lang="sr-Latn-RS" sz="2800" cap="small" dirty="0" smtClean="0">
                <a:solidFill>
                  <a:srgbClr val="FFFFCC"/>
                </a:solidFill>
              </a:rPr>
              <a:t>Prin calculele impactului asupra calității aerului s-a cuprins impactul tuturor unităților existente cu sistemele instalate de reducere a emisiilor, drept condiția de funcționarea acestora după anul 2020. </a:t>
            </a:r>
          </a:p>
          <a:p>
            <a:pPr>
              <a:lnSpc>
                <a:spcPts val="3000"/>
              </a:lnSpc>
              <a:buSzPct val="80000"/>
              <a:buFont typeface="Wingdings" pitchFamily="2" charset="2"/>
              <a:buChar char="v"/>
            </a:pPr>
            <a:r>
              <a:rPr lang="sr-Latn-RS" sz="2800" cap="small" dirty="0" smtClean="0">
                <a:solidFill>
                  <a:srgbClr val="FFFFCC"/>
                </a:solidFill>
              </a:rPr>
              <a:t>Tratarea apelor uzate din toate unitățile CTE Kostolac B se va face în instalații comune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sr-Latn-RS" sz="2800" cap="small" dirty="0" smtClean="0">
                <a:solidFill>
                  <a:srgbClr val="FFFFCC"/>
                </a:solidFill>
              </a:rPr>
              <a:t> </a:t>
            </a:r>
            <a:endParaRPr lang="sr-Latn-RS" sz="2800" cap="small" dirty="0">
              <a:solidFill>
                <a:srgbClr val="FFFFCC"/>
              </a:solidFill>
            </a:endParaRPr>
          </a:p>
          <a:p>
            <a:pPr marL="0" indent="0">
              <a:buNone/>
            </a:pPr>
            <a:endParaRPr lang="sr-Latn-RS" sz="2800" cap="small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87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3"/>
          <p:cNvSpPr>
            <a:spLocks noGrp="1"/>
          </p:cNvSpPr>
          <p:nvPr>
            <p:ph idx="1"/>
          </p:nvPr>
        </p:nvSpPr>
        <p:spPr>
          <a:xfrm>
            <a:off x="312174" y="609600"/>
            <a:ext cx="8569113" cy="4724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ro-RO" sz="2100" b="1" dirty="0" smtClean="0">
                <a:solidFill>
                  <a:srgbClr val="FFFF99"/>
                </a:solidFill>
              </a:rPr>
              <a:t>ÎN CONFORMITATE CU LEGEA PROTECȚIEI MEDIULUI</a:t>
            </a:r>
            <a:r>
              <a:rPr lang="en-US" sz="2100" b="1" dirty="0" smtClean="0">
                <a:solidFill>
                  <a:srgbClr val="FFFF99"/>
                </a:solidFill>
              </a:rPr>
              <a:t>,</a:t>
            </a:r>
            <a:r>
              <a:rPr lang="sr-Latn-CS" sz="2100" b="1" dirty="0" smtClean="0">
                <a:solidFill>
                  <a:srgbClr val="FFFF99"/>
                </a:solidFill>
              </a:rPr>
              <a:t> </a:t>
            </a:r>
            <a:r>
              <a:rPr lang="sr-Latn-CS" sz="2100" b="1" u="sng" dirty="0" smtClean="0">
                <a:solidFill>
                  <a:srgbClr val="FFFF99"/>
                </a:solidFill>
              </a:rPr>
              <a:t>OPERATORUL ESTE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sr-Latn-CS" sz="2100" b="1" u="sng" dirty="0" smtClean="0">
                <a:solidFill>
                  <a:srgbClr val="FFFF99"/>
                </a:solidFill>
              </a:rPr>
              <a:t>OBLIGAT SĂ</a:t>
            </a:r>
            <a:r>
              <a:rPr lang="en-US" sz="2100" b="1" dirty="0" smtClean="0">
                <a:solidFill>
                  <a:srgbClr val="FFFF99"/>
                </a:solidFill>
              </a:rPr>
              <a:t>:</a:t>
            </a:r>
            <a:endParaRPr lang="sr-Latn-CS" sz="2100" dirty="0">
              <a:solidFill>
                <a:srgbClr val="FFFF99"/>
              </a:solidFill>
            </a:endParaRPr>
          </a:p>
          <a:p>
            <a:pPr>
              <a:buClr>
                <a:srgbClr val="FFFFCC"/>
              </a:buClr>
              <a:buFont typeface="Wingdings" pitchFamily="2" charset="2"/>
              <a:buChar char="v"/>
            </a:pPr>
            <a:r>
              <a:rPr lang="sr-Latn-CS" sz="2100" dirty="0" smtClean="0">
                <a:solidFill>
                  <a:srgbClr val="FFFFCC"/>
                </a:solidFill>
              </a:rPr>
              <a:t>ÎNTOCMEASCĂ </a:t>
            </a:r>
            <a:r>
              <a:rPr lang="sr-Latn-CS" sz="2100" b="1" u="sng" dirty="0" smtClean="0">
                <a:solidFill>
                  <a:srgbClr val="FFFFCC"/>
                </a:solidFill>
              </a:rPr>
              <a:t>PLANUL DE REALIZARE A MONITORIZĂRII</a:t>
            </a:r>
            <a:r>
              <a:rPr lang="sr-Latn-CS" sz="2100" dirty="0" smtClean="0">
                <a:solidFill>
                  <a:srgbClr val="FFFFCC"/>
                </a:solidFill>
              </a:rPr>
              <a:t>, SĂ ȚINĂ EVIDENȚA PRIVIND MONITORIZAREA ȘI SĂ TRANSMITĂ RAPOARTE</a:t>
            </a:r>
            <a:endParaRPr lang="en-US" sz="2100" dirty="0">
              <a:solidFill>
                <a:srgbClr val="FFFFCC"/>
              </a:solidFill>
            </a:endParaRPr>
          </a:p>
          <a:p>
            <a:pPr>
              <a:buClr>
                <a:srgbClr val="FFFFCC"/>
              </a:buClr>
              <a:buFont typeface="Wingdings" pitchFamily="2" charset="2"/>
              <a:buChar char="v"/>
            </a:pPr>
            <a:r>
              <a:rPr lang="sr-Latn-CS" sz="2100" b="1" u="sng" dirty="0" smtClean="0">
                <a:solidFill>
                  <a:srgbClr val="FFFFCC"/>
                </a:solidFill>
              </a:rPr>
              <a:t>PLANIFICĂ ȘI SĂ ASIGURE MIJLOACE FINANCIARE PENTRU REALIZAREA ACTIVITĂȚII DE MONITORIZARE</a:t>
            </a:r>
            <a:r>
              <a:rPr lang="sr-Latn-CS" sz="2100" dirty="0" smtClean="0">
                <a:solidFill>
                  <a:srgbClr val="FFFFCC"/>
                </a:solidFill>
              </a:rPr>
              <a:t>, PRECUM ȘI PENTRU ALTE MĂSURĂTORI ȘI URMĂRIREA EFECTELOR ACTIVITĂȚILOR SALE ASUPRA MEDIULUI</a:t>
            </a:r>
          </a:p>
          <a:p>
            <a:pPr>
              <a:buClr>
                <a:srgbClr val="FFFFCC"/>
              </a:buClr>
              <a:buFont typeface="Wingdings" pitchFamily="2" charset="2"/>
              <a:buChar char="v"/>
            </a:pPr>
            <a:r>
              <a:rPr lang="sr-Latn-CS" sz="2100" dirty="0" smtClean="0">
                <a:solidFill>
                  <a:srgbClr val="FFFFCC"/>
                </a:solidFill>
              </a:rPr>
              <a:t>URMĂREASCĂ </a:t>
            </a:r>
            <a:r>
              <a:rPr lang="sr-Latn-CS" sz="2100" b="1" u="sng" dirty="0" smtClean="0">
                <a:solidFill>
                  <a:srgbClr val="FFFFCC"/>
                </a:solidFill>
              </a:rPr>
              <a:t>INDICATORII DE EMISII</a:t>
            </a:r>
            <a:r>
              <a:rPr lang="sr-Latn-CS" sz="2100" dirty="0" smtClean="0">
                <a:solidFill>
                  <a:srgbClr val="FFFFCC"/>
                </a:solidFill>
              </a:rPr>
              <a:t>, RESPECTIV INDICATORII PRIVIND EFECTELE TUTUROR ACTIVITĂȚILOR ASUPRA MEDIULUI, </a:t>
            </a:r>
            <a:r>
              <a:rPr lang="sr-Latn-CS" sz="2100" b="1" u="sng" dirty="0">
                <a:solidFill>
                  <a:srgbClr val="FFFFCC"/>
                </a:solidFill>
              </a:rPr>
              <a:t>INDICATORII </a:t>
            </a:r>
            <a:r>
              <a:rPr lang="sr-Latn-CS" sz="2100" b="1" u="sng" dirty="0" smtClean="0">
                <a:solidFill>
                  <a:srgbClr val="FFFFCC"/>
                </a:solidFill>
              </a:rPr>
              <a:t>PRIVIND EFICACITATEA MĂSURILOR APLICATE</a:t>
            </a:r>
            <a:r>
              <a:rPr lang="sr-Latn-CS" sz="2100" dirty="0" smtClean="0">
                <a:solidFill>
                  <a:srgbClr val="FFFFCC"/>
                </a:solidFill>
              </a:rPr>
              <a:t> DE PREVENIRE A PRODUCERII POLUĂRII SAU MĂSURILOR DE REDUCEREA NIVELULUI DE POLUARE</a:t>
            </a:r>
          </a:p>
          <a:p>
            <a:pPr>
              <a:buClr>
                <a:srgbClr val="FFFFCC"/>
              </a:buClr>
              <a:buFont typeface="Wingdings" pitchFamily="2" charset="2"/>
              <a:buChar char="v"/>
            </a:pPr>
            <a:r>
              <a:rPr lang="sr-Latn-CS" sz="2100" dirty="0" smtClean="0">
                <a:solidFill>
                  <a:srgbClr val="FFFFCC"/>
                </a:solidFill>
              </a:rPr>
              <a:t>ASIGURE </a:t>
            </a:r>
            <a:r>
              <a:rPr lang="sr-Latn-CS" sz="2100" b="1" u="sng" dirty="0" smtClean="0">
                <a:solidFill>
                  <a:srgbClr val="FFFFCC"/>
                </a:solidFill>
              </a:rPr>
              <a:t>MĂSURĂTORI METEOROLOGICE</a:t>
            </a:r>
            <a:r>
              <a:rPr lang="sr-Latn-CS" sz="2100" dirty="0" smtClean="0">
                <a:solidFill>
                  <a:srgbClr val="FFFFCC"/>
                </a:solidFill>
              </a:rPr>
              <a:t> </a:t>
            </a:r>
            <a:r>
              <a:rPr lang="sr-Latn-CS" sz="2100" dirty="0">
                <a:solidFill>
                  <a:srgbClr val="FFFFCC"/>
                </a:solidFill>
              </a:rPr>
              <a:t>LA AMPLASAMENTUL </a:t>
            </a:r>
            <a:r>
              <a:rPr lang="sr-Latn-CS" sz="2100" dirty="0" smtClean="0">
                <a:solidFill>
                  <a:srgbClr val="FFFFCC"/>
                </a:solidFill>
              </a:rPr>
              <a:t>CTE KOSTOLAC B</a:t>
            </a:r>
            <a:endParaRPr lang="en-US" sz="2100" dirty="0">
              <a:solidFill>
                <a:srgbClr val="FFFFCC"/>
              </a:solidFill>
            </a:endParaRPr>
          </a:p>
          <a:p>
            <a:pPr>
              <a:buFont typeface="Wingdings 2" pitchFamily="18" charset="2"/>
              <a:buNone/>
            </a:pPr>
            <a:endParaRPr 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685800"/>
          </a:xfrm>
        </p:spPr>
        <p:txBody>
          <a:bodyPr/>
          <a:lstStyle/>
          <a:p>
            <a:pPr>
              <a:defRPr/>
            </a:pPr>
            <a:r>
              <a:rPr lang="sr-Latn-C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MONITORIZAREA CALITĂȚII MEDIULUI</a:t>
            </a:r>
            <a:endParaRPr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137" y="5410200"/>
            <a:ext cx="8439150" cy="12618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RS" sz="1900" b="1" cap="small" dirty="0" smtClean="0">
                <a:solidFill>
                  <a:srgbClr val="FFFFCC"/>
                </a:solidFill>
              </a:rPr>
              <a:t>VOLUMUL PREVĂZUT DE MONITORIZARE PE TIMPUL FUNCȚIONĂRII UNITĂȚII B3 CUPRINDE ȘI OBLIGAȚIA DE RAPORTAREA PRIVIND MONITORIZAREA ULTERIOARĂ REALIZĂRII PROIECTULUI CONFORM CERINȚELOR DIN CONVENȚIA DE LA ESPOO</a:t>
            </a:r>
            <a:endParaRPr lang="sr-Latn-RS" sz="1900" b="1" cap="small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509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15240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r-Latn-CS" sz="3600" b="1" spc="-100" dirty="0" smtClean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CONCLUZII</a:t>
            </a:r>
            <a:r>
              <a:rPr lang="en-US" sz="3600" b="1" spc="-100" dirty="0" smtClean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r-Latn-RS" sz="3600" b="1" spc="-100" dirty="0" smtClean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spc="-100" dirty="0" smtClean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(1)</a:t>
            </a:r>
            <a:endParaRPr lang="en-US" sz="3600" b="1" spc="-100" dirty="0">
              <a:ln w="3200">
                <a:solidFill>
                  <a:srgbClr val="EEECE1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1219200"/>
            <a:ext cx="8839200" cy="4648200"/>
          </a:xfrm>
        </p:spPr>
        <p:txBody>
          <a:bodyPr/>
          <a:lstStyle/>
          <a:p>
            <a:pPr marL="795338" indent="-450850">
              <a:lnSpc>
                <a:spcPct val="90000"/>
              </a:lnSpc>
              <a:buClr>
                <a:srgbClr val="FFC000"/>
              </a:buClr>
              <a:buFont typeface="Constantia" pitchFamily="18" charset="0"/>
              <a:buAutoNum type="arabicPeriod"/>
              <a:tabLst>
                <a:tab pos="855663" algn="l"/>
              </a:tabLst>
            </a:pPr>
            <a:r>
              <a:rPr lang="sr-Latn-CS" sz="2400" b="1" dirty="0" smtClean="0">
                <a:solidFill>
                  <a:srgbClr val="FFC000"/>
                </a:solidFill>
              </a:rPr>
              <a:t>PENTRU ATINGEREA </a:t>
            </a:r>
            <a:r>
              <a:rPr lang="sr-Latn-CS" sz="2400" b="1" u="sng" dirty="0" smtClean="0">
                <a:solidFill>
                  <a:srgbClr val="FFC000"/>
                </a:solidFill>
              </a:rPr>
              <a:t>DEZVOLTĂRII DURABILE</a:t>
            </a:r>
            <a:r>
              <a:rPr lang="sr-Latn-CS" sz="2400" b="1" dirty="0" smtClean="0">
                <a:solidFill>
                  <a:srgbClr val="FFC000"/>
                </a:solidFill>
              </a:rPr>
              <a:t>, PRODUCEREA ENERGIEI ELECTRICE ÎN UNITATEA B3 ȘI PROTECȚIA MEDIULUI SE REALIZEAZĂ PRIN:</a:t>
            </a:r>
            <a:endParaRPr lang="sr-Latn-CS" sz="2400" b="1" dirty="0">
              <a:solidFill>
                <a:srgbClr val="FFC000"/>
              </a:solidFill>
            </a:endParaRPr>
          </a:p>
          <a:p>
            <a:pPr marL="1139825" lvl="1" indent="-344488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 smtClean="0">
                <a:solidFill>
                  <a:srgbClr val="FFFF99"/>
                </a:solidFill>
              </a:rPr>
              <a:t>Respectarea legislației</a:t>
            </a:r>
          </a:p>
          <a:p>
            <a:pPr marL="1139825" lvl="1" indent="-344488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 smtClean="0">
                <a:solidFill>
                  <a:srgbClr val="FFFF99"/>
                </a:solidFill>
              </a:rPr>
              <a:t>Aplicarea și controlul măsurilor tehnice de protecție</a:t>
            </a:r>
          </a:p>
          <a:p>
            <a:pPr marL="1139825" lvl="1" indent="-344488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 smtClean="0">
                <a:solidFill>
                  <a:srgbClr val="FFFF99"/>
                </a:solidFill>
              </a:rPr>
              <a:t>Implementarea sistemului de management al mediului (ems) în cadrul unității B3/cte Kostolac B</a:t>
            </a:r>
          </a:p>
          <a:p>
            <a:pPr marL="1139825" lvl="1" indent="-344488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 smtClean="0">
                <a:solidFill>
                  <a:srgbClr val="FFFF99"/>
                </a:solidFill>
              </a:rPr>
              <a:t>Stabilirea monitorizării ulterioare realizării proiectului a indicatorilor de calitatea mediului</a:t>
            </a:r>
          </a:p>
          <a:p>
            <a:pPr marL="1139825" lvl="1" indent="-344488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 smtClean="0">
                <a:solidFill>
                  <a:srgbClr val="FFFF99"/>
                </a:solidFill>
              </a:rPr>
              <a:t>Stabilirea sistemului de informare la nivelul autorităților competente</a:t>
            </a:r>
            <a:endParaRPr lang="sr-Latn-CS" sz="2600" b="1" cap="small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728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15240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r-Latn-CS" sz="3600" b="1" spc="-100" dirty="0" smtClean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CONCLUZII (2)</a:t>
            </a:r>
            <a:endParaRPr lang="en-US" sz="3600" b="1" spc="-100" dirty="0">
              <a:ln w="3200">
                <a:solidFill>
                  <a:srgbClr val="EEECE1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idx="1"/>
          </p:nvPr>
        </p:nvSpPr>
        <p:spPr>
          <a:xfrm>
            <a:off x="76200" y="838200"/>
            <a:ext cx="9067800" cy="5638800"/>
          </a:xfrm>
        </p:spPr>
        <p:txBody>
          <a:bodyPr/>
          <a:lstStyle/>
          <a:p>
            <a:pPr marL="855663" lvl="1" indent="-511175">
              <a:lnSpc>
                <a:spcPct val="90000"/>
              </a:lnSpc>
              <a:buClr>
                <a:srgbClr val="FFC000"/>
              </a:buClr>
              <a:buFont typeface="Constantia" pitchFamily="18" charset="0"/>
              <a:buAutoNum type="arabicPeriod" startAt="2"/>
              <a:tabLst>
                <a:tab pos="855663" algn="l"/>
              </a:tabLst>
            </a:pPr>
            <a:r>
              <a:rPr lang="sr-Latn-CS" sz="2400" b="1" dirty="0" smtClean="0">
                <a:solidFill>
                  <a:srgbClr val="FFC000"/>
                </a:solidFill>
              </a:rPr>
              <a:t>UNITATEA B3 ESTE PROIECTATĂ CU APLICAREA </a:t>
            </a:r>
            <a:r>
              <a:rPr lang="sr-Latn-CS" sz="2400" b="1" u="sng" dirty="0" smtClean="0">
                <a:solidFill>
                  <a:srgbClr val="FFC000"/>
                </a:solidFill>
              </a:rPr>
              <a:t>CELOR MAI BUNE TEHNICI DISPONIBILE</a:t>
            </a:r>
            <a:r>
              <a:rPr lang="sr-Latn-CS" sz="2400" b="1" dirty="0" smtClean="0">
                <a:solidFill>
                  <a:srgbClr val="FFC000"/>
                </a:solidFill>
              </a:rPr>
              <a:t> (</a:t>
            </a:r>
            <a:r>
              <a:rPr lang="sr-Latn-CS" sz="2400" b="1" dirty="0">
                <a:solidFill>
                  <a:srgbClr val="FFC000"/>
                </a:solidFill>
              </a:rPr>
              <a:t>BAT), </a:t>
            </a:r>
            <a:r>
              <a:rPr lang="sr-Latn-CS" sz="2400" b="1" dirty="0" smtClean="0">
                <a:solidFill>
                  <a:srgbClr val="FFC000"/>
                </a:solidFill>
              </a:rPr>
              <a:t>CLASIFICÂNDU-SE ASTFEL PRINTRE UNITĂȚI ENERGETICE CONTEMPORANE, ÎN CEEA CE PRIVEȘTE</a:t>
            </a: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 smtClean="0">
                <a:solidFill>
                  <a:srgbClr val="FFFF99"/>
                </a:solidFill>
              </a:rPr>
              <a:t>Implementarea sistemului de management al mediului (ems) în cadrul unității B3</a:t>
            </a:r>
            <a:endParaRPr lang="sr-Latn-CS" sz="2600" b="1" cap="small" dirty="0" smtClean="0">
              <a:solidFill>
                <a:srgbClr val="66FF33"/>
              </a:solidFill>
            </a:endParaRP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>
                <a:solidFill>
                  <a:srgbClr val="FFFF99"/>
                </a:solidFill>
              </a:rPr>
              <a:t>R</a:t>
            </a:r>
            <a:r>
              <a:rPr lang="sr-Latn-CS" sz="2600" b="1" cap="small" dirty="0" smtClean="0">
                <a:solidFill>
                  <a:srgbClr val="FFFF99"/>
                </a:solidFill>
              </a:rPr>
              <a:t>andamentul unității B3 și controlul procesului de ardere</a:t>
            </a: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>
                <a:solidFill>
                  <a:srgbClr val="FFFF99"/>
                </a:solidFill>
              </a:rPr>
              <a:t>R</a:t>
            </a:r>
            <a:r>
              <a:rPr lang="sr-Latn-CS" sz="2600" b="1" cap="small" dirty="0" smtClean="0">
                <a:solidFill>
                  <a:srgbClr val="FFFF99"/>
                </a:solidFill>
              </a:rPr>
              <a:t>educerea emisiilor în aer</a:t>
            </a:r>
            <a:endParaRPr lang="sr-Latn-CS" sz="2600" b="1" cap="small" dirty="0">
              <a:solidFill>
                <a:srgbClr val="FFFF99"/>
              </a:solidFill>
            </a:endParaRP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>
                <a:solidFill>
                  <a:srgbClr val="FFFF99"/>
                </a:solidFill>
              </a:rPr>
              <a:t>U</a:t>
            </a:r>
            <a:r>
              <a:rPr lang="sr-Latn-CS" sz="2600" b="1" cap="small" dirty="0" smtClean="0">
                <a:solidFill>
                  <a:srgbClr val="FFFF99"/>
                </a:solidFill>
              </a:rPr>
              <a:t>tilizarea și tratarea apelor uzate </a:t>
            </a: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>
                <a:solidFill>
                  <a:srgbClr val="FFFF99"/>
                </a:solidFill>
              </a:rPr>
              <a:t>T</a:t>
            </a:r>
            <a:r>
              <a:rPr lang="sr-Latn-CS" sz="2600" b="1" cap="small" dirty="0" smtClean="0">
                <a:solidFill>
                  <a:srgbClr val="FFFF99"/>
                </a:solidFill>
              </a:rPr>
              <a:t>ratarea deșeurilor solide</a:t>
            </a:r>
            <a:endParaRPr lang="sr-Latn-CS" sz="2600" b="1" cap="small" dirty="0" smtClean="0">
              <a:solidFill>
                <a:srgbClr val="66FF33"/>
              </a:solidFill>
            </a:endParaRP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>
                <a:solidFill>
                  <a:srgbClr val="FFFF99"/>
                </a:solidFill>
              </a:rPr>
              <a:t>A</a:t>
            </a:r>
            <a:r>
              <a:rPr lang="sr-Latn-CS" sz="2600" b="1" cap="small" dirty="0" smtClean="0">
                <a:solidFill>
                  <a:srgbClr val="FFFF99"/>
                </a:solidFill>
              </a:rPr>
              <a:t>tenuarea nivelului de zgomot</a:t>
            </a:r>
          </a:p>
          <a:p>
            <a:pPr marL="1352550" lvl="1" indent="-457200">
              <a:lnSpc>
                <a:spcPct val="90000"/>
              </a:lnSpc>
              <a:buClr>
                <a:srgbClr val="FCFC9E"/>
              </a:buClr>
              <a:buSzPct val="80000"/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600" b="1" cap="small" dirty="0">
                <a:solidFill>
                  <a:srgbClr val="FFFF99"/>
                </a:solidFill>
              </a:rPr>
              <a:t>V</a:t>
            </a:r>
            <a:r>
              <a:rPr lang="sr-Latn-CS" sz="2600" b="1" cap="small" dirty="0" smtClean="0">
                <a:solidFill>
                  <a:srgbClr val="FFFF99"/>
                </a:solidFill>
              </a:rPr>
              <a:t>olumul de monitorizare a funcționării unității/unităților</a:t>
            </a:r>
            <a:endParaRPr lang="sr-Latn-CS" sz="2600" b="1" dirty="0" smtClean="0">
              <a:solidFill>
                <a:srgbClr val="FFFF99"/>
              </a:solidFill>
            </a:endParaRPr>
          </a:p>
          <a:p>
            <a:pPr marL="855663" lvl="1" indent="-511175">
              <a:lnSpc>
                <a:spcPct val="90000"/>
              </a:lnSpc>
              <a:buClr>
                <a:srgbClr val="FFC000"/>
              </a:buClr>
              <a:buNone/>
              <a:tabLst>
                <a:tab pos="855663" algn="l"/>
              </a:tabLst>
            </a:pPr>
            <a:endParaRPr lang="sr-Latn-C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941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76200"/>
            <a:ext cx="8229600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r-Latn-CS" sz="3600" b="1" spc="-100" dirty="0" smtClean="0">
                <a:ln w="3200">
                  <a:solidFill>
                    <a:srgbClr val="EEECE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CONCLUZII (3)</a:t>
            </a:r>
            <a:endParaRPr lang="en-US" sz="3600" b="1" spc="-100" dirty="0">
              <a:ln w="3200">
                <a:solidFill>
                  <a:srgbClr val="EEECE1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idx="1"/>
          </p:nvPr>
        </p:nvSpPr>
        <p:spPr>
          <a:xfrm>
            <a:off x="-81516" y="760228"/>
            <a:ext cx="9220200" cy="5869172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marL="712788" lvl="1" indent="-368300">
              <a:lnSpc>
                <a:spcPct val="90000"/>
              </a:lnSpc>
              <a:buClr>
                <a:srgbClr val="FFC000"/>
              </a:buClr>
              <a:buFont typeface="+mj-lt"/>
              <a:buAutoNum type="arabicPeriod" startAt="3"/>
              <a:tabLst>
                <a:tab pos="627063" algn="l"/>
              </a:tabLst>
            </a:pPr>
            <a:r>
              <a:rPr lang="sr-Latn-CS" sz="2300" b="1" dirty="0" smtClean="0">
                <a:solidFill>
                  <a:srgbClr val="FFC000"/>
                </a:solidFill>
              </a:rPr>
              <a:t>PRIN </a:t>
            </a:r>
            <a:r>
              <a:rPr lang="ro-RO" sz="2300" b="1" dirty="0" smtClean="0">
                <a:solidFill>
                  <a:srgbClr val="FFC000"/>
                </a:solidFill>
              </a:rPr>
              <a:t>STUDIUL DE EVALUARE A IMPACTULUI S-A CONFIRMAT </a:t>
            </a:r>
            <a:r>
              <a:rPr lang="sr-Latn-CS" sz="2300" b="1" u="sng" dirty="0" smtClean="0">
                <a:solidFill>
                  <a:srgbClr val="FFC000"/>
                </a:solidFill>
              </a:rPr>
              <a:t>ÎNCADRAREA UNITĂȚII B3 ÎN CAPACITATEA ECOLOGICĂ</a:t>
            </a:r>
            <a:r>
              <a:rPr lang="sr-Latn-CS" sz="2300" b="1" dirty="0" smtClean="0">
                <a:solidFill>
                  <a:srgbClr val="FFC000"/>
                </a:solidFill>
              </a:rPr>
              <a:t> A AMPLASAMENTULUI LA NIVELUL LOCAL ȘI CEL TRANSFRONTALIER </a:t>
            </a:r>
            <a:endParaRPr lang="sr-Latn-CS" sz="2300" b="1" dirty="0" smtClean="0">
              <a:solidFill>
                <a:srgbClr val="FDFBB9"/>
              </a:solidFill>
              <a:latin typeface="Arial" pitchFamily="34" charset="0"/>
            </a:endParaRPr>
          </a:p>
          <a:p>
            <a:pPr marL="1073150" lvl="1" indent="-360363">
              <a:lnSpc>
                <a:spcPct val="90000"/>
              </a:lnSpc>
              <a:buClr>
                <a:srgbClr val="FCFC9E"/>
              </a:buClr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200" b="1" dirty="0" smtClean="0">
                <a:solidFill>
                  <a:srgbClr val="FFFF99"/>
                </a:solidFill>
              </a:rPr>
              <a:t>S-A ANALIZAT IMPACTUL CUMULATIV AL </a:t>
            </a:r>
            <a:r>
              <a:rPr lang="ro-RO" sz="2200" b="1" dirty="0" smtClean="0">
                <a:solidFill>
                  <a:srgbClr val="FFFF99"/>
                </a:solidFill>
              </a:rPr>
              <a:t>FUNCȚIONĂRII UNITĂȚII </a:t>
            </a:r>
            <a:r>
              <a:rPr lang="sr-Latn-CS" sz="2200" b="1" dirty="0" smtClean="0">
                <a:solidFill>
                  <a:srgbClr val="FFFF99"/>
                </a:solidFill>
              </a:rPr>
              <a:t>B3 CU </a:t>
            </a:r>
            <a:r>
              <a:rPr lang="ro-RO" sz="2200" b="1" dirty="0">
                <a:solidFill>
                  <a:srgbClr val="FFFF99"/>
                </a:solidFill>
              </a:rPr>
              <a:t>FUNCȚIONAREA </a:t>
            </a:r>
            <a:r>
              <a:rPr lang="ro-RO" sz="2200" b="1" dirty="0" smtClean="0">
                <a:solidFill>
                  <a:srgbClr val="FFFF99"/>
                </a:solidFill>
              </a:rPr>
              <a:t>CARIEREI DE SUPRAFAȚĂ </a:t>
            </a:r>
            <a:r>
              <a:rPr lang="sr-Latn-CS" sz="2200" b="1" dirty="0" smtClean="0">
                <a:solidFill>
                  <a:srgbClr val="FFFF99"/>
                </a:solidFill>
              </a:rPr>
              <a:t>DRMNO ȘI CU </a:t>
            </a:r>
            <a:r>
              <a:rPr lang="ro-RO" sz="2200" b="1" dirty="0">
                <a:solidFill>
                  <a:srgbClr val="FFFF99"/>
                </a:solidFill>
              </a:rPr>
              <a:t>FUNCȚIONAREA </a:t>
            </a:r>
            <a:r>
              <a:rPr lang="ro-RO" sz="2200" b="1" dirty="0" smtClean="0">
                <a:solidFill>
                  <a:srgbClr val="FFFF99"/>
                </a:solidFill>
              </a:rPr>
              <a:t>UNITĂȚILOR C</a:t>
            </a:r>
            <a:r>
              <a:rPr lang="sr-Latn-CS" sz="2200" b="1" dirty="0" smtClean="0">
                <a:solidFill>
                  <a:srgbClr val="FFFF99"/>
                </a:solidFill>
              </a:rPr>
              <a:t>TE KOSTOLAC A ȘI B:</a:t>
            </a:r>
          </a:p>
          <a:p>
            <a:pPr marL="1339850" lvl="1" indent="-266700">
              <a:lnSpc>
                <a:spcPct val="90000"/>
              </a:lnSpc>
              <a:spcBef>
                <a:spcPts val="0"/>
              </a:spcBef>
              <a:buClr>
                <a:srgbClr val="FCFC9E"/>
              </a:buClr>
              <a:buFont typeface="Wingdings" pitchFamily="2" charset="2"/>
              <a:buChar char="§"/>
              <a:tabLst>
                <a:tab pos="855663" algn="l"/>
              </a:tabLst>
            </a:pPr>
            <a:r>
              <a:rPr lang="sr-Latn-CS" sz="2200" b="1" cap="small" dirty="0" smtClean="0">
                <a:solidFill>
                  <a:srgbClr val="FFFF99"/>
                </a:solidFill>
              </a:rPr>
              <a:t>Funcționarea carierei de suprafață Drmno este posibilă doar cu respectarea măsurilor de protecție prescrise prin documentația de proiectare</a:t>
            </a:r>
          </a:p>
          <a:p>
            <a:pPr marL="1339850" lvl="1" indent="-266700">
              <a:lnSpc>
                <a:spcPct val="90000"/>
              </a:lnSpc>
              <a:spcBef>
                <a:spcPts val="0"/>
              </a:spcBef>
              <a:buClr>
                <a:srgbClr val="FCFC9E"/>
              </a:buClr>
              <a:buFont typeface="Wingdings" pitchFamily="2" charset="2"/>
              <a:buChar char="§"/>
              <a:tabLst>
                <a:tab pos="855663" algn="l"/>
              </a:tabLst>
            </a:pPr>
            <a:r>
              <a:rPr lang="sr-Latn-CS" sz="2200" b="1" cap="small" dirty="0">
                <a:solidFill>
                  <a:srgbClr val="FFFF99"/>
                </a:solidFill>
              </a:rPr>
              <a:t>Funcționarea </a:t>
            </a:r>
            <a:r>
              <a:rPr lang="sr-Latn-CS" sz="2200" b="1" cap="small" dirty="0" smtClean="0">
                <a:solidFill>
                  <a:srgbClr val="FFFF99"/>
                </a:solidFill>
              </a:rPr>
              <a:t>unităților A1, A2, B1 și B2 </a:t>
            </a:r>
            <a:r>
              <a:rPr lang="sr-Latn-CS" sz="2200" b="1" cap="small" dirty="0">
                <a:solidFill>
                  <a:srgbClr val="FFFF99"/>
                </a:solidFill>
              </a:rPr>
              <a:t>este posibilă doar cu </a:t>
            </a:r>
            <a:r>
              <a:rPr lang="sr-Latn-CS" sz="2200" b="1" cap="small" dirty="0" smtClean="0">
                <a:solidFill>
                  <a:srgbClr val="FFFF99"/>
                </a:solidFill>
              </a:rPr>
              <a:t>realizarea măsurilor propuse de reducere a emisiilor materiilor poluante în mediul înconjurător</a:t>
            </a:r>
          </a:p>
          <a:p>
            <a:pPr marL="1073150" lvl="1" indent="-360363">
              <a:lnSpc>
                <a:spcPct val="90000"/>
              </a:lnSpc>
              <a:buClr>
                <a:srgbClr val="FCFC9E"/>
              </a:buClr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200" b="1" dirty="0">
                <a:solidFill>
                  <a:srgbClr val="FFFF99"/>
                </a:solidFill>
              </a:rPr>
              <a:t>PROGNOZA NIVELULUI DE POLUARE TRANSFRONTALIERĂ A AERULUI INDICĂ CĂ S-AU RESPECTAT VALORILE LIMITĂ PENTRU TOATE MATERIILE POLUANTE REGLEMENTATE DIN ZONA ADIACENTĂ.</a:t>
            </a:r>
          </a:p>
          <a:p>
            <a:pPr marL="1073150" lvl="1" indent="-360363">
              <a:lnSpc>
                <a:spcPct val="90000"/>
              </a:lnSpc>
              <a:buClr>
                <a:srgbClr val="FCFC9E"/>
              </a:buClr>
              <a:buFont typeface="Wingdings" pitchFamily="2" charset="2"/>
              <a:buChar char="v"/>
              <a:tabLst>
                <a:tab pos="855663" algn="l"/>
              </a:tabLst>
            </a:pPr>
            <a:r>
              <a:rPr lang="sr-Latn-CS" sz="2200" b="1" dirty="0">
                <a:solidFill>
                  <a:srgbClr val="FFFF99"/>
                </a:solidFill>
              </a:rPr>
              <a:t>PROGNOZA NIVELULUI DE TRANSPORT TRANSFRONTALIER DE SULF ȘI AZOT PE TERITORIUL ROMÂNIEI INDICĂ REDUCEREA SEMNIFICATIVĂ FAȚĂ DE SITUAȚIA ACTUALĂ</a:t>
            </a:r>
          </a:p>
          <a:p>
            <a:pPr marL="1139825" lvl="1" indent="-344488">
              <a:lnSpc>
                <a:spcPct val="90000"/>
              </a:lnSpc>
              <a:buClr>
                <a:srgbClr val="FCFC9E"/>
              </a:buClr>
              <a:buNone/>
              <a:tabLst>
                <a:tab pos="855663" algn="l"/>
              </a:tabLst>
            </a:pPr>
            <a:endParaRPr lang="sr-Latn-CS" sz="2200" b="1" dirty="0" smtClean="0">
              <a:solidFill>
                <a:srgbClr val="FFFF99"/>
              </a:solidFill>
            </a:endParaRPr>
          </a:p>
          <a:p>
            <a:pPr marL="855663" lvl="1" indent="-511175">
              <a:lnSpc>
                <a:spcPct val="90000"/>
              </a:lnSpc>
              <a:buClr>
                <a:srgbClr val="FFC000"/>
              </a:buClr>
              <a:buNone/>
              <a:tabLst>
                <a:tab pos="855663" algn="l"/>
              </a:tabLst>
            </a:pPr>
            <a:endParaRPr lang="sr-Latn-CS" sz="2200" b="1" dirty="0" smtClean="0">
              <a:solidFill>
                <a:srgbClr val="FFFF99"/>
              </a:solidFill>
            </a:endParaRPr>
          </a:p>
          <a:p>
            <a:pPr marL="855663" lvl="1" indent="-511175">
              <a:lnSpc>
                <a:spcPct val="90000"/>
              </a:lnSpc>
              <a:buClr>
                <a:srgbClr val="FFC000"/>
              </a:buClr>
              <a:buNone/>
              <a:tabLst>
                <a:tab pos="855663" algn="l"/>
              </a:tabLst>
            </a:pPr>
            <a:endParaRPr lang="sr-Latn-CS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630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971800"/>
            <a:ext cx="754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dirty="0" smtClean="0">
                <a:solidFill>
                  <a:srgbClr val="FFFF00"/>
                </a:solidFill>
              </a:rPr>
              <a:t>VĂ MULȚUMIM PENTRU ATENȚIE</a:t>
            </a:r>
            <a:endParaRPr lang="sr-Latn-R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806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/>
          <a:lstStyle/>
          <a:p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CRITERII PENTRU PROIECTAREA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ECHIPAMENTELOR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3657600"/>
          </a:xfrm>
        </p:spPr>
        <p:txBody>
          <a:bodyPr/>
          <a:lstStyle/>
          <a:p>
            <a:pPr marL="0" indent="0" algn="just">
              <a:buNone/>
            </a:pPr>
            <a:r>
              <a:rPr lang="ro-RO" sz="2400" cap="small" dirty="0" smtClean="0">
                <a:solidFill>
                  <a:srgbClr val="FFFF99"/>
                </a:solidFill>
              </a:rPr>
              <a:t>Solutii </a:t>
            </a:r>
            <a:r>
              <a:rPr lang="ro-RO" sz="2400" cap="small" dirty="0">
                <a:solidFill>
                  <a:srgbClr val="FFFF99"/>
                </a:solidFill>
              </a:rPr>
              <a:t>tehnice care sunt aplicate la sisteme de bloc B3</a:t>
            </a:r>
            <a:r>
              <a:rPr lang="ro-RO" sz="2400" cap="small" dirty="0" smtClean="0">
                <a:solidFill>
                  <a:srgbClr val="FFFF99"/>
                </a:solidFill>
              </a:rPr>
              <a:t>, sunt in </a:t>
            </a:r>
            <a:r>
              <a:rPr lang="ro-RO" sz="2400" cap="small" dirty="0">
                <a:solidFill>
                  <a:srgbClr val="FFFF99"/>
                </a:solidFill>
              </a:rPr>
              <a:t>conformitate cu documentele de </a:t>
            </a:r>
            <a:r>
              <a:rPr lang="ro-RO" sz="2400" cap="small" dirty="0" smtClean="0">
                <a:solidFill>
                  <a:srgbClr val="FFFF99"/>
                </a:solidFill>
              </a:rPr>
              <a:t>referinta </a:t>
            </a:r>
            <a:r>
              <a:rPr lang="ro-RO" sz="2400" cap="small" dirty="0">
                <a:solidFill>
                  <a:srgbClr val="FFFF99"/>
                </a:solidFill>
              </a:rPr>
              <a:t>ale UE care definesc cele mai bune tehnici disponibile (BAT</a:t>
            </a:r>
            <a:r>
              <a:rPr lang="ro-RO" sz="2400" cap="small" dirty="0" smtClean="0">
                <a:solidFill>
                  <a:srgbClr val="FFFF99"/>
                </a:solidFill>
              </a:rPr>
              <a:t>):</a:t>
            </a:r>
            <a:endParaRPr lang="sr-Latn-RS" sz="2400" cap="small" dirty="0">
              <a:solidFill>
                <a:srgbClr val="FFFF99"/>
              </a:solidFill>
            </a:endParaRPr>
          </a:p>
          <a:p>
            <a:pPr>
              <a:buSzPct val="80000"/>
              <a:buFont typeface="Wingdings" pitchFamily="2" charset="2"/>
              <a:buChar char="v"/>
              <a:defRPr/>
            </a:pPr>
            <a:r>
              <a:rPr lang="sr-Latn-RS" sz="2400" b="1" cap="small" dirty="0">
                <a:solidFill>
                  <a:srgbClr val="FFFF99"/>
                </a:solidFill>
              </a:rPr>
              <a:t>Reference Document on Best Available Techniques for Large Combustion Plants</a:t>
            </a:r>
            <a:r>
              <a:rPr lang="en-US" sz="2400" b="1" cap="small" dirty="0">
                <a:solidFill>
                  <a:srgbClr val="FFFF99"/>
                </a:solidFill>
              </a:rPr>
              <a:t> </a:t>
            </a:r>
            <a:r>
              <a:rPr lang="sr-Latn-RS" sz="2400" b="1" cap="small" dirty="0">
                <a:solidFill>
                  <a:srgbClr val="FFFF99"/>
                </a:solidFill>
              </a:rPr>
              <a:t> </a:t>
            </a:r>
            <a:r>
              <a:rPr lang="sr-Latn-RS" sz="2400" b="1" cap="small" dirty="0">
                <a:solidFill>
                  <a:srgbClr val="FFFF00"/>
                </a:solidFill>
              </a:rPr>
              <a:t>-  </a:t>
            </a:r>
            <a:r>
              <a:rPr lang="sr-Latn-RS" sz="2400" b="1" cap="small" dirty="0">
                <a:solidFill>
                  <a:srgbClr val="FFC000"/>
                </a:solidFill>
              </a:rPr>
              <a:t>LCP BREF (2006, Draft 2016)</a:t>
            </a:r>
          </a:p>
          <a:p>
            <a:pPr>
              <a:buSzPct val="80000"/>
              <a:buFont typeface="Wingdings" pitchFamily="2" charset="2"/>
              <a:buChar char="v"/>
              <a:defRPr/>
            </a:pPr>
            <a:r>
              <a:rPr lang="sr-Latn-RS" sz="2400" b="1" cap="small" dirty="0">
                <a:solidFill>
                  <a:srgbClr val="FFFF99"/>
                </a:solidFill>
              </a:rPr>
              <a:t>Reference Document on Best Available Techniques for Energy Efficiency </a:t>
            </a:r>
            <a:r>
              <a:rPr lang="sr-Latn-RS" sz="2400" b="1" cap="small" dirty="0">
                <a:solidFill>
                  <a:srgbClr val="FFFF00"/>
                </a:solidFill>
              </a:rPr>
              <a:t>-  </a:t>
            </a:r>
            <a:r>
              <a:rPr lang="sr-Latn-RS" sz="2400" b="1" cap="small" dirty="0">
                <a:solidFill>
                  <a:srgbClr val="FFC000"/>
                </a:solidFill>
              </a:rPr>
              <a:t>ENE BREF, 2009</a:t>
            </a:r>
          </a:p>
          <a:p>
            <a:pPr>
              <a:buSzPct val="80000"/>
              <a:buFont typeface="Wingdings" pitchFamily="2" charset="2"/>
              <a:buChar char="v"/>
              <a:defRPr/>
            </a:pPr>
            <a:r>
              <a:rPr lang="sr-Latn-RS" sz="2400" b="1" cap="small" dirty="0">
                <a:solidFill>
                  <a:srgbClr val="FFFF99"/>
                </a:solidFill>
              </a:rPr>
              <a:t>Reference Document on Application of Best Available Techniques to Industrial Cooling Systems </a:t>
            </a:r>
            <a:r>
              <a:rPr lang="sr-Latn-RS" sz="2400" b="1" cap="small" dirty="0">
                <a:solidFill>
                  <a:srgbClr val="FFFF00"/>
                </a:solidFill>
              </a:rPr>
              <a:t>-  </a:t>
            </a:r>
            <a:r>
              <a:rPr lang="sr-Latn-RS" sz="2400" b="1" cap="small" dirty="0">
                <a:solidFill>
                  <a:srgbClr val="FFC000"/>
                </a:solidFill>
              </a:rPr>
              <a:t>ICS BREF, </a:t>
            </a:r>
            <a:r>
              <a:rPr lang="sr-Latn-RS" sz="2400" b="1" cap="small" dirty="0" smtClean="0">
                <a:solidFill>
                  <a:srgbClr val="FFC000"/>
                </a:solidFill>
              </a:rPr>
              <a:t>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4907340"/>
            <a:ext cx="8229600" cy="15696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ro-RO" sz="2400" b="1" cap="small" dirty="0" smtClean="0">
                <a:solidFill>
                  <a:srgbClr val="FFC000"/>
                </a:solidFill>
                <a:latin typeface="+mn-lt"/>
              </a:rPr>
              <a:t>TOATE ECHIPAMENTELE CARE VOR FI INSTALATE IN BLOCUL B3 SUNT SUPUSE </a:t>
            </a:r>
            <a:r>
              <a:rPr lang="ro-RO" sz="2400" b="1" u="sng" cap="small" dirty="0" smtClean="0">
                <a:solidFill>
                  <a:srgbClr val="FFC000"/>
                </a:solidFill>
                <a:latin typeface="+mn-lt"/>
              </a:rPr>
              <a:t>CERTIFICARI PENTRU MARCARE CE</a:t>
            </a:r>
            <a:r>
              <a:rPr lang="ro-RO" sz="2400" b="1" cap="small" dirty="0" smtClean="0">
                <a:solidFill>
                  <a:srgbClr val="FFC000"/>
                </a:solidFill>
                <a:latin typeface="+mn-lt"/>
              </a:rPr>
              <a:t>, DE CĂTRE CORPUL DE CERTIFICARE (</a:t>
            </a:r>
            <a:r>
              <a:rPr lang="ro-RO" sz="2400" b="1" u="sng" cap="small" dirty="0" smtClean="0">
                <a:solidFill>
                  <a:srgbClr val="FFC000"/>
                </a:solidFill>
                <a:latin typeface="+mn-lt"/>
              </a:rPr>
              <a:t>NOTIFIED BODY</a:t>
            </a:r>
            <a:r>
              <a:rPr lang="ro-RO" sz="2400" b="1" cap="small" dirty="0" smtClean="0">
                <a:solidFill>
                  <a:srgbClr val="FFC000"/>
                </a:solidFill>
                <a:latin typeface="+mn-lt"/>
              </a:rPr>
              <a:t>),  IN CONFORMITATE CU STANDARDELE ALE UE SI AL REPUBLICII SERBIEI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11056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838200"/>
          </a:xfrm>
        </p:spPr>
        <p:txBody>
          <a:bodyPr/>
          <a:lstStyle/>
          <a:p>
            <a:pPr lvl="0"/>
            <a:r>
              <a:rPr lang="sr-Latn-R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CARACTERISTICILE </a:t>
            </a:r>
            <a:r>
              <a:rPr lang="sr-Latn-R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sr-Latn-R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BAZA ALE BLOCULUI B3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9144000" cy="495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Puterea instalata, brut: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350 MW</a:t>
            </a:r>
            <a:r>
              <a:rPr lang="ro-RO" sz="2200" cap="small" dirty="0" smtClean="0">
                <a:solidFill>
                  <a:srgbClr val="FFFF99"/>
                </a:solidFill>
              </a:rPr>
              <a:t>, </a:t>
            </a:r>
            <a:r>
              <a:rPr lang="ro-RO" sz="2200" cap="small" dirty="0">
                <a:solidFill>
                  <a:srgbClr val="FFFF99"/>
                </a:solidFill>
              </a:rPr>
              <a:t>parametrii </a:t>
            </a:r>
            <a:r>
              <a:rPr lang="en-US" sz="2200" cap="small" dirty="0" smtClean="0">
                <a:solidFill>
                  <a:srgbClr val="FFFF99"/>
                </a:solidFill>
              </a:rPr>
              <a:t>supra</a:t>
            </a:r>
            <a:r>
              <a:rPr lang="ro-RO" sz="2200" cap="small" dirty="0" smtClean="0">
                <a:solidFill>
                  <a:srgbClr val="FFFF99"/>
                </a:solidFill>
              </a:rPr>
              <a:t>critici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Combustibil </a:t>
            </a:r>
            <a:r>
              <a:rPr lang="ro-RO" sz="2400" b="1" cap="small" dirty="0">
                <a:solidFill>
                  <a:srgbClr val="92D050"/>
                </a:solidFill>
              </a:rPr>
              <a:t>de bază: </a:t>
            </a:r>
            <a:r>
              <a:rPr lang="ro-RO" sz="2400" b="1" cap="small" dirty="0" smtClean="0">
                <a:solidFill>
                  <a:srgbClr val="92D050"/>
                </a:solidFill>
              </a:rPr>
              <a:t>                                  </a:t>
            </a:r>
            <a:r>
              <a:rPr lang="en-US" sz="2400" b="1" cap="small" dirty="0" smtClean="0">
                <a:solidFill>
                  <a:srgbClr val="92D050"/>
                </a:solidFill>
              </a:rPr>
              <a:t> </a:t>
            </a:r>
            <a:r>
              <a:rPr lang="ro-RO" sz="2200" cap="small" dirty="0" smtClean="0">
                <a:solidFill>
                  <a:srgbClr val="FFFF99"/>
                </a:solidFill>
              </a:rPr>
              <a:t>Lignit</a:t>
            </a:r>
            <a:r>
              <a:rPr lang="ro-RO" sz="2200" cap="small" dirty="0">
                <a:solidFill>
                  <a:srgbClr val="FFFF99"/>
                </a:solidFill>
              </a:rPr>
              <a:t>, PK </a:t>
            </a:r>
            <a:r>
              <a:rPr lang="ro-RO" sz="2200" cap="small" dirty="0" smtClean="0">
                <a:solidFill>
                  <a:srgbClr val="FFFF99"/>
                </a:solidFill>
              </a:rPr>
              <a:t>Drmno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Consumul de energie termică specifică</a:t>
            </a:r>
            <a:r>
              <a:rPr lang="ro-RO" sz="2400" b="1" dirty="0">
                <a:solidFill>
                  <a:srgbClr val="92D050"/>
                </a:solidFill>
              </a:rPr>
              <a:t>: </a:t>
            </a:r>
            <a:r>
              <a:rPr lang="ro-RO" sz="2400" dirty="0" smtClean="0">
                <a:solidFill>
                  <a:srgbClr val="FFFF00"/>
                </a:solidFill>
              </a:rPr>
              <a:t>  </a:t>
            </a:r>
            <a:r>
              <a:rPr lang="ro-RO" sz="2200" dirty="0" smtClean="0">
                <a:solidFill>
                  <a:srgbClr val="FFFF99"/>
                </a:solidFill>
              </a:rPr>
              <a:t>8.500 kJ/kWh </a:t>
            </a:r>
            <a:r>
              <a:rPr lang="ro-RO" sz="2200" cap="small" dirty="0">
                <a:solidFill>
                  <a:srgbClr val="FFFF99"/>
                </a:solidFill>
              </a:rPr>
              <a:t>(brut</a:t>
            </a:r>
            <a:r>
              <a:rPr lang="ro-RO" sz="2200" cap="small" dirty="0" smtClean="0">
                <a:solidFill>
                  <a:srgbClr val="FFFF99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Eficienta </a:t>
            </a:r>
            <a:r>
              <a:rPr lang="ro-RO" sz="2400" b="1" cap="small" dirty="0">
                <a:solidFill>
                  <a:srgbClr val="92D050"/>
                </a:solidFill>
              </a:rPr>
              <a:t>blocului, </a:t>
            </a:r>
            <a:r>
              <a:rPr lang="ro-RO" sz="2400" b="1" cap="small" dirty="0" smtClean="0">
                <a:solidFill>
                  <a:srgbClr val="92D050"/>
                </a:solidFill>
              </a:rPr>
              <a:t>brut</a:t>
            </a:r>
            <a:r>
              <a:rPr lang="ro-RO" sz="2400" b="1" dirty="0" smtClean="0">
                <a:solidFill>
                  <a:srgbClr val="92D050"/>
                </a:solidFill>
              </a:rPr>
              <a:t>: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42,35 %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Eficienta </a:t>
            </a:r>
            <a:r>
              <a:rPr lang="ro-RO" sz="2400" b="1" cap="small" dirty="0" smtClean="0">
                <a:solidFill>
                  <a:srgbClr val="92D050"/>
                </a:solidFill>
              </a:rPr>
              <a:t>blocului</a:t>
            </a:r>
            <a:r>
              <a:rPr lang="ro-RO" sz="2400" b="1" cap="small" dirty="0">
                <a:solidFill>
                  <a:srgbClr val="92D050"/>
                </a:solidFill>
              </a:rPr>
              <a:t>, net</a:t>
            </a:r>
            <a:r>
              <a:rPr lang="ro-RO" sz="2400" b="1" dirty="0">
                <a:solidFill>
                  <a:srgbClr val="92D050"/>
                </a:solidFill>
              </a:rPr>
              <a:t>: </a:t>
            </a:r>
            <a:r>
              <a:rPr lang="ro-RO" sz="2400" b="1" dirty="0" smtClean="0">
                <a:solidFill>
                  <a:srgbClr val="92D050"/>
                </a:solidFill>
              </a:rPr>
              <a:t> 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37,3 %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Consumul de </a:t>
            </a:r>
            <a:r>
              <a:rPr lang="ro-RO" sz="2400" b="1" cap="small" dirty="0" smtClean="0">
                <a:solidFill>
                  <a:srgbClr val="92D050"/>
                </a:solidFill>
              </a:rPr>
              <a:t>carbune </a:t>
            </a:r>
            <a:r>
              <a:rPr lang="ro-RO" sz="2400" b="1" cap="small" dirty="0">
                <a:solidFill>
                  <a:srgbClr val="92D050"/>
                </a:solidFill>
              </a:rPr>
              <a:t>(</a:t>
            </a:r>
            <a:r>
              <a:rPr lang="ro-RO" sz="2400" b="1" cap="small" dirty="0" smtClean="0">
                <a:solidFill>
                  <a:srgbClr val="92D050"/>
                </a:solidFill>
              </a:rPr>
              <a:t>8.000 </a:t>
            </a:r>
            <a:r>
              <a:rPr lang="ro-RO" sz="2400" b="1" dirty="0" smtClean="0">
                <a:solidFill>
                  <a:srgbClr val="92D050"/>
                </a:solidFill>
              </a:rPr>
              <a:t>kcal/kg</a:t>
            </a:r>
            <a:r>
              <a:rPr lang="ro-RO" sz="2400" b="1" cap="small" dirty="0" smtClean="0">
                <a:solidFill>
                  <a:srgbClr val="92D050"/>
                </a:solidFill>
              </a:rPr>
              <a:t>):  </a:t>
            </a:r>
            <a:r>
              <a:rPr lang="ro-RO" sz="2400" b="1" dirty="0" smtClean="0">
                <a:solidFill>
                  <a:srgbClr val="92D050"/>
                </a:solidFill>
              </a:rPr>
              <a:t> </a:t>
            </a:r>
            <a:r>
              <a:rPr lang="ro-RO" sz="2200" dirty="0" smtClean="0">
                <a:solidFill>
                  <a:srgbClr val="FFFF99"/>
                </a:solidFill>
              </a:rPr>
              <a:t>363 t/h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 </a:t>
            </a:r>
            <a:r>
              <a:rPr lang="ro-RO" sz="2400" b="1" cap="small" dirty="0">
                <a:solidFill>
                  <a:srgbClr val="92D050"/>
                </a:solidFill>
              </a:rPr>
              <a:t>Alimentarea cu </a:t>
            </a:r>
            <a:r>
              <a:rPr lang="ro-RO" sz="2400" b="1" cap="small" dirty="0" smtClean="0">
                <a:solidFill>
                  <a:srgbClr val="92D050"/>
                </a:solidFill>
              </a:rPr>
              <a:t>apa:                   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raul Dunare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Sistemul de racire:                      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circulant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Tratarea deseurilor solide: </a:t>
            </a:r>
            <a:r>
              <a:rPr lang="ro-RO" sz="2400" b="1" dirty="0" smtClean="0">
                <a:solidFill>
                  <a:srgbClr val="92D050"/>
                </a:solidFill>
              </a:rPr>
              <a:t>       </a:t>
            </a:r>
            <a:r>
              <a:rPr lang="en-US" sz="2400" b="1" dirty="0" smtClean="0">
                <a:solidFill>
                  <a:srgbClr val="92D050"/>
                </a:solidFill>
              </a:rPr>
              <a:t>   </a:t>
            </a:r>
            <a:r>
              <a:rPr lang="ro-RO" sz="2400" b="1" dirty="0" smtClean="0">
                <a:solidFill>
                  <a:srgbClr val="92D050"/>
                </a:solidFill>
              </a:rPr>
              <a:t> </a:t>
            </a:r>
            <a:r>
              <a:rPr lang="ro-RO" sz="2200" cap="small" dirty="0" smtClean="0">
                <a:solidFill>
                  <a:srgbClr val="FFFF99"/>
                </a:solidFill>
              </a:rPr>
              <a:t>Posibilitatea </a:t>
            </a:r>
            <a:r>
              <a:rPr lang="ro-RO" sz="2200" cap="small" dirty="0">
                <a:solidFill>
                  <a:srgbClr val="FFFF99"/>
                </a:solidFill>
              </a:rPr>
              <a:t>de a vinde </a:t>
            </a:r>
            <a:r>
              <a:rPr lang="ro-RO" sz="2200" cap="small" dirty="0" smtClean="0">
                <a:solidFill>
                  <a:srgbClr val="FFFF99"/>
                </a:solidFill>
              </a:rPr>
              <a:t>cenusa si gips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200" cap="small" dirty="0" smtClean="0">
                <a:solidFill>
                  <a:srgbClr val="FFFF00"/>
                </a:solidFill>
              </a:rPr>
              <a:t>                                                              </a:t>
            </a:r>
            <a:r>
              <a:rPr lang="en-US" sz="2200" cap="small" dirty="0" smtClean="0">
                <a:solidFill>
                  <a:srgbClr val="FFFF00"/>
                </a:solidFill>
              </a:rPr>
              <a:t>        </a:t>
            </a:r>
            <a:r>
              <a:rPr lang="ro-RO" sz="2200" cap="small" dirty="0" smtClean="0">
                <a:solidFill>
                  <a:srgbClr val="FFFF99"/>
                </a:solidFill>
              </a:rPr>
              <a:t>Amestecul umezit </a:t>
            </a:r>
            <a:r>
              <a:rPr lang="ro-RO" sz="2200" cap="small" dirty="0">
                <a:solidFill>
                  <a:srgbClr val="FFFF99"/>
                </a:solidFill>
              </a:rPr>
              <a:t>(20-30% umiditate) </a:t>
            </a:r>
            <a:endParaRPr lang="ro-RO" sz="2200" cap="small" dirty="0" smtClean="0">
              <a:solidFill>
                <a:srgbClr val="FFFF9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o-RO" sz="2200" cap="small" dirty="0" smtClean="0">
                <a:solidFill>
                  <a:srgbClr val="FFFF99"/>
                </a:solidFill>
              </a:rPr>
              <a:t>                                                              </a:t>
            </a:r>
            <a:r>
              <a:rPr lang="en-US" sz="2200" cap="small" dirty="0" smtClean="0">
                <a:solidFill>
                  <a:srgbClr val="FFFF99"/>
                </a:solidFill>
              </a:rPr>
              <a:t>        </a:t>
            </a:r>
            <a:r>
              <a:rPr lang="ro-RO" sz="2200" cap="small" dirty="0" smtClean="0">
                <a:solidFill>
                  <a:srgbClr val="FFFF99"/>
                </a:solidFill>
              </a:rPr>
              <a:t>de cenusa</a:t>
            </a:r>
            <a:r>
              <a:rPr lang="ro-RO" sz="2200" cap="small" dirty="0">
                <a:solidFill>
                  <a:srgbClr val="FFFF99"/>
                </a:solidFill>
              </a:rPr>
              <a:t>, zgura si </a:t>
            </a:r>
            <a:r>
              <a:rPr lang="ro-RO" sz="2200" cap="small" dirty="0" smtClean="0">
                <a:solidFill>
                  <a:srgbClr val="FFFF99"/>
                </a:solidFill>
              </a:rPr>
              <a:t>suspensie gips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200" cap="small" dirty="0">
                <a:solidFill>
                  <a:srgbClr val="FFFF00"/>
                </a:solidFill>
              </a:rPr>
              <a:t> </a:t>
            </a:r>
            <a:r>
              <a:rPr lang="ro-RO" sz="2200" cap="small" dirty="0" smtClean="0">
                <a:solidFill>
                  <a:srgbClr val="FFFF00"/>
                </a:solidFill>
              </a:rPr>
              <a:t>                                                           </a:t>
            </a:r>
            <a:r>
              <a:rPr lang="en-US" sz="2200" cap="small" dirty="0" smtClean="0">
                <a:solidFill>
                  <a:srgbClr val="FFFF00"/>
                </a:solidFill>
              </a:rPr>
              <a:t>        </a:t>
            </a:r>
            <a:r>
              <a:rPr lang="ro-RO" sz="2200" cap="small" dirty="0" smtClean="0">
                <a:solidFill>
                  <a:srgbClr val="FFFF00"/>
                </a:solidFill>
              </a:rPr>
              <a:t>  </a:t>
            </a:r>
            <a:r>
              <a:rPr lang="ro-RO" sz="2200" cap="small" dirty="0" smtClean="0">
                <a:solidFill>
                  <a:srgbClr val="FFFF99"/>
                </a:solidFill>
              </a:rPr>
              <a:t>este depozitat in PK </a:t>
            </a:r>
            <a:r>
              <a:rPr lang="ro-RO" sz="2200" cap="small" dirty="0">
                <a:solidFill>
                  <a:srgbClr val="FFFF99"/>
                </a:solidFill>
              </a:rPr>
              <a:t>Drmno</a:t>
            </a:r>
            <a:endParaRPr lang="sr-Latn-RS" sz="2200" cap="small" dirty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ro-RO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o-RO" sz="2400" dirty="0" smtClean="0">
                <a:solidFill>
                  <a:srgbClr val="FFFF00"/>
                </a:solidFill>
              </a:rPr>
              <a:t>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0" y="1295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899530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endParaRPr lang="sr-Latn-RS" dirty="0"/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2497" t="12840" r="9461" b="6140"/>
          <a:stretch/>
        </p:blipFill>
        <p:spPr bwMode="auto">
          <a:xfrm>
            <a:off x="1282567" y="1524000"/>
            <a:ext cx="5622925" cy="43910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457200" y="98659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Latn-C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LOCATIE BLOCULUI B3</a:t>
            </a:r>
            <a:endParaRPr lang="sr-Latn-C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795" y="838200"/>
            <a:ext cx="411480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indent="273050">
              <a:buFont typeface="Wingdings" pitchFamily="2" charset="2"/>
              <a:buChar char="v"/>
              <a:defRPr/>
            </a:pPr>
            <a:r>
              <a:rPr lang="pl-PL" sz="1600" b="1" cap="small" dirty="0" smtClean="0">
                <a:solidFill>
                  <a:srgbClr val="002060"/>
                </a:solidFill>
                <a:latin typeface="Calibri" pitchFamily="34" charset="0"/>
              </a:rPr>
              <a:t>Pe locatie CET </a:t>
            </a:r>
            <a:r>
              <a:rPr lang="pl-PL" sz="1600" b="1" cap="small" dirty="0">
                <a:solidFill>
                  <a:srgbClr val="002060"/>
                </a:solidFill>
                <a:latin typeface="Calibri" pitchFamily="34" charset="0"/>
              </a:rPr>
              <a:t>K</a:t>
            </a:r>
            <a:r>
              <a:rPr lang="pl-PL" sz="1600" b="1" cap="small" dirty="0" smtClean="0">
                <a:solidFill>
                  <a:srgbClr val="002060"/>
                </a:solidFill>
                <a:latin typeface="Calibri" pitchFamily="34" charset="0"/>
              </a:rPr>
              <a:t>ostolac B</a:t>
            </a:r>
          </a:p>
          <a:p>
            <a:pPr marL="287338" lvl="0" indent="-234950">
              <a:buFont typeface="Wingdings" pitchFamily="2" charset="2"/>
              <a:buChar char="v"/>
              <a:defRPr/>
            </a:pPr>
            <a:r>
              <a:rPr lang="pl-PL" sz="1600" b="1" cap="small" dirty="0">
                <a:solidFill>
                  <a:srgbClr val="002060"/>
                </a:solidFill>
                <a:latin typeface="Calibri" pitchFamily="34" charset="0"/>
              </a:rPr>
              <a:t>60 km </a:t>
            </a:r>
            <a:r>
              <a:rPr lang="pl-PL" sz="1600" b="1" cap="small" dirty="0" smtClean="0">
                <a:solidFill>
                  <a:srgbClr val="002060"/>
                </a:solidFill>
                <a:latin typeface="Calibri" pitchFamily="34" charset="0"/>
              </a:rPr>
              <a:t>de centrul orasului Belgrad prin drum, </a:t>
            </a:r>
            <a:r>
              <a:rPr lang="pl-PL" sz="1600" b="1" cap="small" dirty="0">
                <a:solidFill>
                  <a:srgbClr val="002060"/>
                </a:solidFill>
                <a:latin typeface="Calibri" pitchFamily="34" charset="0"/>
              </a:rPr>
              <a:t>11 km </a:t>
            </a:r>
            <a:r>
              <a:rPr lang="pl-PL" sz="1600" b="1" cap="small" dirty="0" smtClean="0">
                <a:solidFill>
                  <a:srgbClr val="002060"/>
                </a:solidFill>
                <a:latin typeface="Calibri" pitchFamily="34" charset="0"/>
              </a:rPr>
              <a:t>de orasul Požarevac</a:t>
            </a:r>
            <a:endParaRPr lang="pl-PL" sz="1600" b="1" cap="small" dirty="0">
              <a:solidFill>
                <a:srgbClr val="002060"/>
              </a:solidFill>
              <a:latin typeface="Calibri" pitchFamily="34" charset="0"/>
            </a:endParaRPr>
          </a:p>
          <a:p>
            <a:pPr indent="273050">
              <a:buFont typeface="Wingdings" pitchFamily="2" charset="2"/>
              <a:buChar char="v"/>
              <a:defRPr/>
            </a:pPr>
            <a:r>
              <a:rPr lang="pl-PL" sz="1600" b="1" cap="small" dirty="0">
                <a:solidFill>
                  <a:srgbClr val="002060"/>
                </a:solidFill>
                <a:latin typeface="Calibri" pitchFamily="34" charset="0"/>
              </a:rPr>
              <a:t>6 km </a:t>
            </a:r>
            <a:r>
              <a:rPr lang="pl-PL" sz="1600" b="1" cap="small" dirty="0" smtClean="0">
                <a:solidFill>
                  <a:srgbClr val="002060"/>
                </a:solidFill>
                <a:latin typeface="Calibri" pitchFamily="34" charset="0"/>
              </a:rPr>
              <a:t>de obiectul CET </a:t>
            </a:r>
            <a:r>
              <a:rPr lang="pl-PL" sz="1600" b="1" cap="small" dirty="0">
                <a:solidFill>
                  <a:srgbClr val="002060"/>
                </a:solidFill>
                <a:latin typeface="Calibri" pitchFamily="34" charset="0"/>
              </a:rPr>
              <a:t>Kostolac  A</a:t>
            </a:r>
          </a:p>
          <a:p>
            <a:pPr indent="273050">
              <a:buFont typeface="Wingdings" pitchFamily="2" charset="2"/>
              <a:buChar char="v"/>
              <a:defRPr/>
            </a:pPr>
            <a:r>
              <a:rPr lang="sr-Latn-CS" sz="1600" b="1" cap="small" dirty="0" smtClean="0">
                <a:solidFill>
                  <a:srgbClr val="002060"/>
                </a:solidFill>
                <a:latin typeface="Calibri" pitchFamily="34" charset="0"/>
              </a:rPr>
              <a:t>La periferia minei de suprafata </a:t>
            </a:r>
            <a:r>
              <a:rPr lang="sr-Latn-RS" sz="1600" b="1" cap="small" dirty="0" smtClean="0">
                <a:solidFill>
                  <a:srgbClr val="002060"/>
                </a:solidFill>
                <a:latin typeface="Calibri" pitchFamily="34" charset="0"/>
              </a:rPr>
              <a:t>Drmno</a:t>
            </a:r>
            <a:endParaRPr lang="sr-Latn-RS" sz="1600" b="1" cap="small" dirty="0">
              <a:solidFill>
                <a:srgbClr val="002060"/>
              </a:solidFill>
              <a:latin typeface="Calibri" pitchFamily="34" charset="0"/>
            </a:endParaRPr>
          </a:p>
          <a:p>
            <a:pPr marL="273050" indent="-273050">
              <a:buFont typeface="Wingdings" pitchFamily="2" charset="2"/>
              <a:buChar char="v"/>
              <a:defRPr/>
            </a:pPr>
            <a:r>
              <a:rPr lang="sr-Latn-RS" sz="1600" b="1" cap="small" dirty="0" smtClean="0">
                <a:solidFill>
                  <a:srgbClr val="002060"/>
                </a:solidFill>
                <a:latin typeface="Calibri" pitchFamily="34" charset="0"/>
                <a:sym typeface="Symbol"/>
              </a:rPr>
              <a:t> </a:t>
            </a:r>
            <a:r>
              <a:rPr lang="sr-Latn-RS" sz="1600" b="1" cap="small" dirty="0" smtClean="0">
                <a:solidFill>
                  <a:srgbClr val="002060"/>
                </a:solidFill>
                <a:latin typeface="Calibri" pitchFamily="34" charset="0"/>
              </a:rPr>
              <a:t>15 km de frontiera cu Romania</a:t>
            </a:r>
            <a:endParaRPr lang="en-US" sz="1600" cap="small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143000"/>
            <a:ext cx="32908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695700" y="2514600"/>
            <a:ext cx="2324100" cy="1371600"/>
          </a:xfrm>
          <a:prstGeom prst="straightConnector1">
            <a:avLst/>
          </a:prstGeom>
          <a:ln w="19050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87091" y="3688206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000" b="1" dirty="0" smtClean="0">
                <a:solidFill>
                  <a:srgbClr val="FFFF99"/>
                </a:solidFill>
                <a:latin typeface="+mn-lt"/>
              </a:rPr>
              <a:t>TE KOSTOLAC B</a:t>
            </a:r>
            <a:endParaRPr lang="sr-Latn-RS" sz="10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3955569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000" b="1" dirty="0" smtClean="0">
                <a:solidFill>
                  <a:srgbClr val="FFFF99"/>
                </a:solidFill>
                <a:latin typeface="+mn-lt"/>
              </a:rPr>
              <a:t>PK DRMNO</a:t>
            </a:r>
            <a:endParaRPr lang="sr-Latn-RS" sz="10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4190999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000" b="1" dirty="0" smtClean="0">
                <a:solidFill>
                  <a:srgbClr val="FFFF99"/>
                </a:solidFill>
                <a:latin typeface="+mn-lt"/>
              </a:rPr>
              <a:t>TE KOSTOLAC A</a:t>
            </a:r>
            <a:endParaRPr lang="sr-Latn-RS" sz="1000" b="1" dirty="0">
              <a:solidFill>
                <a:srgbClr val="FFFF99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098" y="6248400"/>
            <a:ext cx="152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 smtClean="0">
                <a:latin typeface="+mn-lt"/>
                <a:sym typeface="Symbol"/>
              </a:rPr>
              <a:t></a:t>
            </a:r>
            <a:endParaRPr lang="sr-Latn-RS" sz="1000" dirty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76600" y="4078679"/>
            <a:ext cx="152400" cy="123111"/>
          </a:xfrm>
          <a:prstGeom prst="straightConnector1">
            <a:avLst/>
          </a:prstGeom>
          <a:ln w="19050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23209" y="3886200"/>
            <a:ext cx="134391" cy="69369"/>
          </a:xfrm>
          <a:prstGeom prst="straightConnector1">
            <a:avLst/>
          </a:prstGeom>
          <a:ln w="19050">
            <a:solidFill>
              <a:srgbClr val="FFFF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8323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lvl="0"/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MATERII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 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686800" cy="579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FFFF99"/>
                </a:solidFill>
              </a:rPr>
              <a:t>Carbune</a:t>
            </a:r>
            <a:r>
              <a:rPr lang="ro-RO" sz="2400" dirty="0" smtClean="0">
                <a:solidFill>
                  <a:srgbClr val="FFFF00"/>
                </a:solidFill>
              </a:rPr>
              <a:t> 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363 t/h </a:t>
            </a:r>
            <a:r>
              <a:rPr lang="ro-RO" sz="2200" dirty="0">
                <a:solidFill>
                  <a:srgbClr val="FFFF99"/>
                </a:solidFill>
              </a:rPr>
              <a:t>(2.700.000 </a:t>
            </a:r>
            <a:r>
              <a:rPr lang="ro-RO" sz="2200" dirty="0" smtClean="0">
                <a:solidFill>
                  <a:srgbClr val="FFFF99"/>
                </a:solidFill>
              </a:rPr>
              <a:t>tone/an)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FFFF99"/>
                </a:solidFill>
              </a:rPr>
              <a:t>Calcar</a:t>
            </a:r>
            <a:r>
              <a:rPr lang="ro-RO" sz="2400" b="1" dirty="0" smtClean="0">
                <a:solidFill>
                  <a:srgbClr val="FFFF99"/>
                </a:solidFill>
              </a:rPr>
              <a:t> </a:t>
            </a:r>
            <a:r>
              <a:rPr lang="ro-RO" sz="2400" dirty="0" smtClean="0">
                <a:solidFill>
                  <a:srgbClr val="FFFF00"/>
                </a:solidFill>
              </a:rPr>
              <a:t>   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16 t/h </a:t>
            </a:r>
            <a:r>
              <a:rPr lang="ro-RO" sz="2200" dirty="0">
                <a:solidFill>
                  <a:srgbClr val="FFFF99"/>
                </a:solidFill>
              </a:rPr>
              <a:t>(120.000 </a:t>
            </a:r>
            <a:r>
              <a:rPr lang="ro-RO" sz="2200" dirty="0" smtClean="0">
                <a:solidFill>
                  <a:srgbClr val="FFFF99"/>
                </a:solidFill>
              </a:rPr>
              <a:t>t/an</a:t>
            </a:r>
            <a:r>
              <a:rPr lang="ro-RO" sz="2200" dirty="0">
                <a:solidFill>
                  <a:srgbClr val="FFFF99"/>
                </a:solidFill>
              </a:rPr>
              <a:t>) </a:t>
            </a:r>
            <a:endParaRPr lang="ro-RO" sz="2200" dirty="0" smtClean="0">
              <a:solidFill>
                <a:srgbClr val="FFFF99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FFFF99"/>
                </a:solidFill>
              </a:rPr>
              <a:t>Apa neprelucrata               </a:t>
            </a:r>
            <a:r>
              <a:rPr lang="ro-RO" sz="2200" dirty="0" smtClean="0">
                <a:solidFill>
                  <a:srgbClr val="FFFF99"/>
                </a:solidFill>
              </a:rPr>
              <a:t>52.000 </a:t>
            </a:r>
            <a:r>
              <a:rPr lang="sr-Latn-CS" sz="2200" dirty="0" smtClean="0">
                <a:solidFill>
                  <a:srgbClr val="FFFF99"/>
                </a:solidFill>
              </a:rPr>
              <a:t>m</a:t>
            </a:r>
            <a:r>
              <a:rPr lang="sr-Latn-CS" sz="2200" baseline="30000" dirty="0" smtClean="0">
                <a:solidFill>
                  <a:srgbClr val="FFFF99"/>
                </a:solidFill>
              </a:rPr>
              <a:t>3</a:t>
            </a:r>
            <a:r>
              <a:rPr lang="ro-RO" sz="2200" dirty="0" smtClean="0">
                <a:solidFill>
                  <a:srgbClr val="FFFF99"/>
                </a:solidFill>
              </a:rPr>
              <a:t>/h </a:t>
            </a:r>
            <a:r>
              <a:rPr lang="ro-RO" sz="2200" dirty="0">
                <a:solidFill>
                  <a:srgbClr val="FFFF99"/>
                </a:solidFill>
              </a:rPr>
              <a:t>(</a:t>
            </a:r>
            <a:r>
              <a:rPr lang="ro-RO" sz="2200" dirty="0" smtClean="0">
                <a:solidFill>
                  <a:srgbClr val="FFFF99"/>
                </a:solidFill>
              </a:rPr>
              <a:t>racire </a:t>
            </a:r>
            <a:r>
              <a:rPr lang="ro-RO" sz="2200" dirty="0">
                <a:solidFill>
                  <a:srgbClr val="FFFF99"/>
                </a:solidFill>
              </a:rPr>
              <a:t>s</a:t>
            </a:r>
            <a:r>
              <a:rPr lang="ro-RO" sz="2200" dirty="0" smtClean="0">
                <a:solidFill>
                  <a:srgbClr val="FFFF99"/>
                </a:solidFill>
              </a:rPr>
              <a:t>i </a:t>
            </a:r>
            <a:r>
              <a:rPr lang="ro-RO" sz="2200" dirty="0">
                <a:solidFill>
                  <a:srgbClr val="FFFF99"/>
                </a:solidFill>
              </a:rPr>
              <a:t>service) </a:t>
            </a:r>
            <a:endParaRPr lang="ro-RO" sz="2200" dirty="0" smtClean="0">
              <a:solidFill>
                <a:srgbClr val="FFFF99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FFFF99"/>
                </a:solidFill>
              </a:rPr>
              <a:t>Chimicale</a:t>
            </a:r>
            <a:r>
              <a:rPr lang="ro-RO" sz="2400" cap="small" dirty="0" smtClean="0">
                <a:solidFill>
                  <a:srgbClr val="FFFF00"/>
                </a:solidFill>
              </a:rPr>
              <a:t>            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HCl </a:t>
            </a:r>
            <a:r>
              <a:rPr lang="ro-RO" sz="2400" cap="small" dirty="0" smtClean="0">
                <a:solidFill>
                  <a:srgbClr val="FFFF99"/>
                </a:solidFill>
              </a:rPr>
              <a:t>- </a:t>
            </a:r>
            <a:r>
              <a:rPr lang="ro-RO" sz="2200" cap="small" dirty="0" smtClean="0">
                <a:solidFill>
                  <a:srgbClr val="FFFF99"/>
                </a:solidFill>
              </a:rPr>
              <a:t>2 </a:t>
            </a:r>
            <a:r>
              <a:rPr lang="ro-RO" sz="2200" cap="small" dirty="0">
                <a:solidFill>
                  <a:srgbClr val="FFFF99"/>
                </a:solidFill>
              </a:rPr>
              <a:t>x 20 </a:t>
            </a:r>
            <a:r>
              <a:rPr lang="sr-Latn-CS" sz="2200" cap="small" dirty="0">
                <a:solidFill>
                  <a:srgbClr val="FFFF99"/>
                </a:solidFill>
              </a:rPr>
              <a:t>m</a:t>
            </a:r>
            <a:r>
              <a:rPr lang="sr-Latn-CS" sz="2200" cap="small" baseline="30000" dirty="0">
                <a:solidFill>
                  <a:srgbClr val="FFFF99"/>
                </a:solidFill>
              </a:rPr>
              <a:t>3</a:t>
            </a:r>
            <a:r>
              <a:rPr lang="ro-RO" sz="2200" cap="small" dirty="0" smtClean="0">
                <a:solidFill>
                  <a:srgbClr val="FFFF99"/>
                </a:solidFill>
              </a:rPr>
              <a:t>, </a:t>
            </a:r>
            <a:r>
              <a:rPr lang="ro-RO" sz="2200" cap="small" dirty="0">
                <a:solidFill>
                  <a:srgbClr val="FFFF99"/>
                </a:solidFill>
              </a:rPr>
              <a:t>NaOH - 2 x 20 </a:t>
            </a:r>
            <a:r>
              <a:rPr lang="sr-Latn-CS" sz="2200" cap="small" dirty="0">
                <a:solidFill>
                  <a:srgbClr val="FFFF99"/>
                </a:solidFill>
              </a:rPr>
              <a:t>m</a:t>
            </a:r>
            <a:r>
              <a:rPr lang="sr-Latn-CS" sz="2200" cap="small" baseline="30000" dirty="0">
                <a:solidFill>
                  <a:srgbClr val="FFFF99"/>
                </a:solidFill>
              </a:rPr>
              <a:t>3</a:t>
            </a:r>
            <a:r>
              <a:rPr lang="ro-RO" sz="2200" cap="small" dirty="0" smtClean="0">
                <a:solidFill>
                  <a:srgbClr val="FFFF99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200" cap="small" dirty="0">
                <a:solidFill>
                  <a:srgbClr val="FFFF00"/>
                </a:solidFill>
              </a:rPr>
              <a:t> </a:t>
            </a:r>
            <a:r>
              <a:rPr lang="ro-RO" sz="2200" cap="small" dirty="0" smtClean="0">
                <a:solidFill>
                  <a:srgbClr val="FFFF00"/>
                </a:solidFill>
              </a:rPr>
              <a:t>                         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FeCl3 </a:t>
            </a:r>
            <a:r>
              <a:rPr lang="sr-Latn-CS" sz="2200" dirty="0">
                <a:solidFill>
                  <a:srgbClr val="FFFF99"/>
                </a:solidFill>
              </a:rPr>
              <a:t>m</a:t>
            </a:r>
            <a:r>
              <a:rPr lang="sr-Latn-CS" sz="2200" baseline="30000" dirty="0">
                <a:solidFill>
                  <a:srgbClr val="FFFF99"/>
                </a:solidFill>
              </a:rPr>
              <a:t>3</a:t>
            </a:r>
            <a:r>
              <a:rPr lang="ro-RO" sz="2200" dirty="0" smtClean="0">
                <a:solidFill>
                  <a:srgbClr val="FFFF99"/>
                </a:solidFill>
              </a:rPr>
              <a:t> </a:t>
            </a:r>
            <a:r>
              <a:rPr lang="ro-RO" sz="2200" dirty="0">
                <a:solidFill>
                  <a:srgbClr val="FFFF99"/>
                </a:solidFill>
              </a:rPr>
              <a:t>-10, -10 NaOCl </a:t>
            </a:r>
            <a:r>
              <a:rPr lang="sr-Latn-CS" sz="2200" dirty="0">
                <a:solidFill>
                  <a:srgbClr val="FFFF99"/>
                </a:solidFill>
              </a:rPr>
              <a:t>m</a:t>
            </a:r>
            <a:r>
              <a:rPr lang="sr-Latn-CS" sz="2200" baseline="30000" dirty="0">
                <a:solidFill>
                  <a:srgbClr val="FFFF99"/>
                </a:solidFill>
              </a:rPr>
              <a:t>3</a:t>
            </a:r>
            <a:r>
              <a:rPr lang="ro-RO" sz="2200" dirty="0" smtClean="0">
                <a:solidFill>
                  <a:srgbClr val="FFFF00"/>
                </a:solidFill>
              </a:rPr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200" dirty="0">
                <a:solidFill>
                  <a:srgbClr val="FFFF00"/>
                </a:solidFill>
              </a:rPr>
              <a:t> </a:t>
            </a:r>
            <a:r>
              <a:rPr lang="ro-RO" sz="2200" dirty="0" smtClean="0">
                <a:solidFill>
                  <a:srgbClr val="FFFF00"/>
                </a:solidFill>
              </a:rPr>
              <a:t>                         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NH</a:t>
            </a:r>
            <a:r>
              <a:rPr lang="ro-RO" sz="2200" baseline="-25000" dirty="0" smtClean="0">
                <a:solidFill>
                  <a:srgbClr val="FFFF99"/>
                </a:solidFill>
              </a:rPr>
              <a:t>4</a:t>
            </a:r>
            <a:r>
              <a:rPr lang="ro-RO" sz="2200" dirty="0" smtClean="0">
                <a:solidFill>
                  <a:srgbClr val="FFFF99"/>
                </a:solidFill>
              </a:rPr>
              <a:t>OH</a:t>
            </a:r>
            <a:r>
              <a:rPr lang="ro-RO" sz="2200" cap="small" dirty="0" smtClean="0">
                <a:solidFill>
                  <a:srgbClr val="FFFF99"/>
                </a:solidFill>
              </a:rPr>
              <a:t>, polielectroliți</a:t>
            </a:r>
            <a:r>
              <a:rPr lang="ro-RO" sz="2200" cap="small" dirty="0">
                <a:solidFill>
                  <a:srgbClr val="FFFF99"/>
                </a:solidFill>
              </a:rPr>
              <a:t>, polifosfați, </a:t>
            </a:r>
            <a:endParaRPr lang="ro-RO" sz="2200" cap="small" dirty="0" smtClean="0">
              <a:solidFill>
                <a:srgbClr val="FFFF9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o-RO" sz="2200" cap="small" dirty="0">
                <a:solidFill>
                  <a:srgbClr val="FFFF99"/>
                </a:solidFill>
              </a:rPr>
              <a:t> </a:t>
            </a:r>
            <a:r>
              <a:rPr lang="ro-RO" sz="2200" cap="small" dirty="0" smtClean="0">
                <a:solidFill>
                  <a:srgbClr val="FFFF99"/>
                </a:solidFill>
              </a:rPr>
              <a:t>                                                      Na-bisulfit</a:t>
            </a:r>
            <a:r>
              <a:rPr lang="ro-RO" sz="2200" cap="small" dirty="0">
                <a:solidFill>
                  <a:srgbClr val="FFFF99"/>
                </a:solidFill>
              </a:rPr>
              <a:t>, anti-scalants (stare </a:t>
            </a:r>
            <a:r>
              <a:rPr lang="ro-RO" sz="2200" cap="small" dirty="0" smtClean="0">
                <a:solidFill>
                  <a:srgbClr val="FFFF99"/>
                </a:solidFill>
              </a:rPr>
              <a:t>solida)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FFFF99"/>
                </a:solidFill>
              </a:rPr>
              <a:t>Gaze tehnice </a:t>
            </a:r>
            <a:r>
              <a:rPr lang="ro-RO" sz="2400" b="1" cap="small" dirty="0" smtClean="0">
                <a:solidFill>
                  <a:srgbClr val="FFFF99"/>
                </a:solidFill>
              </a:rPr>
              <a:t>       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hidrogen, propan-butan, dioxid de carbon,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200" cap="small" dirty="0" smtClean="0">
                <a:solidFill>
                  <a:srgbClr val="FFFF99"/>
                </a:solidFill>
              </a:rPr>
              <a:t>                                                       oxigen, azot (presiune</a:t>
            </a:r>
            <a:r>
              <a:rPr lang="sr-Latn-RS" sz="2200" cap="small" dirty="0" smtClean="0">
                <a:solidFill>
                  <a:srgbClr val="FFFF99"/>
                </a:solidFill>
              </a:rPr>
              <a:t> </a:t>
            </a:r>
            <a:r>
              <a:rPr lang="ro-RO" sz="2200" cap="small" dirty="0" smtClean="0">
                <a:solidFill>
                  <a:srgbClr val="FFFF99"/>
                </a:solidFill>
              </a:rPr>
              <a:t>flacon)</a:t>
            </a:r>
            <a:endParaRPr lang="sr-Latn-RS" sz="2200" cap="small" dirty="0" smtClean="0">
              <a:solidFill>
                <a:srgbClr val="FFFF99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FFFF99"/>
                </a:solidFill>
              </a:rPr>
              <a:t>Uleiuri si lubrifianti</a:t>
            </a:r>
            <a:r>
              <a:rPr lang="ro-RO" sz="2400" b="1" dirty="0" smtClean="0">
                <a:solidFill>
                  <a:srgbClr val="FFFF99"/>
                </a:solidFill>
              </a:rPr>
              <a:t>:</a:t>
            </a:r>
          </a:p>
          <a:p>
            <a:pPr marL="682625" lvl="1" indent="-341313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o-RO" sz="2200" b="1" cap="small" dirty="0" smtClean="0">
                <a:solidFill>
                  <a:srgbClr val="FFFF99"/>
                </a:solidFill>
              </a:rPr>
              <a:t>Pacura</a:t>
            </a:r>
            <a:r>
              <a:rPr lang="ro-RO" sz="2200" b="1" dirty="0" smtClean="0">
                <a:solidFill>
                  <a:srgbClr val="FFFF99"/>
                </a:solidFill>
              </a:rPr>
              <a:t> </a:t>
            </a:r>
            <a:r>
              <a:rPr lang="ro-RO" sz="2200" dirty="0" smtClean="0">
                <a:solidFill>
                  <a:srgbClr val="FFFF00"/>
                </a:solidFill>
              </a:rPr>
              <a:t>    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3000 </a:t>
            </a:r>
            <a:r>
              <a:rPr lang="sr-Latn-CS" sz="2200" dirty="0" smtClean="0">
                <a:solidFill>
                  <a:srgbClr val="FFFF99"/>
                </a:solidFill>
              </a:rPr>
              <a:t>m</a:t>
            </a:r>
            <a:r>
              <a:rPr lang="sr-Latn-CS" sz="2200" cap="small" baseline="30000" dirty="0" smtClean="0">
                <a:solidFill>
                  <a:srgbClr val="FFFF99"/>
                </a:solidFill>
              </a:rPr>
              <a:t>3</a:t>
            </a:r>
            <a:endParaRPr lang="ro-RO" sz="2200" dirty="0" smtClean="0">
              <a:solidFill>
                <a:srgbClr val="FFFF99"/>
              </a:solidFill>
            </a:endParaRPr>
          </a:p>
          <a:p>
            <a:pPr marL="682625" lvl="1" indent="-341313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o-RO" sz="2200" b="1" cap="small" dirty="0" smtClean="0">
                <a:solidFill>
                  <a:srgbClr val="FFFF99"/>
                </a:solidFill>
              </a:rPr>
              <a:t>Ulei de turbina                  </a:t>
            </a:r>
            <a:r>
              <a:rPr lang="ro-RO" sz="2200" dirty="0" smtClean="0">
                <a:solidFill>
                  <a:srgbClr val="FFFF99"/>
                </a:solidFill>
              </a:rPr>
              <a:t>40 </a:t>
            </a:r>
            <a:r>
              <a:rPr lang="sr-Latn-CS" sz="2200" dirty="0">
                <a:solidFill>
                  <a:srgbClr val="FFFF99"/>
                </a:solidFill>
              </a:rPr>
              <a:t>m</a:t>
            </a:r>
            <a:r>
              <a:rPr lang="sr-Latn-CS" sz="2200" cap="small" baseline="30000" dirty="0">
                <a:solidFill>
                  <a:srgbClr val="FFFF99"/>
                </a:solidFill>
              </a:rPr>
              <a:t>3</a:t>
            </a:r>
            <a:endParaRPr lang="ro-RO" sz="2200" dirty="0">
              <a:solidFill>
                <a:srgbClr val="FFFF99"/>
              </a:solidFill>
            </a:endParaRPr>
          </a:p>
          <a:p>
            <a:pPr marL="682625" lvl="1" indent="-341313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o-RO" sz="2200" b="1" cap="small" dirty="0" smtClean="0">
                <a:solidFill>
                  <a:srgbClr val="FFFF99"/>
                </a:solidFill>
              </a:rPr>
              <a:t>Ulei </a:t>
            </a:r>
            <a:r>
              <a:rPr lang="ro-RO" sz="2200" b="1" cap="small" dirty="0">
                <a:solidFill>
                  <a:srgbClr val="FFFF99"/>
                </a:solidFill>
              </a:rPr>
              <a:t>de transformator </a:t>
            </a:r>
            <a:r>
              <a:rPr lang="ro-RO" sz="2200" b="1" cap="small" dirty="0" smtClean="0">
                <a:solidFill>
                  <a:srgbClr val="FFFF99"/>
                </a:solidFill>
              </a:rPr>
              <a:t>    </a:t>
            </a:r>
            <a:r>
              <a:rPr lang="ro-RO" sz="2200" dirty="0" smtClean="0">
                <a:solidFill>
                  <a:srgbClr val="FFFF99"/>
                </a:solidFill>
              </a:rPr>
              <a:t>10 </a:t>
            </a:r>
            <a:r>
              <a:rPr lang="sr-Latn-CS" sz="2200" dirty="0">
                <a:solidFill>
                  <a:srgbClr val="FFFF99"/>
                </a:solidFill>
              </a:rPr>
              <a:t>m</a:t>
            </a:r>
            <a:r>
              <a:rPr lang="sr-Latn-CS" sz="2200" cap="small" baseline="30000" dirty="0">
                <a:solidFill>
                  <a:srgbClr val="FFFF99"/>
                </a:solidFill>
              </a:rPr>
              <a:t>3</a:t>
            </a:r>
            <a:endParaRPr lang="ro-RO" sz="2200" dirty="0">
              <a:solidFill>
                <a:srgbClr val="FFFF99"/>
              </a:solidFill>
            </a:endParaRPr>
          </a:p>
          <a:p>
            <a:pPr marL="682625" indent="-341313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o-RO" sz="2200" b="1" cap="small" dirty="0" smtClean="0">
                <a:solidFill>
                  <a:srgbClr val="FFFF99"/>
                </a:solidFill>
              </a:rPr>
              <a:t>Uleiul </a:t>
            </a:r>
            <a:r>
              <a:rPr lang="ro-RO" sz="2200" b="1" cap="small" dirty="0">
                <a:solidFill>
                  <a:srgbClr val="FFFF99"/>
                </a:solidFill>
              </a:rPr>
              <a:t>de motor </a:t>
            </a:r>
            <a:r>
              <a:rPr lang="ro-RO" sz="2200" b="1" cap="small" dirty="0" smtClean="0">
                <a:solidFill>
                  <a:srgbClr val="FFFF99"/>
                </a:solidFill>
              </a:rPr>
              <a:t>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depozit existent</a:t>
            </a:r>
          </a:p>
          <a:p>
            <a:pPr marL="682625" indent="-341313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o-RO" sz="2200" b="1" cap="small" dirty="0">
                <a:solidFill>
                  <a:srgbClr val="FFFF99"/>
                </a:solidFill>
              </a:rPr>
              <a:t>Alte uleiuri s</a:t>
            </a:r>
            <a:r>
              <a:rPr lang="ro-RO" sz="2200" b="1" cap="small" dirty="0" smtClean="0">
                <a:solidFill>
                  <a:srgbClr val="FFFF99"/>
                </a:solidFill>
              </a:rPr>
              <a:t>i grasimi       </a:t>
            </a:r>
            <a:r>
              <a:rPr lang="ro-RO" sz="2200" dirty="0" smtClean="0">
                <a:solidFill>
                  <a:srgbClr val="FFFF99"/>
                </a:solidFill>
              </a:rPr>
              <a:t>TEKO </a:t>
            </a:r>
            <a:r>
              <a:rPr lang="ro-RO" sz="2200" dirty="0">
                <a:solidFill>
                  <a:srgbClr val="FFFF99"/>
                </a:solidFill>
              </a:rPr>
              <a:t>B</a:t>
            </a:r>
            <a:endParaRPr lang="sr-Latn-RS" sz="2200" dirty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ro-RO" sz="2200" dirty="0">
                <a:solidFill>
                  <a:srgbClr val="FFFF00"/>
                </a:solidFill>
              </a:rPr>
              <a:t/>
            </a:r>
            <a:br>
              <a:rPr lang="ro-RO" sz="2200" dirty="0">
                <a:solidFill>
                  <a:srgbClr val="FFFF00"/>
                </a:solidFill>
              </a:rPr>
            </a:br>
            <a:r>
              <a:rPr lang="ro-RO" sz="2200" dirty="0">
                <a:solidFill>
                  <a:srgbClr val="FFFF00"/>
                </a:solidFill>
              </a:rPr>
              <a:t/>
            </a:r>
            <a:br>
              <a:rPr lang="ro-RO" sz="2200" dirty="0">
                <a:solidFill>
                  <a:srgbClr val="FFFF00"/>
                </a:solidFill>
              </a:rPr>
            </a:br>
            <a:r>
              <a:rPr lang="ro-RO" sz="2400" dirty="0">
                <a:solidFill>
                  <a:srgbClr val="FFFF00"/>
                </a:solidFill>
              </a:rPr>
              <a:t/>
            </a:r>
            <a:br>
              <a:rPr lang="ro-RO" sz="2400" dirty="0">
                <a:solidFill>
                  <a:srgbClr val="FFFF00"/>
                </a:solidFill>
              </a:rPr>
            </a:br>
            <a:r>
              <a:rPr lang="ro-RO" sz="2400" dirty="0">
                <a:solidFill>
                  <a:srgbClr val="FFFF00"/>
                </a:solidFill>
              </a:rPr>
              <a:t/>
            </a:r>
            <a:br>
              <a:rPr lang="ro-RO" sz="2400" dirty="0">
                <a:solidFill>
                  <a:srgbClr val="FFFF00"/>
                </a:solidFill>
              </a:rPr>
            </a:br>
            <a:r>
              <a:rPr lang="ro-RO" sz="2400" dirty="0"/>
              <a:t/>
            </a:r>
            <a:br>
              <a:rPr lang="ro-RO" sz="2400" dirty="0"/>
            </a:br>
            <a:endParaRPr lang="sr-Latn-RS" sz="2400" dirty="0">
              <a:solidFill>
                <a:srgbClr val="FFFF0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3962400" y="5715000"/>
            <a:ext cx="228600" cy="533400"/>
          </a:xfrm>
          <a:prstGeom prst="leftBrace">
            <a:avLst/>
          </a:prstGeom>
          <a:noFill/>
          <a:ln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202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CARACTERISTICILE </a:t>
            </a:r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CALITATII COMBUSTIBILULUI DE BAZA </a:t>
            </a:r>
            <a:r>
              <a:rPr lang="ro-RO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BLOCUL B3</a:t>
            </a:r>
            <a:endParaRPr lang="sr-Latn-RS" sz="3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939280"/>
              </p:ext>
            </p:extLst>
          </p:nvPr>
        </p:nvGraphicFramePr>
        <p:xfrm>
          <a:off x="152401" y="1219200"/>
          <a:ext cx="8839198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399"/>
                <a:gridCol w="1676400"/>
                <a:gridCol w="1676400"/>
                <a:gridCol w="152399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000" cap="small" baseline="0" dirty="0" smtClean="0">
                          <a:solidFill>
                            <a:srgbClr val="FFFF99"/>
                          </a:solidFill>
                        </a:rPr>
                        <a:t>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2400" cap="small" baseline="0" dirty="0" smtClean="0">
                          <a:solidFill>
                            <a:srgbClr val="FFFF99"/>
                          </a:solidFill>
                        </a:rPr>
                        <a:t>Caracteristica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cap="small" baseline="0" dirty="0" smtClean="0">
                          <a:solidFill>
                            <a:srgbClr val="FFFF99"/>
                          </a:solidFill>
                        </a:rPr>
                        <a:t>Carbon cu calitate de garantie</a:t>
                      </a:r>
                      <a:endParaRPr lang="sr-Latn-RS" sz="2000" cap="small" baseline="0" dirty="0" smtClean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cap="small" baseline="0" dirty="0" smtClean="0">
                          <a:solidFill>
                            <a:srgbClr val="FFFF99"/>
                          </a:solidFill>
                        </a:rPr>
                        <a:t>Carbunele de la limita inferioara a calitatii</a:t>
                      </a:r>
                      <a:endParaRPr lang="sr-Latn-RS" sz="2000" cap="small" baseline="0" dirty="0" smtClean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cap="small" baseline="0" dirty="0" smtClean="0">
                          <a:solidFill>
                            <a:srgbClr val="FFFF99"/>
                          </a:solidFill>
                        </a:rPr>
                        <a:t>Carbune din limita superioara a calitatii</a:t>
                      </a:r>
                      <a:endParaRPr lang="sr-Latn-RS" sz="2000" cap="small" baseline="0" dirty="0" smtClean="0">
                        <a:solidFill>
                          <a:srgbClr val="FFFF99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sz="2000" cap="small" dirty="0" smtClean="0">
                          <a:solidFill>
                            <a:srgbClr val="FFFF99"/>
                          </a:solidFill>
                        </a:rPr>
                        <a:t>Tip de carbune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sr-Latn-RS" sz="2000" cap="small" baseline="0" dirty="0" smtClean="0">
                          <a:solidFill>
                            <a:srgbClr val="FFFF99"/>
                          </a:solidFill>
                        </a:rPr>
                        <a:t>Lignit, </a:t>
                      </a:r>
                      <a:r>
                        <a:rPr lang="ro-RO" sz="2000" cap="small" baseline="0" dirty="0" smtClean="0">
                          <a:solidFill>
                            <a:srgbClr val="FFFF99"/>
                          </a:solidFill>
                        </a:rPr>
                        <a:t>Mina de suprafață Drmno</a:t>
                      </a:r>
                      <a:endParaRPr lang="sr-Latn-RS" sz="1800" cap="small" baseline="0" dirty="0" smtClean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sz="2000" cap="small" dirty="0" smtClean="0">
                          <a:solidFill>
                            <a:srgbClr val="FFFF99"/>
                          </a:solidFill>
                        </a:rPr>
                        <a:t>Puterea inferiora</a:t>
                      </a:r>
                      <a:r>
                        <a:rPr lang="ro-RO" sz="2000" cap="small" baseline="0" dirty="0" smtClean="0">
                          <a:solidFill>
                            <a:srgbClr val="FFFF99"/>
                          </a:solidFill>
                        </a:rPr>
                        <a:t> </a:t>
                      </a:r>
                      <a:r>
                        <a:rPr lang="ro-RO" sz="2000" cap="small" dirty="0" smtClean="0">
                          <a:solidFill>
                            <a:srgbClr val="FFFF99"/>
                          </a:solidFill>
                        </a:rPr>
                        <a:t>a caldurii Hd, </a:t>
                      </a:r>
                      <a:r>
                        <a:rPr lang="ro-RO" sz="2000" cap="none" baseline="0" dirty="0" smtClean="0">
                          <a:solidFill>
                            <a:srgbClr val="FFFF99"/>
                          </a:solidFill>
                        </a:rPr>
                        <a:t>kJ/kg</a:t>
                      </a:r>
                      <a:endParaRPr lang="sr-Latn-RS" sz="2000" cap="none" baseline="0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8.000</a:t>
                      </a:r>
                      <a:endParaRPr kumimoji="0" lang="en-US" sz="3200" b="1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7.200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8.800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sz="2000" cap="small" dirty="0" smtClean="0">
                          <a:solidFill>
                            <a:srgbClr val="FFFF99"/>
                          </a:solidFill>
                        </a:rPr>
                        <a:t>Conținutul de cenusa A,%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21,5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22,8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19,9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sz="2000" cap="small" dirty="0" smtClean="0">
                          <a:solidFill>
                            <a:srgbClr val="FFFF99"/>
                          </a:solidFill>
                        </a:rPr>
                        <a:t>Continut</a:t>
                      </a:r>
                      <a:r>
                        <a:rPr lang="ro-RO" sz="2000" cap="small" baseline="0" dirty="0" smtClean="0">
                          <a:solidFill>
                            <a:srgbClr val="FFFF99"/>
                          </a:solidFill>
                        </a:rPr>
                        <a:t> de u</a:t>
                      </a:r>
                      <a:r>
                        <a:rPr lang="ro-RO" sz="2000" cap="small" dirty="0" smtClean="0">
                          <a:solidFill>
                            <a:srgbClr val="FFFF99"/>
                          </a:solidFill>
                        </a:rPr>
                        <a:t>miditate W,%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43,38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43,5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43,20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sz="2000" cap="small" dirty="0" smtClean="0">
                          <a:solidFill>
                            <a:srgbClr val="FFFF99"/>
                          </a:solidFill>
                        </a:rPr>
                        <a:t>Sulf total SU,%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1,22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1,13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0,99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sz="2000" cap="small" dirty="0" smtClean="0">
                          <a:solidFill>
                            <a:srgbClr val="FFFF99"/>
                          </a:solidFill>
                        </a:rPr>
                        <a:t>Carbon, C, 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23,0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22,49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25,35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sz="2000" cap="small" dirty="0" smtClean="0">
                          <a:solidFill>
                            <a:srgbClr val="FFFF99"/>
                          </a:solidFill>
                        </a:rPr>
                        <a:t>Hidrogen, H, 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2,15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2,26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1,90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sz="2000" cap="small" dirty="0" smtClean="0">
                          <a:solidFill>
                            <a:srgbClr val="FFFF99"/>
                          </a:solidFill>
                        </a:rPr>
                        <a:t>Oxigen, </a:t>
                      </a:r>
                      <a:r>
                        <a:rPr kumimoji="0" lang="en-AU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en-AU" sz="2000" b="0" i="0" u="none" strike="noStrike" cap="small" normalizeH="0" baseline="-2500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AU" sz="2000" b="0" i="0" u="none" strike="noStrike" cap="small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8,40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8,6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8,3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r-Latn-RS" sz="2000" cap="small" dirty="0" smtClean="0">
                          <a:solidFill>
                            <a:srgbClr val="FFFF99"/>
                          </a:solidFill>
                        </a:rPr>
                        <a:t>Azot, N, %</a:t>
                      </a:r>
                      <a:endParaRPr lang="sr-Latn-RS" sz="2000" cap="small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0,35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0,32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0" i="0" u="none" strike="noStrike" cap="small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0,36</a:t>
                      </a:r>
                      <a:endParaRPr kumimoji="0" lang="en-US" sz="3200" b="0" i="0" u="none" strike="noStrike" cap="small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278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pPr lvl="0"/>
            <a:r>
              <a:rPr lang="ro-RO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PRODUSE</a:t>
            </a:r>
            <a:endParaRPr lang="sr-Latn-R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5791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Deseuri </a:t>
            </a:r>
            <a:r>
              <a:rPr lang="ro-RO" sz="2400" b="1" cap="small" dirty="0" smtClean="0">
                <a:solidFill>
                  <a:srgbClr val="92D050"/>
                </a:solidFill>
              </a:rPr>
              <a:t>gazoase</a:t>
            </a:r>
          </a:p>
          <a:p>
            <a:pPr marL="712788" indent="-350838"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ro-RO" sz="2200" cap="small" dirty="0">
                <a:solidFill>
                  <a:srgbClr val="FFFF99"/>
                </a:solidFill>
              </a:rPr>
              <a:t>Gaze arse </a:t>
            </a:r>
            <a:r>
              <a:rPr lang="ro-RO" sz="2200" cap="small" dirty="0" smtClean="0">
                <a:solidFill>
                  <a:srgbClr val="FFFF99"/>
                </a:solidFill>
              </a:rPr>
              <a:t>                             </a:t>
            </a:r>
            <a:r>
              <a:rPr lang="ro-RO" sz="2200" b="1" dirty="0" smtClean="0">
                <a:solidFill>
                  <a:srgbClr val="FFFF99"/>
                </a:solidFill>
              </a:rPr>
              <a:t>2.510.000 </a:t>
            </a:r>
            <a:r>
              <a:rPr lang="sr-Latn-CS" sz="2200" b="1" dirty="0" smtClean="0">
                <a:solidFill>
                  <a:srgbClr val="FCFC9E"/>
                </a:solidFill>
              </a:rPr>
              <a:t>m</a:t>
            </a:r>
            <a:r>
              <a:rPr lang="sr-Latn-CS" sz="2200" b="1" baseline="30000" dirty="0" smtClean="0">
                <a:solidFill>
                  <a:srgbClr val="FCFC9E"/>
                </a:solidFill>
              </a:rPr>
              <a:t>3</a:t>
            </a:r>
            <a:r>
              <a:rPr lang="ro-RO" sz="2200" b="1" dirty="0" smtClean="0">
                <a:solidFill>
                  <a:srgbClr val="FFFF99"/>
                </a:solidFill>
              </a:rPr>
              <a:t>/h </a:t>
            </a:r>
            <a:r>
              <a:rPr lang="ro-RO" sz="2200" b="1" dirty="0">
                <a:solidFill>
                  <a:srgbClr val="FFFF99"/>
                </a:solidFill>
              </a:rPr>
              <a:t>(real)</a:t>
            </a:r>
            <a:endParaRPr lang="sr-Latn-RS" sz="2200" b="1" dirty="0">
              <a:solidFill>
                <a:srgbClr val="FFFF99"/>
              </a:solidFill>
            </a:endParaRPr>
          </a:p>
          <a:p>
            <a:pPr marL="712788" indent="-350838"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ro-RO" sz="2200" cap="small" dirty="0">
                <a:solidFill>
                  <a:srgbClr val="FFFF99"/>
                </a:solidFill>
              </a:rPr>
              <a:t>Aer </a:t>
            </a:r>
            <a:r>
              <a:rPr lang="ro-RO" sz="2200" cap="small" dirty="0" smtClean="0">
                <a:solidFill>
                  <a:srgbClr val="FFFF99"/>
                </a:solidFill>
              </a:rPr>
              <a:t>prafuit </a:t>
            </a:r>
            <a:r>
              <a:rPr lang="ro-RO" sz="2200" cap="small" dirty="0">
                <a:solidFill>
                  <a:srgbClr val="FFFF99"/>
                </a:solidFill>
              </a:rPr>
              <a:t>din sistemul de transport intern de </a:t>
            </a:r>
            <a:r>
              <a:rPr lang="ro-RO" sz="2200" cap="small" dirty="0" smtClean="0">
                <a:solidFill>
                  <a:srgbClr val="FFFF99"/>
                </a:solidFill>
              </a:rPr>
              <a:t>cenusa </a:t>
            </a:r>
            <a:r>
              <a:rPr lang="ro-RO" sz="2200" cap="small" dirty="0">
                <a:solidFill>
                  <a:srgbClr val="FFFF99"/>
                </a:solidFill>
              </a:rPr>
              <a:t>s</a:t>
            </a:r>
            <a:r>
              <a:rPr lang="ro-RO" sz="2200" cap="small" dirty="0" smtClean="0">
                <a:solidFill>
                  <a:srgbClr val="FFFF99"/>
                </a:solidFill>
              </a:rPr>
              <a:t>i zgura </a:t>
            </a:r>
            <a:r>
              <a:rPr lang="ro-RO" sz="2200" cap="small" dirty="0">
                <a:solidFill>
                  <a:srgbClr val="FFFF99"/>
                </a:solidFill>
              </a:rPr>
              <a:t>s</a:t>
            </a:r>
            <a:r>
              <a:rPr lang="ro-RO" sz="2200" cap="small" dirty="0" smtClean="0">
                <a:solidFill>
                  <a:srgbClr val="FFFF99"/>
                </a:solidFill>
              </a:rPr>
              <a:t>i </a:t>
            </a:r>
            <a:r>
              <a:rPr lang="ro-RO" sz="2200" cap="small" dirty="0">
                <a:solidFill>
                  <a:srgbClr val="FFFF99"/>
                </a:solidFill>
              </a:rPr>
              <a:t>sisteme de livrare </a:t>
            </a:r>
            <a:r>
              <a:rPr lang="ro-RO" sz="2200" cap="small" dirty="0" smtClean="0">
                <a:solidFill>
                  <a:srgbClr val="FFFF99"/>
                </a:solidFill>
              </a:rPr>
              <a:t>si transbordare </a:t>
            </a:r>
            <a:r>
              <a:rPr lang="ro-RO" sz="2200" cap="small" dirty="0">
                <a:solidFill>
                  <a:srgbClr val="FFFF99"/>
                </a:solidFill>
              </a:rPr>
              <a:t>a </a:t>
            </a:r>
            <a:r>
              <a:rPr lang="ro-RO" sz="2200" cap="small" dirty="0" smtClean="0">
                <a:solidFill>
                  <a:srgbClr val="FFFF99"/>
                </a:solidFill>
              </a:rPr>
              <a:t>carbunelui </a:t>
            </a:r>
            <a:r>
              <a:rPr lang="ro-RO" sz="2200" cap="small" dirty="0">
                <a:solidFill>
                  <a:srgbClr val="FFFF99"/>
                </a:solidFill>
              </a:rPr>
              <a:t>s</a:t>
            </a:r>
            <a:r>
              <a:rPr lang="ro-RO" sz="2200" cap="small" dirty="0" smtClean="0">
                <a:solidFill>
                  <a:srgbClr val="FFFF99"/>
                </a:solidFill>
              </a:rPr>
              <a:t>i </a:t>
            </a:r>
            <a:r>
              <a:rPr lang="ro-RO" sz="2200" cap="small" dirty="0">
                <a:solidFill>
                  <a:srgbClr val="FFFF99"/>
                </a:solidFill>
              </a:rPr>
              <a:t>a calcarului</a:t>
            </a:r>
            <a:endParaRPr lang="sr-Latn-RS" sz="2200" cap="small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Cenusa </a:t>
            </a:r>
            <a:r>
              <a:rPr lang="ro-RO" sz="2400" b="1" cap="small" dirty="0">
                <a:solidFill>
                  <a:srgbClr val="92D050"/>
                </a:solidFill>
              </a:rPr>
              <a:t>s</a:t>
            </a:r>
            <a:r>
              <a:rPr lang="ro-RO" sz="2400" b="1" cap="small" dirty="0" smtClean="0">
                <a:solidFill>
                  <a:srgbClr val="92D050"/>
                </a:solidFill>
              </a:rPr>
              <a:t>i zgura                    </a:t>
            </a:r>
            <a:r>
              <a:rPr lang="ro-RO" sz="2200" b="1" dirty="0" smtClean="0">
                <a:solidFill>
                  <a:srgbClr val="FFFF99"/>
                </a:solidFill>
              </a:rPr>
              <a:t>78 t/h </a:t>
            </a:r>
            <a:r>
              <a:rPr lang="ro-RO" sz="2200" b="1" dirty="0">
                <a:solidFill>
                  <a:srgbClr val="FFFF99"/>
                </a:solidFill>
              </a:rPr>
              <a:t>(600.000 </a:t>
            </a:r>
            <a:r>
              <a:rPr lang="ro-RO" sz="2200" b="1" dirty="0" smtClean="0">
                <a:solidFill>
                  <a:srgbClr val="FFFF99"/>
                </a:solidFill>
              </a:rPr>
              <a:t>t/an)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Gipsul </a:t>
            </a:r>
            <a:r>
              <a:rPr lang="ro-RO" sz="2400" b="1" cap="small" dirty="0" smtClean="0">
                <a:solidFill>
                  <a:srgbClr val="92D050"/>
                </a:solidFill>
              </a:rPr>
              <a:t>(10</a:t>
            </a:r>
            <a:r>
              <a:rPr lang="ro-RO" sz="2400" b="1" cap="small" dirty="0">
                <a:solidFill>
                  <a:srgbClr val="92D050"/>
                </a:solidFill>
              </a:rPr>
              <a:t>% umiditate) </a:t>
            </a:r>
            <a:r>
              <a:rPr lang="ro-RO" sz="2400" b="1" cap="small" dirty="0" smtClean="0">
                <a:solidFill>
                  <a:srgbClr val="92D050"/>
                </a:solidFill>
              </a:rPr>
              <a:t>       </a:t>
            </a:r>
            <a:r>
              <a:rPr lang="ro-RO" sz="2200" b="1" dirty="0" smtClean="0">
                <a:solidFill>
                  <a:srgbClr val="FFFF99"/>
                </a:solidFill>
              </a:rPr>
              <a:t>26 t/h </a:t>
            </a:r>
            <a:r>
              <a:rPr lang="ro-RO" sz="2200" b="1" dirty="0">
                <a:solidFill>
                  <a:srgbClr val="FFFF99"/>
                </a:solidFill>
              </a:rPr>
              <a:t>(624 </a:t>
            </a:r>
            <a:r>
              <a:rPr lang="ro-RO" sz="2200" b="1" dirty="0" smtClean="0">
                <a:solidFill>
                  <a:srgbClr val="FFFF99"/>
                </a:solidFill>
              </a:rPr>
              <a:t>tone/zi</a:t>
            </a:r>
            <a:r>
              <a:rPr lang="ro-RO" sz="2200" b="1" dirty="0">
                <a:solidFill>
                  <a:srgbClr val="FFFF99"/>
                </a:solidFill>
              </a:rPr>
              <a:t>) </a:t>
            </a:r>
            <a:endParaRPr lang="sr-Latn-RS" sz="2200" b="1" dirty="0">
              <a:solidFill>
                <a:srgbClr val="FFFF99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r-Latn-RS" sz="2400" b="1" dirty="0" smtClean="0">
                <a:solidFill>
                  <a:srgbClr val="92D050"/>
                </a:solidFill>
              </a:rPr>
              <a:t>     </a:t>
            </a:r>
            <a:r>
              <a:rPr lang="sr-Latn-RS" sz="2400" b="1" cap="small" dirty="0" smtClean="0">
                <a:solidFill>
                  <a:srgbClr val="92D050"/>
                </a:solidFill>
              </a:rPr>
              <a:t>sau gips suspensie                 </a:t>
            </a:r>
            <a:r>
              <a:rPr lang="ro-RO" sz="2200" b="1" dirty="0" smtClean="0">
                <a:solidFill>
                  <a:srgbClr val="FFFF99"/>
                </a:solidFill>
              </a:rPr>
              <a:t>33 </a:t>
            </a:r>
            <a:r>
              <a:rPr lang="sr-Latn-CS" sz="2200" b="1" dirty="0" smtClean="0">
                <a:solidFill>
                  <a:srgbClr val="FCFC9E"/>
                </a:solidFill>
              </a:rPr>
              <a:t>m</a:t>
            </a:r>
            <a:r>
              <a:rPr lang="sr-Latn-CS" sz="2200" b="1" baseline="30000" dirty="0" smtClean="0">
                <a:solidFill>
                  <a:srgbClr val="FCFC9E"/>
                </a:solidFill>
              </a:rPr>
              <a:t>3</a:t>
            </a:r>
            <a:r>
              <a:rPr lang="ro-RO" sz="2200" b="1" dirty="0" smtClean="0">
                <a:solidFill>
                  <a:srgbClr val="FFFF99"/>
                </a:solidFill>
              </a:rPr>
              <a:t>/h </a:t>
            </a:r>
            <a:r>
              <a:rPr lang="ro-RO" sz="2200" b="1" dirty="0">
                <a:solidFill>
                  <a:srgbClr val="FFFF99"/>
                </a:solidFill>
              </a:rPr>
              <a:t>(800 </a:t>
            </a:r>
            <a:r>
              <a:rPr lang="sr-Latn-CS" sz="2200" b="1" dirty="0" smtClean="0">
                <a:solidFill>
                  <a:srgbClr val="FCFC9E"/>
                </a:solidFill>
              </a:rPr>
              <a:t>m</a:t>
            </a:r>
            <a:r>
              <a:rPr lang="sr-Latn-CS" sz="2200" b="1" baseline="30000" dirty="0" smtClean="0">
                <a:solidFill>
                  <a:srgbClr val="FCFC9E"/>
                </a:solidFill>
              </a:rPr>
              <a:t>3</a:t>
            </a:r>
            <a:r>
              <a:rPr lang="ro-RO" sz="2200" b="1" dirty="0" smtClean="0">
                <a:solidFill>
                  <a:srgbClr val="FFFF99"/>
                </a:solidFill>
              </a:rPr>
              <a:t>/zi)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Ape reziduale</a:t>
            </a:r>
            <a:endParaRPr lang="sr-Latn-RS" sz="2400" b="1" cap="small" dirty="0">
              <a:solidFill>
                <a:srgbClr val="92D050"/>
              </a:solidFill>
            </a:endParaRPr>
          </a:p>
          <a:p>
            <a:pPr marL="712788" indent="-350838"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ro-RO" sz="2200" cap="small" dirty="0">
                <a:solidFill>
                  <a:srgbClr val="FFFF99"/>
                </a:solidFill>
              </a:rPr>
              <a:t>ape uleioase       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   </a:t>
            </a:r>
            <a:r>
              <a:rPr lang="ro-RO" sz="2200" cap="small" dirty="0">
                <a:solidFill>
                  <a:srgbClr val="FFFF99"/>
                </a:solidFill>
              </a:rPr>
              <a:t>220 </a:t>
            </a:r>
            <a:r>
              <a:rPr lang="sr-Latn-CS" sz="2200" dirty="0" smtClean="0">
                <a:solidFill>
                  <a:srgbClr val="FCFC9E"/>
                </a:solidFill>
              </a:rPr>
              <a:t>m</a:t>
            </a:r>
            <a:r>
              <a:rPr lang="sr-Latn-CS" sz="2200" baseline="30000" dirty="0" smtClean="0">
                <a:solidFill>
                  <a:srgbClr val="FCFC9E"/>
                </a:solidFill>
              </a:rPr>
              <a:t>3</a:t>
            </a:r>
            <a:r>
              <a:rPr lang="ro-RO" sz="2200" cap="small" dirty="0" smtClean="0">
                <a:solidFill>
                  <a:srgbClr val="FFFF99"/>
                </a:solidFill>
              </a:rPr>
              <a:t>/zi</a:t>
            </a:r>
            <a:endParaRPr lang="sr-Latn-RS" sz="2200" cap="small" dirty="0">
              <a:solidFill>
                <a:srgbClr val="FFFF99"/>
              </a:solidFill>
            </a:endParaRPr>
          </a:p>
          <a:p>
            <a:pPr marL="712788" indent="-350838"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ro-RO" sz="2200" cap="small" dirty="0">
                <a:solidFill>
                  <a:srgbClr val="FFFF99"/>
                </a:solidFill>
              </a:rPr>
              <a:t>ape sarate                            </a:t>
            </a:r>
            <a:r>
              <a:rPr lang="ro-RO" sz="2200" cap="small" dirty="0" smtClean="0">
                <a:solidFill>
                  <a:srgbClr val="FFFF99"/>
                </a:solidFill>
              </a:rPr>
              <a:t>  </a:t>
            </a:r>
            <a:r>
              <a:rPr lang="ro-RO" sz="2200" cap="small" dirty="0">
                <a:solidFill>
                  <a:srgbClr val="FFFF99"/>
                </a:solidFill>
              </a:rPr>
              <a:t>max. 1.250 </a:t>
            </a:r>
            <a:r>
              <a:rPr lang="sr-Latn-CS" sz="2200" dirty="0" smtClean="0">
                <a:solidFill>
                  <a:srgbClr val="FCFC9E"/>
                </a:solidFill>
              </a:rPr>
              <a:t>m</a:t>
            </a:r>
            <a:r>
              <a:rPr lang="sr-Latn-CS" sz="2200" baseline="30000" dirty="0" smtClean="0">
                <a:solidFill>
                  <a:srgbClr val="FCFC9E"/>
                </a:solidFill>
              </a:rPr>
              <a:t>3</a:t>
            </a:r>
            <a:r>
              <a:rPr lang="ro-RO" sz="2200" cap="small" dirty="0" smtClean="0">
                <a:solidFill>
                  <a:srgbClr val="FFFF99"/>
                </a:solidFill>
              </a:rPr>
              <a:t>/zi</a:t>
            </a:r>
            <a:endParaRPr lang="sr-Latn-RS" sz="2200" cap="small" dirty="0">
              <a:solidFill>
                <a:srgbClr val="FFFF99"/>
              </a:solidFill>
            </a:endParaRPr>
          </a:p>
          <a:p>
            <a:pPr marL="712788" indent="-350838"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ro-RO" sz="2200" cap="small" dirty="0">
                <a:solidFill>
                  <a:srgbClr val="FFFF99"/>
                </a:solidFill>
              </a:rPr>
              <a:t>ape murdare                          (100 </a:t>
            </a:r>
            <a:r>
              <a:rPr lang="sr-Latn-CS" sz="2200" dirty="0">
                <a:solidFill>
                  <a:srgbClr val="FCFC9E"/>
                </a:solidFill>
              </a:rPr>
              <a:t>m</a:t>
            </a:r>
            <a:r>
              <a:rPr lang="sr-Latn-CS" sz="2200" baseline="30000" dirty="0">
                <a:solidFill>
                  <a:srgbClr val="FCFC9E"/>
                </a:solidFill>
              </a:rPr>
              <a:t>3</a:t>
            </a:r>
            <a:r>
              <a:rPr lang="sr-Latn-CS" sz="2200" b="1" baseline="30000" dirty="0">
                <a:solidFill>
                  <a:srgbClr val="FCFC9E"/>
                </a:solidFill>
              </a:rPr>
              <a:t> </a:t>
            </a:r>
            <a:r>
              <a:rPr lang="ro-RO" sz="2200" cap="small" dirty="0" smtClean="0">
                <a:solidFill>
                  <a:srgbClr val="FFFF99"/>
                </a:solidFill>
              </a:rPr>
              <a:t>/</a:t>
            </a:r>
            <a:r>
              <a:rPr lang="ro-RO" sz="2200" dirty="0" smtClean="0">
                <a:solidFill>
                  <a:srgbClr val="FFFF99"/>
                </a:solidFill>
              </a:rPr>
              <a:t>h</a:t>
            </a:r>
            <a:r>
              <a:rPr lang="ro-RO" sz="2200" cap="small" dirty="0" smtClean="0">
                <a:solidFill>
                  <a:srgbClr val="FFFF99"/>
                </a:solidFill>
              </a:rPr>
              <a:t> </a:t>
            </a:r>
            <a:r>
              <a:rPr lang="ro-RO" sz="2200" cap="small" dirty="0">
                <a:solidFill>
                  <a:srgbClr val="FFFF99"/>
                </a:solidFill>
              </a:rPr>
              <a:t>+ apa atmosferica </a:t>
            </a:r>
          </a:p>
          <a:p>
            <a:pPr marL="361950" indent="0">
              <a:spcBef>
                <a:spcPts val="0"/>
              </a:spcBef>
              <a:buSzPct val="80000"/>
              <a:buNone/>
            </a:pPr>
            <a:r>
              <a:rPr lang="ro-RO" sz="2200" cap="small" dirty="0" smtClean="0">
                <a:solidFill>
                  <a:srgbClr val="FFFF99"/>
                </a:solidFill>
              </a:rPr>
              <a:t> </a:t>
            </a:r>
            <a:r>
              <a:rPr lang="en-US" sz="2200" cap="small" dirty="0" smtClean="0">
                <a:solidFill>
                  <a:srgbClr val="FFFF99"/>
                </a:solidFill>
              </a:rPr>
              <a:t>     </a:t>
            </a:r>
            <a:r>
              <a:rPr lang="ro-RO" sz="2200" cap="small" dirty="0" smtClean="0">
                <a:solidFill>
                  <a:srgbClr val="FFFF99"/>
                </a:solidFill>
              </a:rPr>
              <a:t>                                               din </a:t>
            </a:r>
            <a:r>
              <a:rPr lang="ro-RO" sz="2200" cap="small" dirty="0">
                <a:solidFill>
                  <a:srgbClr val="FFFF99"/>
                </a:solidFill>
              </a:rPr>
              <a:t>depozitele de carbune)</a:t>
            </a:r>
            <a:endParaRPr lang="sr-Latn-RS" sz="2200" cap="small" dirty="0">
              <a:solidFill>
                <a:srgbClr val="FFFF99"/>
              </a:solidFill>
            </a:endParaRPr>
          </a:p>
          <a:p>
            <a:pPr marL="712788" indent="-350838">
              <a:spcBef>
                <a:spcPts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ro-RO" sz="2200" cap="small" dirty="0">
                <a:solidFill>
                  <a:srgbClr val="FFFF99"/>
                </a:solidFill>
              </a:rPr>
              <a:t>ape sanitare                           </a:t>
            </a:r>
            <a:r>
              <a:rPr lang="ro-RO" sz="2200" dirty="0" smtClean="0">
                <a:solidFill>
                  <a:srgbClr val="FFFF99"/>
                </a:solidFill>
              </a:rPr>
              <a:t>100 </a:t>
            </a:r>
            <a:r>
              <a:rPr lang="sr-Latn-CS" sz="2200" dirty="0">
                <a:solidFill>
                  <a:srgbClr val="FCFC9E"/>
                </a:solidFill>
              </a:rPr>
              <a:t>m</a:t>
            </a:r>
            <a:r>
              <a:rPr lang="sr-Latn-CS" sz="2200" baseline="30000" dirty="0">
                <a:solidFill>
                  <a:srgbClr val="FCFC9E"/>
                </a:solidFill>
              </a:rPr>
              <a:t>3</a:t>
            </a:r>
            <a:r>
              <a:rPr lang="ro-RO" sz="2200" dirty="0" smtClean="0">
                <a:solidFill>
                  <a:srgbClr val="FFFF99"/>
                </a:solidFill>
              </a:rPr>
              <a:t>/zi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 smtClean="0">
                <a:solidFill>
                  <a:srgbClr val="92D050"/>
                </a:solidFill>
              </a:rPr>
              <a:t>Caldura reziduala                 </a:t>
            </a:r>
            <a:r>
              <a:rPr lang="ro-RO" sz="2200" b="1" dirty="0" smtClean="0">
                <a:solidFill>
                  <a:srgbClr val="FFFF99"/>
                </a:solidFill>
              </a:rPr>
              <a:t>370 </a:t>
            </a:r>
            <a:r>
              <a:rPr lang="ro-RO" sz="2200" b="1" dirty="0">
                <a:solidFill>
                  <a:srgbClr val="FFFF99"/>
                </a:solidFill>
              </a:rPr>
              <a:t>MW</a:t>
            </a:r>
            <a:endParaRPr lang="sr-Latn-RS" sz="2200" b="1" dirty="0">
              <a:solidFill>
                <a:srgbClr val="FFFF99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o-RO" sz="2400" b="1" cap="small" dirty="0">
                <a:solidFill>
                  <a:srgbClr val="92D050"/>
                </a:solidFill>
              </a:rPr>
              <a:t>Alte </a:t>
            </a:r>
            <a:r>
              <a:rPr lang="ro-RO" sz="2400" b="1" cap="small" dirty="0" smtClean="0">
                <a:solidFill>
                  <a:srgbClr val="92D050"/>
                </a:solidFill>
              </a:rPr>
              <a:t>deseuri solide                </a:t>
            </a:r>
            <a:r>
              <a:rPr lang="en-US" sz="2400" b="1" cap="small" dirty="0" smtClean="0">
                <a:solidFill>
                  <a:srgbClr val="92D050"/>
                </a:solidFill>
              </a:rPr>
              <a:t> </a:t>
            </a:r>
            <a:r>
              <a:rPr lang="ro-RO" sz="2200" b="1" cap="small" dirty="0" smtClean="0">
                <a:solidFill>
                  <a:srgbClr val="FFFF99"/>
                </a:solidFill>
              </a:rPr>
              <a:t>comunale </a:t>
            </a:r>
            <a:r>
              <a:rPr lang="ro-RO" sz="2200" b="1" cap="small" dirty="0">
                <a:solidFill>
                  <a:srgbClr val="FFFF99"/>
                </a:solidFill>
              </a:rPr>
              <a:t>s</a:t>
            </a:r>
            <a:r>
              <a:rPr lang="ro-RO" sz="2200" b="1" cap="small" dirty="0" smtClean="0">
                <a:solidFill>
                  <a:srgbClr val="FFFF99"/>
                </a:solidFill>
              </a:rPr>
              <a:t>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o-RO" sz="2200" b="1" cap="small" dirty="0">
                <a:solidFill>
                  <a:srgbClr val="FFFF99"/>
                </a:solidFill>
              </a:rPr>
              <a:t> </a:t>
            </a:r>
            <a:r>
              <a:rPr lang="ro-RO" sz="2200" b="1" cap="small" dirty="0" smtClean="0">
                <a:solidFill>
                  <a:srgbClr val="FFFF99"/>
                </a:solidFill>
              </a:rPr>
              <a:t>                                                         </a:t>
            </a:r>
            <a:r>
              <a:rPr lang="en-US" sz="2200" b="1" cap="small" dirty="0" smtClean="0">
                <a:solidFill>
                  <a:srgbClr val="FFFF99"/>
                </a:solidFill>
              </a:rPr>
              <a:t> </a:t>
            </a:r>
            <a:r>
              <a:rPr lang="sr-Latn-RS" sz="2200" b="1" cap="small" dirty="0" smtClean="0">
                <a:solidFill>
                  <a:srgbClr val="FFFF99"/>
                </a:solidFill>
              </a:rPr>
              <a:t>de reparatie</a:t>
            </a:r>
            <a:endParaRPr lang="sr-Latn-RS" sz="2200" b="1" cap="small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234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16348</TotalTime>
  <Words>2851</Words>
  <Application>Microsoft Office PowerPoint</Application>
  <PresentationFormat>On-screen Show (4:3)</PresentationFormat>
  <Paragraphs>519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  PROIECT PENTRU CONSTRUIREA CELEI DE-      A DOUA FAZE A CET KOSTOLAC   BLOCUL B3, 350 MW  EVALUAREA IMPACTULUI ASUPRA MEDIULUI </vt:lpstr>
      <vt:lpstr>SUBIECTUL DEZBATERI PUBLICE</vt:lpstr>
      <vt:lpstr>BAZA DE DOCUMENTARE</vt:lpstr>
      <vt:lpstr>CRITERII PENTRU PROIECTAREA ECHIPAMENTELOR</vt:lpstr>
      <vt:lpstr>CARACTERISTICILE DE BAZA ALE BLOCULUI B3</vt:lpstr>
      <vt:lpstr>PowerPoint Presentation</vt:lpstr>
      <vt:lpstr>MATERII PRIME </vt:lpstr>
      <vt:lpstr>CARACTERISTICILE CALITATII COMBUSTIBILULUI DE BAZA PENTRU BLOCUL B3</vt:lpstr>
      <vt:lpstr>PRODUSE</vt:lpstr>
      <vt:lpstr>TRATAREA DEȘEURILOR GAZOASE</vt:lpstr>
      <vt:lpstr>CARACTERISTICILE GAZELOR DE ARSE DIN BLOCUL B3</vt:lpstr>
      <vt:lpstr>EMISIILE IN AER</vt:lpstr>
      <vt:lpstr>IMPACTUL ASUPRA CALITATII AERULUI</vt:lpstr>
      <vt:lpstr>DISTRIBUTIA SPATIALA A CONCENTRATIILOR OXIDELOR DE SULF IN AERUL IN JURUL CET KOSTOLAC A ȘI B</vt:lpstr>
      <vt:lpstr>DISTRIBUTIA SPATIALA A CONCENTRATIILOR OXIDELOR DE AZOT IN AERUL IN JURUL CET KOSTOLAC A SI B</vt:lpstr>
      <vt:lpstr>DISTRIBUTIA SPATIALA A CONCENTRATIILOR DE PARTICULE DE PRAF IN AERUL IN JURUL CET KOSTOLAC A SI B</vt:lpstr>
      <vt:lpstr>EMISIILE IN AER</vt:lpstr>
      <vt:lpstr> DISTRIBUȚIA CONCENTRAȚIEI ARSENULUI ÎN AER (VALORI MEDII ANUALE), ng/m3 </vt:lpstr>
      <vt:lpstr>TRANSPORTUL TRANSFRONTALIER AL POLUANȚILOR PE TERITORIUL ROMÂNIEI</vt:lpstr>
      <vt:lpstr>CĂLDURA REZIDUALĂ </vt:lpstr>
      <vt:lpstr>APE UZATE</vt:lpstr>
      <vt:lpstr>VALORILE LIMITĂ DE EMISII LA LOCUL DE EVACUARE ÎN APE DE SUPRAFAȚĂ</vt:lpstr>
      <vt:lpstr>PowerPoint Presentation</vt:lpstr>
      <vt:lpstr>DEPOZITAREA DEȘEURILOR SOLIDE REZULTATE DIN PROCESUL TEHNOLOGIC</vt:lpstr>
      <vt:lpstr>CONDIȚII DE PROIECTARE PENTRU DEPOZITAREA DEȘEURILOR SOLIDE DIN PROCESUL TEHNOLOGIC</vt:lpstr>
      <vt:lpstr>TEHNOLOGIA DE DEPOZITARE</vt:lpstr>
      <vt:lpstr>MĂSURI DE PROTECȚIE A MEDIULUI ÎNCONJURĂTOR ÎMPOTRIVA IMPACTULUI DEPOZITULUI DE CENUȘĂ, ZGURĂ ȘI SUSPENSIE DE GHIPS</vt:lpstr>
      <vt:lpstr>IMPACTUL CUMULATIV  (1)</vt:lpstr>
      <vt:lpstr>Poluanții proveniți din gazele de eșapament emise de utilaje miniere </vt:lpstr>
      <vt:lpstr>IMPACTUL CUMULATIV (3)</vt:lpstr>
      <vt:lpstr>MONITORIZAREA CALITĂȚII MEDIULUI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ODSUMPORAVANJE DIMNIH GASOVA NA TENT A I B PROJEKTNA DOKUMENTACIJA</dc:title>
  <dc:creator>com1</dc:creator>
  <cp:lastModifiedBy>entel</cp:lastModifiedBy>
  <cp:revision>1222</cp:revision>
  <cp:lastPrinted>2017-08-24T10:12:38Z</cp:lastPrinted>
  <dcterms:created xsi:type="dcterms:W3CDTF">2011-07-04T18:06:15Z</dcterms:created>
  <dcterms:modified xsi:type="dcterms:W3CDTF">2017-09-05T11:54:37Z</dcterms:modified>
</cp:coreProperties>
</file>